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30" r:id="rId5"/>
  </p:sldMasterIdLst>
  <p:notesMasterIdLst>
    <p:notesMasterId r:id="rId17"/>
  </p:notesMasterIdLst>
  <p:sldIdLst>
    <p:sldId id="614" r:id="rId6"/>
    <p:sldId id="1112" r:id="rId7"/>
    <p:sldId id="1113" r:id="rId8"/>
    <p:sldId id="1103" r:id="rId9"/>
    <p:sldId id="1119" r:id="rId10"/>
    <p:sldId id="1120" r:id="rId11"/>
    <p:sldId id="1121" r:id="rId12"/>
    <p:sldId id="1088" r:id="rId13"/>
    <p:sldId id="1123" r:id="rId14"/>
    <p:sldId id="1122" r:id="rId15"/>
    <p:sldId id="111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01 Cover" id="{D7272F35-5A52-4655-83AE-C7244A0A5C1D}">
          <p14:sldIdLst>
            <p14:sldId id="614"/>
            <p14:sldId id="1112"/>
            <p14:sldId id="1113"/>
            <p14:sldId id="1103"/>
            <p14:sldId id="1119"/>
            <p14:sldId id="1120"/>
            <p14:sldId id="1121"/>
            <p14:sldId id="1088"/>
            <p14:sldId id="1123"/>
            <p14:sldId id="1122"/>
            <p14:sldId id="1118"/>
          </p14:sldIdLst>
        </p14:section>
        <p14:section name="02 Opening &amp; Intro" id="{829C90AB-3C16-4C8A-BDEE-60D390CAFF88}">
          <p14:sldIdLst/>
        </p14:section>
        <p14:section name="Blank Pages" id="{24AF1917-9DED-ED48-AED5-5FCF687D201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C65CA6-E8AC-B77D-FAE7-A5263D22EF7F}" name="Kendrick Wakeman" initials="KW" userId="d0927e18a83a8e6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D4"/>
    <a:srgbClr val="03D990"/>
    <a:srgbClr val="143C6B"/>
    <a:srgbClr val="1C8EF4"/>
    <a:srgbClr val="A0A1A3"/>
    <a:srgbClr val="6AE5E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4"/>
    <p:restoredTop sz="94641"/>
  </p:normalViewPr>
  <p:slideViewPr>
    <p:cSldViewPr snapToGrid="0" snapToObjects="1">
      <p:cViewPr varScale="1">
        <p:scale>
          <a:sx n="210" d="100"/>
          <a:sy n="210" d="100"/>
        </p:scale>
        <p:origin x="17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BC589-C0F9-3C4A-A355-E09AE6235068}" type="datetimeFigureOut">
              <a:rPr lang="en-US" smtClean="0"/>
              <a:t>10/3/22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E1C23-BE9F-D345-8036-FA15034A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64 common categories but over 700 different indicators across all vendors</a:t>
            </a:r>
          </a:p>
          <a:p>
            <a:endParaRPr lang="en-US" dirty="0"/>
          </a:p>
          <a:p>
            <a:r>
              <a:rPr lang="en-US" dirty="0"/>
              <a:t>MSCI uses a special indicator that describes how important that attribute is to an industry or specific company. Scope is therefore the largest contributor for that vendor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1C23-BE9F-D345-8036-FA15034A60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1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64 common categories but over 700 different indicators across all vendors</a:t>
            </a:r>
          </a:p>
          <a:p>
            <a:endParaRPr lang="en-US" dirty="0"/>
          </a:p>
          <a:p>
            <a:r>
              <a:rPr lang="en-US" dirty="0"/>
              <a:t>MSCI uses a special indicator that describes how important that attribute is to an industry or specific company. Scope is therefore the largest contributor for that vendor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1C23-BE9F-D345-8036-FA15034A60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56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1C23-BE9F-D345-8036-FA15034A60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28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MSCI has the lowest correlation to the rest of the pack. Important because they have the largest share of the AM market. So, a lot of funds and ETFs will probably score differently than what the clients might expect.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1C23-BE9F-D345-8036-FA15034A60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13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64 common categories but over 700 different indicators across all vendors</a:t>
            </a:r>
          </a:p>
          <a:p>
            <a:endParaRPr lang="en-US" dirty="0"/>
          </a:p>
          <a:p>
            <a:r>
              <a:rPr lang="en-US" dirty="0"/>
              <a:t>MSCI uses a special indicator that describes how important that attribute is to an industry or specific company. Scope is therefore the largest contributor for that vendor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1C23-BE9F-D345-8036-FA15034A60B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42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64 common categories but over 700 different indicators across all vendors</a:t>
            </a:r>
          </a:p>
          <a:p>
            <a:endParaRPr lang="en-US" dirty="0"/>
          </a:p>
          <a:p>
            <a:r>
              <a:rPr lang="en-US" dirty="0"/>
              <a:t>MSCI uses a special indicator that describes how important that attribute is to an industry or specific company. Scope is therefore the largest contributor for that vendor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1C23-BE9F-D345-8036-FA15034A60B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08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1C23-BE9F-D345-8036-FA15034A60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00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64 common categories but over 700 different indicators across all vendors</a:t>
            </a:r>
          </a:p>
          <a:p>
            <a:endParaRPr lang="en-US" dirty="0"/>
          </a:p>
          <a:p>
            <a:r>
              <a:rPr lang="en-US" dirty="0"/>
              <a:t>MSCI uses a special indicator that describes how important that attribute is to an industry or specific company. Scope is therefore the largest contributor for that vendor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1C23-BE9F-D345-8036-FA15034A60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35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64 common categories but over 700 different indicators across all vendors</a:t>
            </a:r>
          </a:p>
          <a:p>
            <a:endParaRPr lang="en-US" dirty="0"/>
          </a:p>
          <a:p>
            <a:r>
              <a:rPr lang="en-US" dirty="0"/>
              <a:t>MSCI uses a special indicator that describes how important that attribute is to an industry or specific company. Scope is therefore the largest contributor for that vendor only.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1C23-BE9F-D345-8036-FA15034A60B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26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64 common categories but over 700 different indicators across all vendors</a:t>
            </a:r>
          </a:p>
          <a:p>
            <a:endParaRPr lang="en-US" dirty="0"/>
          </a:p>
          <a:p>
            <a:r>
              <a:rPr lang="en-US" dirty="0"/>
              <a:t>MSCI uses a special indicator that describes how important that attribute is to an industry or specific company. Scope is therefore the largest contributor for that vendor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1C23-BE9F-D345-8036-FA15034A60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02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gradFill flip="none" rotWithShape="1">
          <a:gsLst>
            <a:gs pos="0">
              <a:schemeClr val="accent1">
                <a:lumMod val="50000"/>
              </a:schemeClr>
            </a:gs>
            <a:gs pos="100000">
              <a:schemeClr val="tx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645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87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2C95160-7415-7E4F-AD50-BE626CDC774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947" y="1143000"/>
            <a:ext cx="2914105" cy="3124200"/>
          </a:xfrm>
          <a:prstGeom prst="roundRect">
            <a:avLst>
              <a:gd name="adj" fmla="val 6086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5884C6-7D75-CE49-8524-ACF591EB35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15094" y="1143000"/>
            <a:ext cx="2914105" cy="3124200"/>
          </a:xfrm>
          <a:prstGeom prst="roundRect">
            <a:avLst>
              <a:gd name="adj" fmla="val 6086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 i="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35FDA6A6-DD92-4947-9DCB-DDE2D087F4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686800" y="1143000"/>
            <a:ext cx="2914105" cy="3124200"/>
          </a:xfrm>
          <a:prstGeom prst="roundRect">
            <a:avLst>
              <a:gd name="adj" fmla="val 6086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43875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11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064AF3A9-9B58-9C48-87A8-53AFE6F7A7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71600" y="304800"/>
            <a:ext cx="2971800" cy="2971800"/>
          </a:xfrm>
          <a:prstGeom prst="roundRect">
            <a:avLst>
              <a:gd name="adj" fmla="val 6086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9AEB614C-EE93-8A46-88A5-BDC8F49EFF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10100" y="304800"/>
            <a:ext cx="2971800" cy="2971800"/>
          </a:xfrm>
          <a:prstGeom prst="roundRect">
            <a:avLst>
              <a:gd name="adj" fmla="val 6086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72A8DAA5-4F53-FB46-8C7B-8F06D20EBA1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48600" y="304800"/>
            <a:ext cx="2971800" cy="2971800"/>
          </a:xfrm>
          <a:prstGeom prst="roundRect">
            <a:avLst>
              <a:gd name="adj" fmla="val 6086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CE7212E1-F23E-EB46-A58B-8CF799AF66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71600" y="3526221"/>
            <a:ext cx="6210300" cy="2971800"/>
          </a:xfrm>
          <a:prstGeom prst="roundRect">
            <a:avLst>
              <a:gd name="adj" fmla="val 6086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EF98A81A-C286-1A45-9299-AC19B44E7B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48600" y="3526221"/>
            <a:ext cx="2971800" cy="2971800"/>
          </a:xfrm>
          <a:prstGeom prst="roundRect">
            <a:avLst>
              <a:gd name="adj" fmla="val 6086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2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EF036CC-87FF-4642-AAAC-0967A0731FA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50111" y="829250"/>
            <a:ext cx="3691776" cy="5199497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4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7FCB5B9-3CEA-9049-8C34-3014092CFD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6928"/>
            <a:ext cx="12192000" cy="6864928"/>
          </a:xfrm>
          <a:noFill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11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E97F97C-97F8-F24B-8BE8-5F101BB2BA44}"/>
              </a:ext>
            </a:extLst>
          </p:cNvPr>
          <p:cNvSpPr/>
          <p:nvPr userDrawn="1"/>
        </p:nvSpPr>
        <p:spPr>
          <a:xfrm>
            <a:off x="5486400" y="3810000"/>
            <a:ext cx="6705600" cy="304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3A99D21-5622-5047-B9A8-4444955E89F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71800" y="1262064"/>
            <a:ext cx="3886200" cy="5595937"/>
          </a:xfrm>
          <a:custGeom>
            <a:avLst/>
            <a:gdLst>
              <a:gd name="connsiteX0" fmla="*/ 0 w 3886200"/>
              <a:gd name="connsiteY0" fmla="*/ 0 h 5595937"/>
              <a:gd name="connsiteX1" fmla="*/ 1943100 w 3886200"/>
              <a:gd name="connsiteY1" fmla="*/ 0 h 5595937"/>
              <a:gd name="connsiteX2" fmla="*/ 3886200 w 3886200"/>
              <a:gd name="connsiteY2" fmla="*/ 1943100 h 5595937"/>
              <a:gd name="connsiteX3" fmla="*/ 3886200 w 3886200"/>
              <a:gd name="connsiteY3" fmla="*/ 5595937 h 5595937"/>
              <a:gd name="connsiteX4" fmla="*/ 0 w 3886200"/>
              <a:gd name="connsiteY4" fmla="*/ 5595937 h 5595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6200" h="5595937">
                <a:moveTo>
                  <a:pt x="0" y="0"/>
                </a:moveTo>
                <a:lnTo>
                  <a:pt x="1943100" y="0"/>
                </a:lnTo>
                <a:cubicBezTo>
                  <a:pt x="3016244" y="0"/>
                  <a:pt x="3886200" y="869956"/>
                  <a:pt x="3886200" y="1943100"/>
                </a:cubicBezTo>
                <a:lnTo>
                  <a:pt x="3886200" y="5595937"/>
                </a:lnTo>
                <a:lnTo>
                  <a:pt x="0" y="55959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5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2DB0926-DD43-0341-9028-0563237B3C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2971800"/>
            <a:ext cx="8382001" cy="3886200"/>
          </a:xfrm>
          <a:custGeom>
            <a:avLst/>
            <a:gdLst>
              <a:gd name="connsiteX0" fmla="*/ 0 w 8382001"/>
              <a:gd name="connsiteY0" fmla="*/ 0 h 3886200"/>
              <a:gd name="connsiteX1" fmla="*/ 5288973 w 8382001"/>
              <a:gd name="connsiteY1" fmla="*/ 0 h 3886200"/>
              <a:gd name="connsiteX2" fmla="*/ 8382001 w 8382001"/>
              <a:gd name="connsiteY2" fmla="*/ 3093028 h 3886200"/>
              <a:gd name="connsiteX3" fmla="*/ 8382000 w 8382001"/>
              <a:gd name="connsiteY3" fmla="*/ 3093028 h 3886200"/>
              <a:gd name="connsiteX4" fmla="*/ 8319161 w 8382001"/>
              <a:gd name="connsiteY4" fmla="*/ 3716381 h 3886200"/>
              <a:gd name="connsiteX5" fmla="*/ 8275496 w 8382001"/>
              <a:gd name="connsiteY5" fmla="*/ 3886200 h 3886200"/>
              <a:gd name="connsiteX6" fmla="*/ 0 w 8382001"/>
              <a:gd name="connsiteY6" fmla="*/ 3886200 h 38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82001" h="3886200">
                <a:moveTo>
                  <a:pt x="0" y="0"/>
                </a:moveTo>
                <a:lnTo>
                  <a:pt x="5288973" y="0"/>
                </a:lnTo>
                <a:cubicBezTo>
                  <a:pt x="6997205" y="0"/>
                  <a:pt x="8382001" y="1384796"/>
                  <a:pt x="8382001" y="3093028"/>
                </a:cubicBezTo>
                <a:lnTo>
                  <a:pt x="8382000" y="3093028"/>
                </a:lnTo>
                <a:cubicBezTo>
                  <a:pt x="8382000" y="3306557"/>
                  <a:pt x="8360363" y="3515033"/>
                  <a:pt x="8319161" y="3716381"/>
                </a:cubicBezTo>
                <a:lnTo>
                  <a:pt x="8275496" y="3886200"/>
                </a:lnTo>
                <a:lnTo>
                  <a:pt x="0" y="38862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43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DD081F-45C3-B543-93B3-751B4804D7BA}"/>
              </a:ext>
            </a:extLst>
          </p:cNvPr>
          <p:cNvSpPr txBox="1"/>
          <p:nvPr userDrawn="1"/>
        </p:nvSpPr>
        <p:spPr>
          <a:xfrm>
            <a:off x="2340016" y="685800"/>
            <a:ext cx="7511968" cy="398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gradFill>
                  <a:gsLst>
                    <a:gs pos="0">
                      <a:srgbClr val="0093D4"/>
                    </a:gs>
                    <a:gs pos="100000">
                      <a:srgbClr val="143C6B"/>
                    </a:gs>
                  </a:gsLst>
                  <a:lin ang="5400000" scaled="1"/>
                </a:gradFill>
                <a:latin typeface="Gotham Book" panose="02000604040000020004" pitchFamily="2" charset="0"/>
                <a:cs typeface="Arial" panose="020B0604020202020204" pitchFamily="34" charset="0"/>
              </a:rPr>
              <a:t>FIRST RATE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18718F-BF3D-6B4B-B7A8-DD17DB73D53A}"/>
              </a:ext>
            </a:extLst>
          </p:cNvPr>
          <p:cNvSpPr txBox="1"/>
          <p:nvPr userDrawn="1"/>
        </p:nvSpPr>
        <p:spPr>
          <a:xfrm>
            <a:off x="2305594" y="952049"/>
            <a:ext cx="7580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86310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aphic 5">
            <a:extLst>
              <a:ext uri="{FF2B5EF4-FFF2-40B4-BE49-F238E27FC236}">
                <a16:creationId xmlns:a16="http://schemas.microsoft.com/office/drawing/2014/main" id="{B2C13651-B4AE-4FD9-802A-17C73BA1DED7}"/>
              </a:ext>
            </a:extLst>
          </p:cNvPr>
          <p:cNvGrpSpPr/>
          <p:nvPr userDrawn="1"/>
        </p:nvGrpSpPr>
        <p:grpSpPr>
          <a:xfrm>
            <a:off x="8824177" y="1484117"/>
            <a:ext cx="2202892" cy="4341807"/>
            <a:chOff x="2438381" y="1835148"/>
            <a:chExt cx="1617310" cy="3187699"/>
          </a:xfrm>
          <a:solidFill>
            <a:schemeClr val="accent1"/>
          </a:solidFill>
          <a:effectLst>
            <a:outerShdw blurRad="787400" dist="25400" dir="5400000" algn="t" rotWithShape="0">
              <a:prstClr val="black">
                <a:alpha val="9000"/>
              </a:prstClr>
            </a:outerShdw>
          </a:effectLst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7A92DDD4-54E7-4BEC-B357-EA57AF8BBDEC}"/>
                </a:ext>
              </a:extLst>
            </p:cNvPr>
            <p:cNvSpPr/>
            <p:nvPr/>
          </p:nvSpPr>
          <p:spPr>
            <a:xfrm>
              <a:off x="2467676" y="1835148"/>
              <a:ext cx="1560218" cy="3187699"/>
            </a:xfrm>
            <a:custGeom>
              <a:avLst/>
              <a:gdLst>
                <a:gd name="connsiteX0" fmla="*/ 238425 w 1560243"/>
                <a:gd name="connsiteY0" fmla="*/ 0 h 3187700"/>
                <a:gd name="connsiteX1" fmla="*/ 1321819 w 1560243"/>
                <a:gd name="connsiteY1" fmla="*/ 0 h 3187700"/>
                <a:gd name="connsiteX2" fmla="*/ 1560244 w 1560243"/>
                <a:gd name="connsiteY2" fmla="*/ 239125 h 3187700"/>
                <a:gd name="connsiteX3" fmla="*/ 1560244 w 1560243"/>
                <a:gd name="connsiteY3" fmla="*/ 2948480 h 3187700"/>
                <a:gd name="connsiteX4" fmla="*/ 1321914 w 1560243"/>
                <a:gd name="connsiteY4" fmla="*/ 3187700 h 3187700"/>
                <a:gd name="connsiteX5" fmla="*/ 1321819 w 1560243"/>
                <a:gd name="connsiteY5" fmla="*/ 3187700 h 3187700"/>
                <a:gd name="connsiteX6" fmla="*/ 238425 w 1560243"/>
                <a:gd name="connsiteY6" fmla="*/ 3187700 h 3187700"/>
                <a:gd name="connsiteX7" fmla="*/ 0 w 1560243"/>
                <a:gd name="connsiteY7" fmla="*/ 2948480 h 3187700"/>
                <a:gd name="connsiteX8" fmla="*/ 0 w 1560243"/>
                <a:gd name="connsiteY8" fmla="*/ 239220 h 3187700"/>
                <a:gd name="connsiteX9" fmla="*/ 238425 w 1560243"/>
                <a:gd name="connsiteY9" fmla="*/ 0 h 318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0243" h="3187700">
                  <a:moveTo>
                    <a:pt x="238425" y="0"/>
                  </a:moveTo>
                  <a:lnTo>
                    <a:pt x="1321819" y="0"/>
                  </a:lnTo>
                  <a:cubicBezTo>
                    <a:pt x="1453497" y="0"/>
                    <a:pt x="1560244" y="107060"/>
                    <a:pt x="1560244" y="239125"/>
                  </a:cubicBezTo>
                  <a:lnTo>
                    <a:pt x="1560244" y="2948480"/>
                  </a:lnTo>
                  <a:cubicBezTo>
                    <a:pt x="1560296" y="3080545"/>
                    <a:pt x="1453592" y="3187647"/>
                    <a:pt x="1321914" y="3187700"/>
                  </a:cubicBezTo>
                  <a:cubicBezTo>
                    <a:pt x="1321882" y="3187700"/>
                    <a:pt x="1321851" y="3187700"/>
                    <a:pt x="1321819" y="3187700"/>
                  </a:cubicBezTo>
                  <a:lnTo>
                    <a:pt x="238425" y="3187700"/>
                  </a:lnTo>
                  <a:cubicBezTo>
                    <a:pt x="106731" y="3187648"/>
                    <a:pt x="0" y="3080560"/>
                    <a:pt x="0" y="2948480"/>
                  </a:cubicBezTo>
                  <a:lnTo>
                    <a:pt x="0" y="239220"/>
                  </a:lnTo>
                  <a:cubicBezTo>
                    <a:pt x="0" y="107140"/>
                    <a:pt x="106731" y="53"/>
                    <a:pt x="238425" y="0"/>
                  </a:cubicBezTo>
                  <a:close/>
                </a:path>
              </a:pathLst>
            </a:custGeom>
            <a:solidFill>
              <a:schemeClr val="bg1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2717B05E-B7AF-4EA9-B4F0-76B720E4C133}"/>
                </a:ext>
              </a:extLst>
            </p:cNvPr>
            <p:cNvSpPr/>
            <p:nvPr/>
          </p:nvSpPr>
          <p:spPr>
            <a:xfrm>
              <a:off x="2564260" y="1932017"/>
              <a:ext cx="1367148" cy="2994343"/>
            </a:xfrm>
            <a:custGeom>
              <a:avLst/>
              <a:gdLst>
                <a:gd name="connsiteX0" fmla="*/ 1367170 w 1367170"/>
                <a:gd name="connsiteY0" fmla="*/ 142257 h 2994344"/>
                <a:gd name="connsiteX1" fmla="*/ 1367170 w 1367170"/>
                <a:gd name="connsiteY1" fmla="*/ 2851612 h 2994344"/>
                <a:gd name="connsiteX2" fmla="*/ 1224855 w 1367170"/>
                <a:gd name="connsiteY2" fmla="*/ 2994345 h 2994344"/>
                <a:gd name="connsiteX3" fmla="*/ 141840 w 1367170"/>
                <a:gd name="connsiteY3" fmla="*/ 2994345 h 2994344"/>
                <a:gd name="connsiteX4" fmla="*/ 0 w 1367170"/>
                <a:gd name="connsiteY4" fmla="*/ 2851612 h 2994344"/>
                <a:gd name="connsiteX5" fmla="*/ 0 w 1367170"/>
                <a:gd name="connsiteY5" fmla="*/ 142257 h 2994344"/>
                <a:gd name="connsiteX6" fmla="*/ 142315 w 1367170"/>
                <a:gd name="connsiteY6" fmla="*/ 0 h 2994344"/>
                <a:gd name="connsiteX7" fmla="*/ 267836 w 1367170"/>
                <a:gd name="connsiteY7" fmla="*/ 0 h 2994344"/>
                <a:gd name="connsiteX8" fmla="*/ 294028 w 1367170"/>
                <a:gd name="connsiteY8" fmla="*/ 26257 h 2994344"/>
                <a:gd name="connsiteX9" fmla="*/ 294022 w 1367170"/>
                <a:gd name="connsiteY9" fmla="*/ 26834 h 2994344"/>
                <a:gd name="connsiteX10" fmla="*/ 294022 w 1367170"/>
                <a:gd name="connsiteY10" fmla="*/ 26834 h 2994344"/>
                <a:gd name="connsiteX11" fmla="*/ 376944 w 1367170"/>
                <a:gd name="connsiteY11" fmla="*/ 109333 h 2994344"/>
                <a:gd name="connsiteX12" fmla="*/ 993641 w 1367170"/>
                <a:gd name="connsiteY12" fmla="*/ 109333 h 2994344"/>
                <a:gd name="connsiteX13" fmla="*/ 1076184 w 1367170"/>
                <a:gd name="connsiteY13" fmla="*/ 26834 h 2994344"/>
                <a:gd name="connsiteX14" fmla="*/ 1076184 w 1367170"/>
                <a:gd name="connsiteY14" fmla="*/ 26834 h 2994344"/>
                <a:gd name="connsiteX15" fmla="*/ 1102370 w 1367170"/>
                <a:gd name="connsiteY15" fmla="*/ 476 h 2994344"/>
                <a:gd name="connsiteX16" fmla="*/ 1225709 w 1367170"/>
                <a:gd name="connsiteY16" fmla="*/ 476 h 2994344"/>
                <a:gd name="connsiteX17" fmla="*/ 1367170 w 1367170"/>
                <a:gd name="connsiteY17" fmla="*/ 142257 h 299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67170" h="2994344">
                  <a:moveTo>
                    <a:pt x="1367170" y="142257"/>
                  </a:moveTo>
                  <a:lnTo>
                    <a:pt x="1367170" y="2851612"/>
                  </a:lnTo>
                  <a:cubicBezTo>
                    <a:pt x="1367170" y="2930441"/>
                    <a:pt x="1303453" y="2994345"/>
                    <a:pt x="1224855" y="2994345"/>
                  </a:cubicBezTo>
                  <a:lnTo>
                    <a:pt x="141840" y="2994345"/>
                  </a:lnTo>
                  <a:cubicBezTo>
                    <a:pt x="63427" y="2994082"/>
                    <a:pt x="0" y="2930255"/>
                    <a:pt x="0" y="2851612"/>
                  </a:cubicBezTo>
                  <a:lnTo>
                    <a:pt x="0" y="142257"/>
                  </a:lnTo>
                  <a:cubicBezTo>
                    <a:pt x="261" y="63614"/>
                    <a:pt x="63901" y="0"/>
                    <a:pt x="142315" y="0"/>
                  </a:cubicBezTo>
                  <a:lnTo>
                    <a:pt x="267836" y="0"/>
                  </a:lnTo>
                  <a:cubicBezTo>
                    <a:pt x="282298" y="-3"/>
                    <a:pt x="294025" y="11752"/>
                    <a:pt x="294028" y="26257"/>
                  </a:cubicBezTo>
                  <a:cubicBezTo>
                    <a:pt x="294028" y="26449"/>
                    <a:pt x="294026" y="26641"/>
                    <a:pt x="294022" y="26834"/>
                  </a:cubicBezTo>
                  <a:lnTo>
                    <a:pt x="294022" y="26834"/>
                  </a:lnTo>
                  <a:cubicBezTo>
                    <a:pt x="294283" y="72548"/>
                    <a:pt x="331363" y="109439"/>
                    <a:pt x="376944" y="109333"/>
                  </a:cubicBezTo>
                  <a:lnTo>
                    <a:pt x="993641" y="109333"/>
                  </a:lnTo>
                  <a:cubicBezTo>
                    <a:pt x="1039074" y="109230"/>
                    <a:pt x="1075923" y="72400"/>
                    <a:pt x="1076184" y="26834"/>
                  </a:cubicBezTo>
                  <a:lnTo>
                    <a:pt x="1076184" y="26834"/>
                  </a:lnTo>
                  <a:cubicBezTo>
                    <a:pt x="1076184" y="12314"/>
                    <a:pt x="1087892" y="528"/>
                    <a:pt x="1102370" y="476"/>
                  </a:cubicBezTo>
                  <a:lnTo>
                    <a:pt x="1225709" y="476"/>
                  </a:lnTo>
                  <a:cubicBezTo>
                    <a:pt x="1303605" y="943"/>
                    <a:pt x="1366652" y="64133"/>
                    <a:pt x="1367170" y="142257"/>
                  </a:cubicBezTo>
                  <a:close/>
                </a:path>
              </a:pathLst>
            </a:custGeom>
            <a:solidFill>
              <a:srgbClr val="F2F4F3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D46517E-FF49-4F92-BDC8-22768AC24FFB}"/>
                </a:ext>
              </a:extLst>
            </p:cNvPr>
            <p:cNvSpPr/>
            <p:nvPr/>
          </p:nvSpPr>
          <p:spPr>
            <a:xfrm>
              <a:off x="4012524" y="2571269"/>
              <a:ext cx="43167" cy="369582"/>
            </a:xfrm>
            <a:custGeom>
              <a:avLst/>
              <a:gdLst>
                <a:gd name="connsiteX0" fmla="*/ 21632 w 43168"/>
                <a:gd name="connsiteY0" fmla="*/ 369583 h 369582"/>
                <a:gd name="connsiteX1" fmla="*/ 21632 w 43168"/>
                <a:gd name="connsiteY1" fmla="*/ 369583 h 369582"/>
                <a:gd name="connsiteX2" fmla="*/ 0 w 43168"/>
                <a:gd name="connsiteY2" fmla="*/ 347887 h 369582"/>
                <a:gd name="connsiteX3" fmla="*/ 0 w 43168"/>
                <a:gd name="connsiteY3" fmla="*/ 21600 h 369582"/>
                <a:gd name="connsiteX4" fmla="*/ 21632 w 43168"/>
                <a:gd name="connsiteY4" fmla="*/ 0 h 369582"/>
                <a:gd name="connsiteX5" fmla="*/ 21632 w 43168"/>
                <a:gd name="connsiteY5" fmla="*/ 0 h 369582"/>
                <a:gd name="connsiteX6" fmla="*/ 43169 w 43168"/>
                <a:gd name="connsiteY6" fmla="*/ 21600 h 369582"/>
                <a:gd name="connsiteX7" fmla="*/ 43169 w 43168"/>
                <a:gd name="connsiteY7" fmla="*/ 347887 h 369582"/>
                <a:gd name="connsiteX8" fmla="*/ 21632 w 43168"/>
                <a:gd name="connsiteY8" fmla="*/ 369583 h 369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68" h="369582">
                  <a:moveTo>
                    <a:pt x="21632" y="369583"/>
                  </a:moveTo>
                  <a:lnTo>
                    <a:pt x="21632" y="369583"/>
                  </a:lnTo>
                  <a:cubicBezTo>
                    <a:pt x="9707" y="369531"/>
                    <a:pt x="52" y="359848"/>
                    <a:pt x="0" y="347887"/>
                  </a:cubicBezTo>
                  <a:lnTo>
                    <a:pt x="0" y="21600"/>
                  </a:lnTo>
                  <a:cubicBezTo>
                    <a:pt x="52" y="9655"/>
                    <a:pt x="9722" y="0"/>
                    <a:pt x="21632" y="0"/>
                  </a:cubicBezTo>
                  <a:lnTo>
                    <a:pt x="21632" y="0"/>
                  </a:lnTo>
                  <a:cubicBezTo>
                    <a:pt x="33526" y="0"/>
                    <a:pt x="43169" y="9671"/>
                    <a:pt x="43169" y="21600"/>
                  </a:cubicBezTo>
                  <a:lnTo>
                    <a:pt x="43169" y="347887"/>
                  </a:lnTo>
                  <a:cubicBezTo>
                    <a:pt x="43169" y="359832"/>
                    <a:pt x="33542" y="369531"/>
                    <a:pt x="21632" y="36958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5C7AA583-A1EA-44F8-B644-5D80674B9F38}"/>
                </a:ext>
              </a:extLst>
            </p:cNvPr>
            <p:cNvSpPr/>
            <p:nvPr/>
          </p:nvSpPr>
          <p:spPr>
            <a:xfrm>
              <a:off x="2439889" y="2484583"/>
              <a:ext cx="58632" cy="242836"/>
            </a:xfrm>
            <a:custGeom>
              <a:avLst/>
              <a:gdLst>
                <a:gd name="connsiteX0" fmla="*/ 29317 w 58633"/>
                <a:gd name="connsiteY0" fmla="*/ 242836 h 242836"/>
                <a:gd name="connsiteX1" fmla="*/ 29317 w 58633"/>
                <a:gd name="connsiteY1" fmla="*/ 242836 h 242836"/>
                <a:gd name="connsiteX2" fmla="*/ 0 w 58633"/>
                <a:gd name="connsiteY2" fmla="*/ 213433 h 242836"/>
                <a:gd name="connsiteX3" fmla="*/ 0 w 58633"/>
                <a:gd name="connsiteY3" fmla="*/ 29403 h 242836"/>
                <a:gd name="connsiteX4" fmla="*/ 29317 w 58633"/>
                <a:gd name="connsiteY4" fmla="*/ 0 h 242836"/>
                <a:gd name="connsiteX5" fmla="*/ 29317 w 58633"/>
                <a:gd name="connsiteY5" fmla="*/ 0 h 242836"/>
                <a:gd name="connsiteX6" fmla="*/ 58634 w 58633"/>
                <a:gd name="connsiteY6" fmla="*/ 29403 h 242836"/>
                <a:gd name="connsiteX7" fmla="*/ 58634 w 58633"/>
                <a:gd name="connsiteY7" fmla="*/ 213433 h 242836"/>
                <a:gd name="connsiteX8" fmla="*/ 29317 w 58633"/>
                <a:gd name="connsiteY8" fmla="*/ 242836 h 24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33" h="242836">
                  <a:moveTo>
                    <a:pt x="29317" y="242836"/>
                  </a:moveTo>
                  <a:lnTo>
                    <a:pt x="29317" y="242836"/>
                  </a:lnTo>
                  <a:cubicBezTo>
                    <a:pt x="13147" y="242784"/>
                    <a:pt x="52" y="229650"/>
                    <a:pt x="0" y="213433"/>
                  </a:cubicBezTo>
                  <a:lnTo>
                    <a:pt x="0" y="29403"/>
                  </a:lnTo>
                  <a:cubicBezTo>
                    <a:pt x="52" y="13186"/>
                    <a:pt x="13147" y="52"/>
                    <a:pt x="29317" y="0"/>
                  </a:cubicBezTo>
                  <a:lnTo>
                    <a:pt x="29317" y="0"/>
                  </a:lnTo>
                  <a:cubicBezTo>
                    <a:pt x="45486" y="52"/>
                    <a:pt x="58582" y="13186"/>
                    <a:pt x="58634" y="29403"/>
                  </a:cubicBezTo>
                  <a:lnTo>
                    <a:pt x="58634" y="213433"/>
                  </a:lnTo>
                  <a:cubicBezTo>
                    <a:pt x="58582" y="229650"/>
                    <a:pt x="45486" y="242784"/>
                    <a:pt x="29317" y="2428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CC35FC3-0033-421D-B393-0B5686F926C6}"/>
                </a:ext>
              </a:extLst>
            </p:cNvPr>
            <p:cNvSpPr/>
            <p:nvPr/>
          </p:nvSpPr>
          <p:spPr>
            <a:xfrm>
              <a:off x="2438381" y="2773760"/>
              <a:ext cx="58633" cy="242836"/>
            </a:xfrm>
            <a:custGeom>
              <a:avLst/>
              <a:gdLst>
                <a:gd name="connsiteX0" fmla="*/ 29317 w 58633"/>
                <a:gd name="connsiteY0" fmla="*/ 242836 h 242836"/>
                <a:gd name="connsiteX1" fmla="*/ 29317 w 58633"/>
                <a:gd name="connsiteY1" fmla="*/ 242836 h 242836"/>
                <a:gd name="connsiteX2" fmla="*/ 0 w 58633"/>
                <a:gd name="connsiteY2" fmla="*/ 213433 h 242836"/>
                <a:gd name="connsiteX3" fmla="*/ 0 w 58633"/>
                <a:gd name="connsiteY3" fmla="*/ 29403 h 242836"/>
                <a:gd name="connsiteX4" fmla="*/ 29317 w 58633"/>
                <a:gd name="connsiteY4" fmla="*/ 0 h 242836"/>
                <a:gd name="connsiteX5" fmla="*/ 29317 w 58633"/>
                <a:gd name="connsiteY5" fmla="*/ 0 h 242836"/>
                <a:gd name="connsiteX6" fmla="*/ 58634 w 58633"/>
                <a:gd name="connsiteY6" fmla="*/ 29403 h 242836"/>
                <a:gd name="connsiteX7" fmla="*/ 58634 w 58633"/>
                <a:gd name="connsiteY7" fmla="*/ 213433 h 242836"/>
                <a:gd name="connsiteX8" fmla="*/ 29317 w 58633"/>
                <a:gd name="connsiteY8" fmla="*/ 242836 h 24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33" h="242836">
                  <a:moveTo>
                    <a:pt x="29317" y="242836"/>
                  </a:moveTo>
                  <a:lnTo>
                    <a:pt x="29317" y="242836"/>
                  </a:lnTo>
                  <a:cubicBezTo>
                    <a:pt x="13147" y="242784"/>
                    <a:pt x="52" y="229650"/>
                    <a:pt x="0" y="213433"/>
                  </a:cubicBezTo>
                  <a:lnTo>
                    <a:pt x="0" y="29403"/>
                  </a:lnTo>
                  <a:cubicBezTo>
                    <a:pt x="52" y="13186"/>
                    <a:pt x="13147" y="52"/>
                    <a:pt x="29317" y="0"/>
                  </a:cubicBezTo>
                  <a:lnTo>
                    <a:pt x="29317" y="0"/>
                  </a:lnTo>
                  <a:cubicBezTo>
                    <a:pt x="45486" y="52"/>
                    <a:pt x="58582" y="13186"/>
                    <a:pt x="58634" y="29403"/>
                  </a:cubicBezTo>
                  <a:lnTo>
                    <a:pt x="58634" y="213433"/>
                  </a:lnTo>
                  <a:cubicBezTo>
                    <a:pt x="58582" y="229650"/>
                    <a:pt x="45486" y="242784"/>
                    <a:pt x="29317" y="2428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55143E8C-9415-45BD-A18B-81F3CDF8DB58}"/>
                </a:ext>
              </a:extLst>
            </p:cNvPr>
            <p:cNvSpPr/>
            <p:nvPr/>
          </p:nvSpPr>
          <p:spPr>
            <a:xfrm>
              <a:off x="2444566" y="2251929"/>
              <a:ext cx="46299" cy="139116"/>
            </a:xfrm>
            <a:custGeom>
              <a:avLst/>
              <a:gdLst>
                <a:gd name="connsiteX0" fmla="*/ 23150 w 46299"/>
                <a:gd name="connsiteY0" fmla="*/ 139117 h 139116"/>
                <a:gd name="connsiteX1" fmla="*/ 23150 w 46299"/>
                <a:gd name="connsiteY1" fmla="*/ 139117 h 139116"/>
                <a:gd name="connsiteX2" fmla="*/ 0 w 46299"/>
                <a:gd name="connsiteY2" fmla="*/ 116089 h 139116"/>
                <a:gd name="connsiteX3" fmla="*/ 0 w 46299"/>
                <a:gd name="connsiteY3" fmla="*/ 23123 h 139116"/>
                <a:gd name="connsiteX4" fmla="*/ 23150 w 46299"/>
                <a:gd name="connsiteY4" fmla="*/ 0 h 139116"/>
                <a:gd name="connsiteX5" fmla="*/ 23150 w 46299"/>
                <a:gd name="connsiteY5" fmla="*/ 0 h 139116"/>
                <a:gd name="connsiteX6" fmla="*/ 46300 w 46299"/>
                <a:gd name="connsiteY6" fmla="*/ 23123 h 139116"/>
                <a:gd name="connsiteX7" fmla="*/ 46300 w 46299"/>
                <a:gd name="connsiteY7" fmla="*/ 116089 h 139116"/>
                <a:gd name="connsiteX8" fmla="*/ 23150 w 46299"/>
                <a:gd name="connsiteY8" fmla="*/ 139117 h 1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99" h="139116">
                  <a:moveTo>
                    <a:pt x="23150" y="139117"/>
                  </a:moveTo>
                  <a:lnTo>
                    <a:pt x="23150" y="139117"/>
                  </a:lnTo>
                  <a:cubicBezTo>
                    <a:pt x="10438" y="139117"/>
                    <a:pt x="104" y="128838"/>
                    <a:pt x="0" y="116089"/>
                  </a:cubicBezTo>
                  <a:lnTo>
                    <a:pt x="0" y="23123"/>
                  </a:lnTo>
                  <a:cubicBezTo>
                    <a:pt x="52" y="10337"/>
                    <a:pt x="10402" y="0"/>
                    <a:pt x="23150" y="0"/>
                  </a:cubicBezTo>
                  <a:lnTo>
                    <a:pt x="23150" y="0"/>
                  </a:lnTo>
                  <a:cubicBezTo>
                    <a:pt x="35898" y="0"/>
                    <a:pt x="46247" y="10337"/>
                    <a:pt x="46300" y="23123"/>
                  </a:cubicBezTo>
                  <a:lnTo>
                    <a:pt x="46300" y="116089"/>
                  </a:lnTo>
                  <a:cubicBezTo>
                    <a:pt x="46196" y="128838"/>
                    <a:pt x="35861" y="139117"/>
                    <a:pt x="23150" y="1391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26" name="Graphic 5">
            <a:extLst>
              <a:ext uri="{FF2B5EF4-FFF2-40B4-BE49-F238E27FC236}">
                <a16:creationId xmlns:a16="http://schemas.microsoft.com/office/drawing/2014/main" id="{0E54AB0B-1EDE-4D48-B872-1DD4BDAF1738}"/>
              </a:ext>
            </a:extLst>
          </p:cNvPr>
          <p:cNvGrpSpPr/>
          <p:nvPr userDrawn="1"/>
        </p:nvGrpSpPr>
        <p:grpSpPr>
          <a:xfrm>
            <a:off x="6333262" y="1032078"/>
            <a:ext cx="2202892" cy="4341807"/>
            <a:chOff x="2438381" y="1835148"/>
            <a:chExt cx="1617310" cy="3187699"/>
          </a:xfrm>
          <a:solidFill>
            <a:schemeClr val="accent1"/>
          </a:solidFill>
          <a:effectLst>
            <a:outerShdw blurRad="787400" dist="25400" dir="5400000" algn="t" rotWithShape="0">
              <a:prstClr val="black">
                <a:alpha val="9000"/>
              </a:prstClr>
            </a:outerShdw>
          </a:effectLst>
        </p:grpSpPr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EDFA11EE-648D-4061-A7B1-B84328E1A8F9}"/>
                </a:ext>
              </a:extLst>
            </p:cNvPr>
            <p:cNvSpPr/>
            <p:nvPr/>
          </p:nvSpPr>
          <p:spPr>
            <a:xfrm>
              <a:off x="2467676" y="1835148"/>
              <a:ext cx="1560218" cy="3187699"/>
            </a:xfrm>
            <a:custGeom>
              <a:avLst/>
              <a:gdLst>
                <a:gd name="connsiteX0" fmla="*/ 238425 w 1560243"/>
                <a:gd name="connsiteY0" fmla="*/ 0 h 3187700"/>
                <a:gd name="connsiteX1" fmla="*/ 1321819 w 1560243"/>
                <a:gd name="connsiteY1" fmla="*/ 0 h 3187700"/>
                <a:gd name="connsiteX2" fmla="*/ 1560244 w 1560243"/>
                <a:gd name="connsiteY2" fmla="*/ 239125 h 3187700"/>
                <a:gd name="connsiteX3" fmla="*/ 1560244 w 1560243"/>
                <a:gd name="connsiteY3" fmla="*/ 2948480 h 3187700"/>
                <a:gd name="connsiteX4" fmla="*/ 1321914 w 1560243"/>
                <a:gd name="connsiteY4" fmla="*/ 3187700 h 3187700"/>
                <a:gd name="connsiteX5" fmla="*/ 1321819 w 1560243"/>
                <a:gd name="connsiteY5" fmla="*/ 3187700 h 3187700"/>
                <a:gd name="connsiteX6" fmla="*/ 238425 w 1560243"/>
                <a:gd name="connsiteY6" fmla="*/ 3187700 h 3187700"/>
                <a:gd name="connsiteX7" fmla="*/ 0 w 1560243"/>
                <a:gd name="connsiteY7" fmla="*/ 2948480 h 3187700"/>
                <a:gd name="connsiteX8" fmla="*/ 0 w 1560243"/>
                <a:gd name="connsiteY8" fmla="*/ 239220 h 3187700"/>
                <a:gd name="connsiteX9" fmla="*/ 238425 w 1560243"/>
                <a:gd name="connsiteY9" fmla="*/ 0 h 318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0243" h="3187700">
                  <a:moveTo>
                    <a:pt x="238425" y="0"/>
                  </a:moveTo>
                  <a:lnTo>
                    <a:pt x="1321819" y="0"/>
                  </a:lnTo>
                  <a:cubicBezTo>
                    <a:pt x="1453497" y="0"/>
                    <a:pt x="1560244" y="107060"/>
                    <a:pt x="1560244" y="239125"/>
                  </a:cubicBezTo>
                  <a:lnTo>
                    <a:pt x="1560244" y="2948480"/>
                  </a:lnTo>
                  <a:cubicBezTo>
                    <a:pt x="1560296" y="3080545"/>
                    <a:pt x="1453592" y="3187647"/>
                    <a:pt x="1321914" y="3187700"/>
                  </a:cubicBezTo>
                  <a:cubicBezTo>
                    <a:pt x="1321882" y="3187700"/>
                    <a:pt x="1321851" y="3187700"/>
                    <a:pt x="1321819" y="3187700"/>
                  </a:cubicBezTo>
                  <a:lnTo>
                    <a:pt x="238425" y="3187700"/>
                  </a:lnTo>
                  <a:cubicBezTo>
                    <a:pt x="106731" y="3187648"/>
                    <a:pt x="0" y="3080560"/>
                    <a:pt x="0" y="2948480"/>
                  </a:cubicBezTo>
                  <a:lnTo>
                    <a:pt x="0" y="239220"/>
                  </a:lnTo>
                  <a:cubicBezTo>
                    <a:pt x="0" y="107140"/>
                    <a:pt x="106731" y="53"/>
                    <a:pt x="238425" y="0"/>
                  </a:cubicBezTo>
                  <a:close/>
                </a:path>
              </a:pathLst>
            </a:custGeom>
            <a:solidFill>
              <a:schemeClr val="bg1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4F5B20FD-8EB8-4067-B901-1FE645CFB87F}"/>
                </a:ext>
              </a:extLst>
            </p:cNvPr>
            <p:cNvSpPr/>
            <p:nvPr/>
          </p:nvSpPr>
          <p:spPr>
            <a:xfrm>
              <a:off x="2564260" y="1932017"/>
              <a:ext cx="1367148" cy="2994343"/>
            </a:xfrm>
            <a:custGeom>
              <a:avLst/>
              <a:gdLst>
                <a:gd name="connsiteX0" fmla="*/ 1367170 w 1367170"/>
                <a:gd name="connsiteY0" fmla="*/ 142257 h 2994344"/>
                <a:gd name="connsiteX1" fmla="*/ 1367170 w 1367170"/>
                <a:gd name="connsiteY1" fmla="*/ 2851612 h 2994344"/>
                <a:gd name="connsiteX2" fmla="*/ 1224855 w 1367170"/>
                <a:gd name="connsiteY2" fmla="*/ 2994345 h 2994344"/>
                <a:gd name="connsiteX3" fmla="*/ 141840 w 1367170"/>
                <a:gd name="connsiteY3" fmla="*/ 2994345 h 2994344"/>
                <a:gd name="connsiteX4" fmla="*/ 0 w 1367170"/>
                <a:gd name="connsiteY4" fmla="*/ 2851612 h 2994344"/>
                <a:gd name="connsiteX5" fmla="*/ 0 w 1367170"/>
                <a:gd name="connsiteY5" fmla="*/ 142257 h 2994344"/>
                <a:gd name="connsiteX6" fmla="*/ 142315 w 1367170"/>
                <a:gd name="connsiteY6" fmla="*/ 0 h 2994344"/>
                <a:gd name="connsiteX7" fmla="*/ 267836 w 1367170"/>
                <a:gd name="connsiteY7" fmla="*/ 0 h 2994344"/>
                <a:gd name="connsiteX8" fmla="*/ 294028 w 1367170"/>
                <a:gd name="connsiteY8" fmla="*/ 26257 h 2994344"/>
                <a:gd name="connsiteX9" fmla="*/ 294022 w 1367170"/>
                <a:gd name="connsiteY9" fmla="*/ 26834 h 2994344"/>
                <a:gd name="connsiteX10" fmla="*/ 294022 w 1367170"/>
                <a:gd name="connsiteY10" fmla="*/ 26834 h 2994344"/>
                <a:gd name="connsiteX11" fmla="*/ 376944 w 1367170"/>
                <a:gd name="connsiteY11" fmla="*/ 109333 h 2994344"/>
                <a:gd name="connsiteX12" fmla="*/ 993641 w 1367170"/>
                <a:gd name="connsiteY12" fmla="*/ 109333 h 2994344"/>
                <a:gd name="connsiteX13" fmla="*/ 1076184 w 1367170"/>
                <a:gd name="connsiteY13" fmla="*/ 26834 h 2994344"/>
                <a:gd name="connsiteX14" fmla="*/ 1076184 w 1367170"/>
                <a:gd name="connsiteY14" fmla="*/ 26834 h 2994344"/>
                <a:gd name="connsiteX15" fmla="*/ 1102370 w 1367170"/>
                <a:gd name="connsiteY15" fmla="*/ 476 h 2994344"/>
                <a:gd name="connsiteX16" fmla="*/ 1225709 w 1367170"/>
                <a:gd name="connsiteY16" fmla="*/ 476 h 2994344"/>
                <a:gd name="connsiteX17" fmla="*/ 1367170 w 1367170"/>
                <a:gd name="connsiteY17" fmla="*/ 142257 h 299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67170" h="2994344">
                  <a:moveTo>
                    <a:pt x="1367170" y="142257"/>
                  </a:moveTo>
                  <a:lnTo>
                    <a:pt x="1367170" y="2851612"/>
                  </a:lnTo>
                  <a:cubicBezTo>
                    <a:pt x="1367170" y="2930441"/>
                    <a:pt x="1303453" y="2994345"/>
                    <a:pt x="1224855" y="2994345"/>
                  </a:cubicBezTo>
                  <a:lnTo>
                    <a:pt x="141840" y="2994345"/>
                  </a:lnTo>
                  <a:cubicBezTo>
                    <a:pt x="63427" y="2994082"/>
                    <a:pt x="0" y="2930255"/>
                    <a:pt x="0" y="2851612"/>
                  </a:cubicBezTo>
                  <a:lnTo>
                    <a:pt x="0" y="142257"/>
                  </a:lnTo>
                  <a:cubicBezTo>
                    <a:pt x="261" y="63614"/>
                    <a:pt x="63901" y="0"/>
                    <a:pt x="142315" y="0"/>
                  </a:cubicBezTo>
                  <a:lnTo>
                    <a:pt x="267836" y="0"/>
                  </a:lnTo>
                  <a:cubicBezTo>
                    <a:pt x="282298" y="-3"/>
                    <a:pt x="294025" y="11752"/>
                    <a:pt x="294028" y="26257"/>
                  </a:cubicBezTo>
                  <a:cubicBezTo>
                    <a:pt x="294028" y="26449"/>
                    <a:pt x="294026" y="26641"/>
                    <a:pt x="294022" y="26834"/>
                  </a:cubicBezTo>
                  <a:lnTo>
                    <a:pt x="294022" y="26834"/>
                  </a:lnTo>
                  <a:cubicBezTo>
                    <a:pt x="294283" y="72548"/>
                    <a:pt x="331363" y="109439"/>
                    <a:pt x="376944" y="109333"/>
                  </a:cubicBezTo>
                  <a:lnTo>
                    <a:pt x="993641" y="109333"/>
                  </a:lnTo>
                  <a:cubicBezTo>
                    <a:pt x="1039074" y="109230"/>
                    <a:pt x="1075923" y="72400"/>
                    <a:pt x="1076184" y="26834"/>
                  </a:cubicBezTo>
                  <a:lnTo>
                    <a:pt x="1076184" y="26834"/>
                  </a:lnTo>
                  <a:cubicBezTo>
                    <a:pt x="1076184" y="12314"/>
                    <a:pt x="1087892" y="528"/>
                    <a:pt x="1102370" y="476"/>
                  </a:cubicBezTo>
                  <a:lnTo>
                    <a:pt x="1225709" y="476"/>
                  </a:lnTo>
                  <a:cubicBezTo>
                    <a:pt x="1303605" y="943"/>
                    <a:pt x="1366652" y="64133"/>
                    <a:pt x="1367170" y="142257"/>
                  </a:cubicBezTo>
                  <a:close/>
                </a:path>
              </a:pathLst>
            </a:custGeom>
            <a:solidFill>
              <a:srgbClr val="F2F4F3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890CDF70-F16A-4C3A-BFE6-21966BC70B01}"/>
                </a:ext>
              </a:extLst>
            </p:cNvPr>
            <p:cNvSpPr/>
            <p:nvPr/>
          </p:nvSpPr>
          <p:spPr>
            <a:xfrm>
              <a:off x="4012524" y="2571269"/>
              <a:ext cx="43167" cy="369582"/>
            </a:xfrm>
            <a:custGeom>
              <a:avLst/>
              <a:gdLst>
                <a:gd name="connsiteX0" fmla="*/ 21632 w 43168"/>
                <a:gd name="connsiteY0" fmla="*/ 369583 h 369582"/>
                <a:gd name="connsiteX1" fmla="*/ 21632 w 43168"/>
                <a:gd name="connsiteY1" fmla="*/ 369583 h 369582"/>
                <a:gd name="connsiteX2" fmla="*/ 0 w 43168"/>
                <a:gd name="connsiteY2" fmla="*/ 347887 h 369582"/>
                <a:gd name="connsiteX3" fmla="*/ 0 w 43168"/>
                <a:gd name="connsiteY3" fmla="*/ 21600 h 369582"/>
                <a:gd name="connsiteX4" fmla="*/ 21632 w 43168"/>
                <a:gd name="connsiteY4" fmla="*/ 0 h 369582"/>
                <a:gd name="connsiteX5" fmla="*/ 21632 w 43168"/>
                <a:gd name="connsiteY5" fmla="*/ 0 h 369582"/>
                <a:gd name="connsiteX6" fmla="*/ 43169 w 43168"/>
                <a:gd name="connsiteY6" fmla="*/ 21600 h 369582"/>
                <a:gd name="connsiteX7" fmla="*/ 43169 w 43168"/>
                <a:gd name="connsiteY7" fmla="*/ 347887 h 369582"/>
                <a:gd name="connsiteX8" fmla="*/ 21632 w 43168"/>
                <a:gd name="connsiteY8" fmla="*/ 369583 h 369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68" h="369582">
                  <a:moveTo>
                    <a:pt x="21632" y="369583"/>
                  </a:moveTo>
                  <a:lnTo>
                    <a:pt x="21632" y="369583"/>
                  </a:lnTo>
                  <a:cubicBezTo>
                    <a:pt x="9707" y="369531"/>
                    <a:pt x="52" y="359848"/>
                    <a:pt x="0" y="347887"/>
                  </a:cubicBezTo>
                  <a:lnTo>
                    <a:pt x="0" y="21600"/>
                  </a:lnTo>
                  <a:cubicBezTo>
                    <a:pt x="52" y="9655"/>
                    <a:pt x="9722" y="0"/>
                    <a:pt x="21632" y="0"/>
                  </a:cubicBezTo>
                  <a:lnTo>
                    <a:pt x="21632" y="0"/>
                  </a:lnTo>
                  <a:cubicBezTo>
                    <a:pt x="33526" y="0"/>
                    <a:pt x="43169" y="9671"/>
                    <a:pt x="43169" y="21600"/>
                  </a:cubicBezTo>
                  <a:lnTo>
                    <a:pt x="43169" y="347887"/>
                  </a:lnTo>
                  <a:cubicBezTo>
                    <a:pt x="43169" y="359832"/>
                    <a:pt x="33542" y="369531"/>
                    <a:pt x="21632" y="36958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B4B08416-8A5C-4CE6-9EFA-85E4C17BB6C4}"/>
                </a:ext>
              </a:extLst>
            </p:cNvPr>
            <p:cNvSpPr/>
            <p:nvPr/>
          </p:nvSpPr>
          <p:spPr>
            <a:xfrm>
              <a:off x="2439889" y="2484583"/>
              <a:ext cx="58632" cy="242836"/>
            </a:xfrm>
            <a:custGeom>
              <a:avLst/>
              <a:gdLst>
                <a:gd name="connsiteX0" fmla="*/ 29317 w 58633"/>
                <a:gd name="connsiteY0" fmla="*/ 242836 h 242836"/>
                <a:gd name="connsiteX1" fmla="*/ 29317 w 58633"/>
                <a:gd name="connsiteY1" fmla="*/ 242836 h 242836"/>
                <a:gd name="connsiteX2" fmla="*/ 0 w 58633"/>
                <a:gd name="connsiteY2" fmla="*/ 213433 h 242836"/>
                <a:gd name="connsiteX3" fmla="*/ 0 w 58633"/>
                <a:gd name="connsiteY3" fmla="*/ 29403 h 242836"/>
                <a:gd name="connsiteX4" fmla="*/ 29317 w 58633"/>
                <a:gd name="connsiteY4" fmla="*/ 0 h 242836"/>
                <a:gd name="connsiteX5" fmla="*/ 29317 w 58633"/>
                <a:gd name="connsiteY5" fmla="*/ 0 h 242836"/>
                <a:gd name="connsiteX6" fmla="*/ 58634 w 58633"/>
                <a:gd name="connsiteY6" fmla="*/ 29403 h 242836"/>
                <a:gd name="connsiteX7" fmla="*/ 58634 w 58633"/>
                <a:gd name="connsiteY7" fmla="*/ 213433 h 242836"/>
                <a:gd name="connsiteX8" fmla="*/ 29317 w 58633"/>
                <a:gd name="connsiteY8" fmla="*/ 242836 h 24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33" h="242836">
                  <a:moveTo>
                    <a:pt x="29317" y="242836"/>
                  </a:moveTo>
                  <a:lnTo>
                    <a:pt x="29317" y="242836"/>
                  </a:lnTo>
                  <a:cubicBezTo>
                    <a:pt x="13147" y="242784"/>
                    <a:pt x="52" y="229650"/>
                    <a:pt x="0" y="213433"/>
                  </a:cubicBezTo>
                  <a:lnTo>
                    <a:pt x="0" y="29403"/>
                  </a:lnTo>
                  <a:cubicBezTo>
                    <a:pt x="52" y="13186"/>
                    <a:pt x="13147" y="52"/>
                    <a:pt x="29317" y="0"/>
                  </a:cubicBezTo>
                  <a:lnTo>
                    <a:pt x="29317" y="0"/>
                  </a:lnTo>
                  <a:cubicBezTo>
                    <a:pt x="45486" y="52"/>
                    <a:pt x="58582" y="13186"/>
                    <a:pt x="58634" y="29403"/>
                  </a:cubicBezTo>
                  <a:lnTo>
                    <a:pt x="58634" y="213433"/>
                  </a:lnTo>
                  <a:cubicBezTo>
                    <a:pt x="58582" y="229650"/>
                    <a:pt x="45486" y="242784"/>
                    <a:pt x="29317" y="2428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E7AF93F0-545D-40CA-B600-8F8082C6A8E6}"/>
                </a:ext>
              </a:extLst>
            </p:cNvPr>
            <p:cNvSpPr/>
            <p:nvPr/>
          </p:nvSpPr>
          <p:spPr>
            <a:xfrm>
              <a:off x="2438381" y="2773760"/>
              <a:ext cx="58633" cy="242836"/>
            </a:xfrm>
            <a:custGeom>
              <a:avLst/>
              <a:gdLst>
                <a:gd name="connsiteX0" fmla="*/ 29317 w 58633"/>
                <a:gd name="connsiteY0" fmla="*/ 242836 h 242836"/>
                <a:gd name="connsiteX1" fmla="*/ 29317 w 58633"/>
                <a:gd name="connsiteY1" fmla="*/ 242836 h 242836"/>
                <a:gd name="connsiteX2" fmla="*/ 0 w 58633"/>
                <a:gd name="connsiteY2" fmla="*/ 213433 h 242836"/>
                <a:gd name="connsiteX3" fmla="*/ 0 w 58633"/>
                <a:gd name="connsiteY3" fmla="*/ 29403 h 242836"/>
                <a:gd name="connsiteX4" fmla="*/ 29317 w 58633"/>
                <a:gd name="connsiteY4" fmla="*/ 0 h 242836"/>
                <a:gd name="connsiteX5" fmla="*/ 29317 w 58633"/>
                <a:gd name="connsiteY5" fmla="*/ 0 h 242836"/>
                <a:gd name="connsiteX6" fmla="*/ 58634 w 58633"/>
                <a:gd name="connsiteY6" fmla="*/ 29403 h 242836"/>
                <a:gd name="connsiteX7" fmla="*/ 58634 w 58633"/>
                <a:gd name="connsiteY7" fmla="*/ 213433 h 242836"/>
                <a:gd name="connsiteX8" fmla="*/ 29317 w 58633"/>
                <a:gd name="connsiteY8" fmla="*/ 242836 h 24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33" h="242836">
                  <a:moveTo>
                    <a:pt x="29317" y="242836"/>
                  </a:moveTo>
                  <a:lnTo>
                    <a:pt x="29317" y="242836"/>
                  </a:lnTo>
                  <a:cubicBezTo>
                    <a:pt x="13147" y="242784"/>
                    <a:pt x="52" y="229650"/>
                    <a:pt x="0" y="213433"/>
                  </a:cubicBezTo>
                  <a:lnTo>
                    <a:pt x="0" y="29403"/>
                  </a:lnTo>
                  <a:cubicBezTo>
                    <a:pt x="52" y="13186"/>
                    <a:pt x="13147" y="52"/>
                    <a:pt x="29317" y="0"/>
                  </a:cubicBezTo>
                  <a:lnTo>
                    <a:pt x="29317" y="0"/>
                  </a:lnTo>
                  <a:cubicBezTo>
                    <a:pt x="45486" y="52"/>
                    <a:pt x="58582" y="13186"/>
                    <a:pt x="58634" y="29403"/>
                  </a:cubicBezTo>
                  <a:lnTo>
                    <a:pt x="58634" y="213433"/>
                  </a:lnTo>
                  <a:cubicBezTo>
                    <a:pt x="58582" y="229650"/>
                    <a:pt x="45486" y="242784"/>
                    <a:pt x="29317" y="2428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150FB57D-F036-4C90-B65D-639DE61FA3A2}"/>
                </a:ext>
              </a:extLst>
            </p:cNvPr>
            <p:cNvSpPr/>
            <p:nvPr/>
          </p:nvSpPr>
          <p:spPr>
            <a:xfrm>
              <a:off x="2444566" y="2251929"/>
              <a:ext cx="46299" cy="139116"/>
            </a:xfrm>
            <a:custGeom>
              <a:avLst/>
              <a:gdLst>
                <a:gd name="connsiteX0" fmla="*/ 23150 w 46299"/>
                <a:gd name="connsiteY0" fmla="*/ 139117 h 139116"/>
                <a:gd name="connsiteX1" fmla="*/ 23150 w 46299"/>
                <a:gd name="connsiteY1" fmla="*/ 139117 h 139116"/>
                <a:gd name="connsiteX2" fmla="*/ 0 w 46299"/>
                <a:gd name="connsiteY2" fmla="*/ 116089 h 139116"/>
                <a:gd name="connsiteX3" fmla="*/ 0 w 46299"/>
                <a:gd name="connsiteY3" fmla="*/ 23123 h 139116"/>
                <a:gd name="connsiteX4" fmla="*/ 23150 w 46299"/>
                <a:gd name="connsiteY4" fmla="*/ 0 h 139116"/>
                <a:gd name="connsiteX5" fmla="*/ 23150 w 46299"/>
                <a:gd name="connsiteY5" fmla="*/ 0 h 139116"/>
                <a:gd name="connsiteX6" fmla="*/ 46300 w 46299"/>
                <a:gd name="connsiteY6" fmla="*/ 23123 h 139116"/>
                <a:gd name="connsiteX7" fmla="*/ 46300 w 46299"/>
                <a:gd name="connsiteY7" fmla="*/ 116089 h 139116"/>
                <a:gd name="connsiteX8" fmla="*/ 23150 w 46299"/>
                <a:gd name="connsiteY8" fmla="*/ 139117 h 1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99" h="139116">
                  <a:moveTo>
                    <a:pt x="23150" y="139117"/>
                  </a:moveTo>
                  <a:lnTo>
                    <a:pt x="23150" y="139117"/>
                  </a:lnTo>
                  <a:cubicBezTo>
                    <a:pt x="10438" y="139117"/>
                    <a:pt x="104" y="128838"/>
                    <a:pt x="0" y="116089"/>
                  </a:cubicBezTo>
                  <a:lnTo>
                    <a:pt x="0" y="23123"/>
                  </a:lnTo>
                  <a:cubicBezTo>
                    <a:pt x="52" y="10337"/>
                    <a:pt x="10402" y="0"/>
                    <a:pt x="23150" y="0"/>
                  </a:cubicBezTo>
                  <a:lnTo>
                    <a:pt x="23150" y="0"/>
                  </a:lnTo>
                  <a:cubicBezTo>
                    <a:pt x="35898" y="0"/>
                    <a:pt x="46247" y="10337"/>
                    <a:pt x="46300" y="23123"/>
                  </a:cubicBezTo>
                  <a:lnTo>
                    <a:pt x="46300" y="116089"/>
                  </a:lnTo>
                  <a:cubicBezTo>
                    <a:pt x="46196" y="128838"/>
                    <a:pt x="35861" y="139117"/>
                    <a:pt x="23150" y="1391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AE89B8-4B6E-46A0-A9A2-D69A68E92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95633" y="1616055"/>
            <a:ext cx="1862153" cy="4078448"/>
          </a:xfrm>
          <a:custGeom>
            <a:avLst/>
            <a:gdLst>
              <a:gd name="connsiteX0" fmla="*/ 193840 w 1862153"/>
              <a:gd name="connsiteY0" fmla="*/ 1 h 4078448"/>
              <a:gd name="connsiteX1" fmla="*/ 364806 w 1862153"/>
              <a:gd name="connsiteY1" fmla="*/ 1 h 4078448"/>
              <a:gd name="connsiteX2" fmla="*/ 400481 w 1862153"/>
              <a:gd name="connsiteY2" fmla="*/ 35764 h 4078448"/>
              <a:gd name="connsiteX3" fmla="*/ 400473 w 1862153"/>
              <a:gd name="connsiteY3" fmla="*/ 36550 h 4078448"/>
              <a:gd name="connsiteX4" fmla="*/ 513417 w 1862153"/>
              <a:gd name="connsiteY4" fmla="*/ 148918 h 4078448"/>
              <a:gd name="connsiteX5" fmla="*/ 1353388 w 1862153"/>
              <a:gd name="connsiteY5" fmla="*/ 148918 h 4078448"/>
              <a:gd name="connsiteX6" fmla="*/ 1465816 w 1862153"/>
              <a:gd name="connsiteY6" fmla="*/ 36550 h 4078448"/>
              <a:gd name="connsiteX7" fmla="*/ 1501483 w 1862153"/>
              <a:gd name="connsiteY7" fmla="*/ 650 h 4078448"/>
              <a:gd name="connsiteX8" fmla="*/ 1669476 w 1862153"/>
              <a:gd name="connsiteY8" fmla="*/ 650 h 4078448"/>
              <a:gd name="connsiteX9" fmla="*/ 1862153 w 1862153"/>
              <a:gd name="connsiteY9" fmla="*/ 193762 h 4078448"/>
              <a:gd name="connsiteX10" fmla="*/ 1862153 w 1862153"/>
              <a:gd name="connsiteY10" fmla="*/ 3884039 h 4078448"/>
              <a:gd name="connsiteX11" fmla="*/ 1668313 w 1862153"/>
              <a:gd name="connsiteY11" fmla="*/ 4078448 h 4078448"/>
              <a:gd name="connsiteX12" fmla="*/ 193193 w 1862153"/>
              <a:gd name="connsiteY12" fmla="*/ 4078448 h 4078448"/>
              <a:gd name="connsiteX13" fmla="*/ 0 w 1862153"/>
              <a:gd name="connsiteY13" fmla="*/ 3884039 h 4078448"/>
              <a:gd name="connsiteX14" fmla="*/ 0 w 1862153"/>
              <a:gd name="connsiteY14" fmla="*/ 193762 h 4078448"/>
              <a:gd name="connsiteX15" fmla="*/ 193840 w 1862153"/>
              <a:gd name="connsiteY15" fmla="*/ 1 h 407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62153" h="4078448">
                <a:moveTo>
                  <a:pt x="193840" y="1"/>
                </a:moveTo>
                <a:lnTo>
                  <a:pt x="364806" y="1"/>
                </a:lnTo>
                <a:cubicBezTo>
                  <a:pt x="384504" y="-3"/>
                  <a:pt x="400477" y="16008"/>
                  <a:pt x="400481" y="35764"/>
                </a:cubicBezTo>
                <a:cubicBezTo>
                  <a:pt x="400481" y="36026"/>
                  <a:pt x="400478" y="36288"/>
                  <a:pt x="400473" y="36550"/>
                </a:cubicBezTo>
                <a:cubicBezTo>
                  <a:pt x="400828" y="98815"/>
                  <a:pt x="451333" y="149063"/>
                  <a:pt x="513417" y="148918"/>
                </a:cubicBezTo>
                <a:lnTo>
                  <a:pt x="1353388" y="148918"/>
                </a:lnTo>
                <a:cubicBezTo>
                  <a:pt x="1415270" y="148778"/>
                  <a:pt x="1465460" y="98614"/>
                  <a:pt x="1465816" y="36550"/>
                </a:cubicBezTo>
                <a:cubicBezTo>
                  <a:pt x="1465816" y="16773"/>
                  <a:pt x="1481763" y="720"/>
                  <a:pt x="1501483" y="650"/>
                </a:cubicBezTo>
                <a:lnTo>
                  <a:pt x="1669476" y="650"/>
                </a:lnTo>
                <a:cubicBezTo>
                  <a:pt x="1775575" y="1286"/>
                  <a:pt x="1861448" y="87353"/>
                  <a:pt x="1862153" y="193762"/>
                </a:cubicBezTo>
                <a:lnTo>
                  <a:pt x="1862153" y="3884039"/>
                </a:lnTo>
                <a:cubicBezTo>
                  <a:pt x="1862153" y="3991408"/>
                  <a:pt x="1775367" y="4078448"/>
                  <a:pt x="1668313" y="4078448"/>
                </a:cubicBezTo>
                <a:lnTo>
                  <a:pt x="193193" y="4078448"/>
                </a:lnTo>
                <a:cubicBezTo>
                  <a:pt x="86391" y="4078090"/>
                  <a:pt x="0" y="3991155"/>
                  <a:pt x="0" y="3884039"/>
                </a:cubicBezTo>
                <a:lnTo>
                  <a:pt x="0" y="193762"/>
                </a:lnTo>
                <a:cubicBezTo>
                  <a:pt x="356" y="86647"/>
                  <a:pt x="87037" y="1"/>
                  <a:pt x="193840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5536B2F-2B4C-419D-B9DC-68822A0C7DF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504719" y="1164017"/>
            <a:ext cx="1862153" cy="4078448"/>
          </a:xfrm>
          <a:custGeom>
            <a:avLst/>
            <a:gdLst>
              <a:gd name="connsiteX0" fmla="*/ 193840 w 1862153"/>
              <a:gd name="connsiteY0" fmla="*/ 1 h 4078448"/>
              <a:gd name="connsiteX1" fmla="*/ 364806 w 1862153"/>
              <a:gd name="connsiteY1" fmla="*/ 1 h 4078448"/>
              <a:gd name="connsiteX2" fmla="*/ 400481 w 1862153"/>
              <a:gd name="connsiteY2" fmla="*/ 35764 h 4078448"/>
              <a:gd name="connsiteX3" fmla="*/ 400473 w 1862153"/>
              <a:gd name="connsiteY3" fmla="*/ 36550 h 4078448"/>
              <a:gd name="connsiteX4" fmla="*/ 513417 w 1862153"/>
              <a:gd name="connsiteY4" fmla="*/ 148918 h 4078448"/>
              <a:gd name="connsiteX5" fmla="*/ 1353388 w 1862153"/>
              <a:gd name="connsiteY5" fmla="*/ 148918 h 4078448"/>
              <a:gd name="connsiteX6" fmla="*/ 1465816 w 1862153"/>
              <a:gd name="connsiteY6" fmla="*/ 36550 h 4078448"/>
              <a:gd name="connsiteX7" fmla="*/ 1501483 w 1862153"/>
              <a:gd name="connsiteY7" fmla="*/ 650 h 4078448"/>
              <a:gd name="connsiteX8" fmla="*/ 1669476 w 1862153"/>
              <a:gd name="connsiteY8" fmla="*/ 650 h 4078448"/>
              <a:gd name="connsiteX9" fmla="*/ 1862153 w 1862153"/>
              <a:gd name="connsiteY9" fmla="*/ 193762 h 4078448"/>
              <a:gd name="connsiteX10" fmla="*/ 1862153 w 1862153"/>
              <a:gd name="connsiteY10" fmla="*/ 3884039 h 4078448"/>
              <a:gd name="connsiteX11" fmla="*/ 1668313 w 1862153"/>
              <a:gd name="connsiteY11" fmla="*/ 4078448 h 4078448"/>
              <a:gd name="connsiteX12" fmla="*/ 193193 w 1862153"/>
              <a:gd name="connsiteY12" fmla="*/ 4078448 h 4078448"/>
              <a:gd name="connsiteX13" fmla="*/ 0 w 1862153"/>
              <a:gd name="connsiteY13" fmla="*/ 3884039 h 4078448"/>
              <a:gd name="connsiteX14" fmla="*/ 0 w 1862153"/>
              <a:gd name="connsiteY14" fmla="*/ 193762 h 4078448"/>
              <a:gd name="connsiteX15" fmla="*/ 193840 w 1862153"/>
              <a:gd name="connsiteY15" fmla="*/ 1 h 407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62153" h="4078448">
                <a:moveTo>
                  <a:pt x="193840" y="1"/>
                </a:moveTo>
                <a:lnTo>
                  <a:pt x="364806" y="1"/>
                </a:lnTo>
                <a:cubicBezTo>
                  <a:pt x="384504" y="-3"/>
                  <a:pt x="400477" y="16008"/>
                  <a:pt x="400481" y="35764"/>
                </a:cubicBezTo>
                <a:cubicBezTo>
                  <a:pt x="400481" y="36026"/>
                  <a:pt x="400478" y="36288"/>
                  <a:pt x="400473" y="36550"/>
                </a:cubicBezTo>
                <a:cubicBezTo>
                  <a:pt x="400828" y="98815"/>
                  <a:pt x="451333" y="149063"/>
                  <a:pt x="513417" y="148918"/>
                </a:cubicBezTo>
                <a:lnTo>
                  <a:pt x="1353388" y="148918"/>
                </a:lnTo>
                <a:cubicBezTo>
                  <a:pt x="1415270" y="148778"/>
                  <a:pt x="1465460" y="98614"/>
                  <a:pt x="1465816" y="36550"/>
                </a:cubicBezTo>
                <a:cubicBezTo>
                  <a:pt x="1465816" y="16773"/>
                  <a:pt x="1481763" y="720"/>
                  <a:pt x="1501483" y="650"/>
                </a:cubicBezTo>
                <a:lnTo>
                  <a:pt x="1669476" y="650"/>
                </a:lnTo>
                <a:cubicBezTo>
                  <a:pt x="1775575" y="1286"/>
                  <a:pt x="1861448" y="87353"/>
                  <a:pt x="1862153" y="193762"/>
                </a:cubicBezTo>
                <a:lnTo>
                  <a:pt x="1862153" y="3884039"/>
                </a:lnTo>
                <a:cubicBezTo>
                  <a:pt x="1862153" y="3991408"/>
                  <a:pt x="1775367" y="4078448"/>
                  <a:pt x="1668313" y="4078448"/>
                </a:cubicBezTo>
                <a:lnTo>
                  <a:pt x="193193" y="4078448"/>
                </a:lnTo>
                <a:cubicBezTo>
                  <a:pt x="86391" y="4078090"/>
                  <a:pt x="0" y="3991155"/>
                  <a:pt x="0" y="3884039"/>
                </a:cubicBezTo>
                <a:lnTo>
                  <a:pt x="0" y="193762"/>
                </a:lnTo>
                <a:cubicBezTo>
                  <a:pt x="356" y="86647"/>
                  <a:pt x="87037" y="1"/>
                  <a:pt x="193840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8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A1E5EEE4-4F9D-4302-82C7-7E762E3DE2B0}"/>
              </a:ext>
            </a:extLst>
          </p:cNvPr>
          <p:cNvGrpSpPr/>
          <p:nvPr userDrawn="1"/>
        </p:nvGrpSpPr>
        <p:grpSpPr>
          <a:xfrm>
            <a:off x="6241138" y="1437852"/>
            <a:ext cx="4557593" cy="2801490"/>
            <a:chOff x="4902604" y="891789"/>
            <a:chExt cx="5245287" cy="3224206"/>
          </a:xfrm>
        </p:grpSpPr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909A02D5-2BC9-4C81-A726-84E951867C07}"/>
                </a:ext>
              </a:extLst>
            </p:cNvPr>
            <p:cNvSpPr/>
            <p:nvPr/>
          </p:nvSpPr>
          <p:spPr>
            <a:xfrm>
              <a:off x="5285507" y="891789"/>
              <a:ext cx="4499104" cy="3052191"/>
            </a:xfrm>
            <a:custGeom>
              <a:avLst/>
              <a:gdLst>
                <a:gd name="connsiteX0" fmla="*/ 4499105 w 4499104"/>
                <a:gd name="connsiteY0" fmla="*/ 3052191 h 3052191"/>
                <a:gd name="connsiteX1" fmla="*/ 0 w 4499104"/>
                <a:gd name="connsiteY1" fmla="*/ 3052191 h 3052191"/>
                <a:gd name="connsiteX2" fmla="*/ 0 w 4499104"/>
                <a:gd name="connsiteY2" fmla="*/ 118829 h 3052191"/>
                <a:gd name="connsiteX3" fmla="*/ 117743 w 4499104"/>
                <a:gd name="connsiteY3" fmla="*/ 0 h 3052191"/>
                <a:gd name="connsiteX4" fmla="*/ 4382320 w 4499104"/>
                <a:gd name="connsiteY4" fmla="*/ 0 h 3052191"/>
                <a:gd name="connsiteX5" fmla="*/ 4499105 w 4499104"/>
                <a:gd name="connsiteY5" fmla="*/ 118829 h 305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9104" h="3052191">
                  <a:moveTo>
                    <a:pt x="4499105" y="3052191"/>
                  </a:moveTo>
                  <a:lnTo>
                    <a:pt x="0" y="3052191"/>
                  </a:lnTo>
                  <a:lnTo>
                    <a:pt x="0" y="118829"/>
                  </a:lnTo>
                  <a:cubicBezTo>
                    <a:pt x="-2" y="53574"/>
                    <a:pt x="52561" y="526"/>
                    <a:pt x="117743" y="0"/>
                  </a:cubicBezTo>
                  <a:lnTo>
                    <a:pt x="4382320" y="0"/>
                  </a:lnTo>
                  <a:cubicBezTo>
                    <a:pt x="4447126" y="1047"/>
                    <a:pt x="4499105" y="53943"/>
                    <a:pt x="4499105" y="118829"/>
                  </a:cubicBezTo>
                  <a:close/>
                </a:path>
              </a:pathLst>
            </a:custGeom>
            <a:solidFill>
              <a:srgbClr val="FFFFFF"/>
            </a:solidFill>
            <a:ln w="47798" cap="flat">
              <a:noFill/>
              <a:prstDash val="solid"/>
              <a:miter/>
            </a:ln>
            <a:effectLst>
              <a:outerShdw blurRad="965200" dist="431800" dir="5400000" algn="t" rotWithShape="0">
                <a:prstClr val="black">
                  <a:alpha val="9000"/>
                </a:prstClr>
              </a:outerShdw>
            </a:effectLst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33E47C88-4E6D-4701-8491-D979BC485B47}"/>
                </a:ext>
              </a:extLst>
            </p:cNvPr>
            <p:cNvSpPr/>
            <p:nvPr/>
          </p:nvSpPr>
          <p:spPr>
            <a:xfrm>
              <a:off x="5388891" y="1079616"/>
              <a:ext cx="4292816" cy="2703848"/>
            </a:xfrm>
            <a:custGeom>
              <a:avLst/>
              <a:gdLst>
                <a:gd name="connsiteX0" fmla="*/ 0 w 4292816"/>
                <a:gd name="connsiteY0" fmla="*/ 0 h 2703848"/>
                <a:gd name="connsiteX1" fmla="*/ 4292816 w 4292816"/>
                <a:gd name="connsiteY1" fmla="*/ 0 h 2703848"/>
                <a:gd name="connsiteX2" fmla="*/ 4292816 w 4292816"/>
                <a:gd name="connsiteY2" fmla="*/ 2703849 h 2703848"/>
                <a:gd name="connsiteX3" fmla="*/ 0 w 4292816"/>
                <a:gd name="connsiteY3" fmla="*/ 2703849 h 270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2816" h="2703848">
                  <a:moveTo>
                    <a:pt x="0" y="0"/>
                  </a:moveTo>
                  <a:lnTo>
                    <a:pt x="4292816" y="0"/>
                  </a:lnTo>
                  <a:lnTo>
                    <a:pt x="4292816" y="2703849"/>
                  </a:lnTo>
                  <a:lnTo>
                    <a:pt x="0" y="2703849"/>
                  </a:lnTo>
                  <a:close/>
                </a:path>
              </a:pathLst>
            </a:custGeom>
            <a:solidFill>
              <a:srgbClr val="F2F2F2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99910D3A-7951-4B24-8201-B50AA29C51F4}"/>
                </a:ext>
              </a:extLst>
            </p:cNvPr>
            <p:cNvSpPr/>
            <p:nvPr/>
          </p:nvSpPr>
          <p:spPr>
            <a:xfrm>
              <a:off x="4902604" y="3973208"/>
              <a:ext cx="5245286" cy="142787"/>
            </a:xfrm>
            <a:custGeom>
              <a:avLst/>
              <a:gdLst>
                <a:gd name="connsiteX0" fmla="*/ 5245286 w 5245286"/>
                <a:gd name="connsiteY0" fmla="*/ 0 h 142787"/>
                <a:gd name="connsiteX1" fmla="*/ 5245286 w 5245286"/>
                <a:gd name="connsiteY1" fmla="*/ 11021 h 142787"/>
                <a:gd name="connsiteX2" fmla="*/ 5206518 w 5245286"/>
                <a:gd name="connsiteY2" fmla="*/ 77143 h 142787"/>
                <a:gd name="connsiteX3" fmla="*/ 5034211 w 5245286"/>
                <a:gd name="connsiteY3" fmla="*/ 142787 h 142787"/>
                <a:gd name="connsiteX4" fmla="*/ 211075 w 5245286"/>
                <a:gd name="connsiteY4" fmla="*/ 142787 h 142787"/>
                <a:gd name="connsiteX5" fmla="*/ 38290 w 5245286"/>
                <a:gd name="connsiteY5" fmla="*/ 77143 h 142787"/>
                <a:gd name="connsiteX6" fmla="*/ 0 w 5245286"/>
                <a:gd name="connsiteY6" fmla="*/ 11021 h 142787"/>
                <a:gd name="connsiteX7" fmla="*/ 0 w 5245286"/>
                <a:gd name="connsiteY7" fmla="*/ 0 h 14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5286" h="142787">
                  <a:moveTo>
                    <a:pt x="5245286" y="0"/>
                  </a:moveTo>
                  <a:lnTo>
                    <a:pt x="5245286" y="11021"/>
                  </a:lnTo>
                  <a:cubicBezTo>
                    <a:pt x="5242702" y="37700"/>
                    <a:pt x="5228534" y="61892"/>
                    <a:pt x="5206518" y="77143"/>
                  </a:cubicBezTo>
                  <a:cubicBezTo>
                    <a:pt x="5157028" y="115979"/>
                    <a:pt x="5096960" y="138868"/>
                    <a:pt x="5034211" y="142787"/>
                  </a:cubicBezTo>
                  <a:lnTo>
                    <a:pt x="211075" y="142787"/>
                  </a:lnTo>
                  <a:cubicBezTo>
                    <a:pt x="148200" y="138786"/>
                    <a:pt x="87988" y="115907"/>
                    <a:pt x="38290" y="77143"/>
                  </a:cubicBezTo>
                  <a:cubicBezTo>
                    <a:pt x="16552" y="61705"/>
                    <a:pt x="2581" y="37575"/>
                    <a:pt x="0" y="110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0CED1E35-7A37-4ECA-B9DA-ACF2608547BC}"/>
                </a:ext>
              </a:extLst>
            </p:cNvPr>
            <p:cNvSpPr/>
            <p:nvPr/>
          </p:nvSpPr>
          <p:spPr>
            <a:xfrm>
              <a:off x="4902605" y="3943980"/>
              <a:ext cx="5245286" cy="106371"/>
            </a:xfrm>
            <a:custGeom>
              <a:avLst/>
              <a:gdLst>
                <a:gd name="connsiteX0" fmla="*/ 5245286 w 5245286"/>
                <a:gd name="connsiteY0" fmla="*/ 20124 h 106371"/>
                <a:gd name="connsiteX1" fmla="*/ 5245286 w 5245286"/>
                <a:gd name="connsiteY1" fmla="*/ 40249 h 106371"/>
                <a:gd name="connsiteX2" fmla="*/ 5206518 w 5245286"/>
                <a:gd name="connsiteY2" fmla="*/ 106371 h 106371"/>
                <a:gd name="connsiteX3" fmla="*/ 38290 w 5245286"/>
                <a:gd name="connsiteY3" fmla="*/ 106371 h 106371"/>
                <a:gd name="connsiteX4" fmla="*/ 0 w 5245286"/>
                <a:gd name="connsiteY4" fmla="*/ 40249 h 106371"/>
                <a:gd name="connsiteX5" fmla="*/ 0 w 5245286"/>
                <a:gd name="connsiteY5" fmla="*/ 20124 h 106371"/>
                <a:gd name="connsiteX6" fmla="*/ 20102 w 5245286"/>
                <a:gd name="connsiteY6" fmla="*/ 0 h 106371"/>
                <a:gd name="connsiteX7" fmla="*/ 5225184 w 5245286"/>
                <a:gd name="connsiteY7" fmla="*/ 0 h 106371"/>
                <a:gd name="connsiteX8" fmla="*/ 5245286 w 5245286"/>
                <a:gd name="connsiteY8" fmla="*/ 20124 h 10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45286" h="106371">
                  <a:moveTo>
                    <a:pt x="5245286" y="20124"/>
                  </a:moveTo>
                  <a:lnTo>
                    <a:pt x="5245286" y="40249"/>
                  </a:lnTo>
                  <a:cubicBezTo>
                    <a:pt x="5242702" y="66928"/>
                    <a:pt x="5228534" y="91120"/>
                    <a:pt x="5206518" y="106371"/>
                  </a:cubicBezTo>
                  <a:lnTo>
                    <a:pt x="38290" y="106371"/>
                  </a:lnTo>
                  <a:cubicBezTo>
                    <a:pt x="16552" y="90933"/>
                    <a:pt x="2581" y="66803"/>
                    <a:pt x="0" y="40249"/>
                  </a:cubicBezTo>
                  <a:lnTo>
                    <a:pt x="0" y="20124"/>
                  </a:lnTo>
                  <a:cubicBezTo>
                    <a:pt x="0" y="9008"/>
                    <a:pt x="9000" y="0"/>
                    <a:pt x="20102" y="0"/>
                  </a:cubicBezTo>
                  <a:lnTo>
                    <a:pt x="5225184" y="0"/>
                  </a:lnTo>
                  <a:cubicBezTo>
                    <a:pt x="5236288" y="0"/>
                    <a:pt x="5245286" y="9008"/>
                    <a:pt x="5245286" y="20124"/>
                  </a:cubicBezTo>
                  <a:close/>
                </a:path>
              </a:pathLst>
            </a:custGeom>
            <a:solidFill>
              <a:srgbClr val="E5E5E5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03559315-1572-46E6-A2E7-BF25A8E4C711}"/>
                </a:ext>
              </a:extLst>
            </p:cNvPr>
            <p:cNvSpPr/>
            <p:nvPr/>
          </p:nvSpPr>
          <p:spPr>
            <a:xfrm>
              <a:off x="7130140" y="3943980"/>
              <a:ext cx="777292" cy="51269"/>
            </a:xfrm>
            <a:custGeom>
              <a:avLst/>
              <a:gdLst>
                <a:gd name="connsiteX0" fmla="*/ 478628 w 777292"/>
                <a:gd name="connsiteY0" fmla="*/ 0 h 51269"/>
                <a:gd name="connsiteX1" fmla="*/ 0 w 777292"/>
                <a:gd name="connsiteY1" fmla="*/ 0 h 51269"/>
                <a:gd name="connsiteX2" fmla="*/ 55999 w 777292"/>
                <a:gd name="connsiteY2" fmla="*/ 51269 h 51269"/>
                <a:gd name="connsiteX3" fmla="*/ 721771 w 777292"/>
                <a:gd name="connsiteY3" fmla="*/ 51269 h 51269"/>
                <a:gd name="connsiteX4" fmla="*/ 777292 w 777292"/>
                <a:gd name="connsiteY4" fmla="*/ 0 h 51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92" h="51269">
                  <a:moveTo>
                    <a:pt x="478628" y="0"/>
                  </a:moveTo>
                  <a:lnTo>
                    <a:pt x="0" y="0"/>
                  </a:lnTo>
                  <a:cubicBezTo>
                    <a:pt x="2494" y="29075"/>
                    <a:pt x="26846" y="51375"/>
                    <a:pt x="55999" y="51269"/>
                  </a:cubicBezTo>
                  <a:lnTo>
                    <a:pt x="721771" y="51269"/>
                  </a:lnTo>
                  <a:cubicBezTo>
                    <a:pt x="750738" y="51125"/>
                    <a:pt x="774818" y="28893"/>
                    <a:pt x="777292" y="0"/>
                  </a:cubicBezTo>
                  <a:close/>
                </a:path>
              </a:pathLst>
            </a:custGeom>
            <a:solidFill>
              <a:srgbClr val="B3B3B3">
                <a:alpha val="45000"/>
              </a:srgbClr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81038A91-13B8-4BE1-99D7-4D622EFC5B40}"/>
                </a:ext>
              </a:extLst>
            </p:cNvPr>
            <p:cNvSpPr/>
            <p:nvPr/>
          </p:nvSpPr>
          <p:spPr>
            <a:xfrm>
              <a:off x="7126790" y="3943980"/>
              <a:ext cx="782557" cy="53185"/>
            </a:xfrm>
            <a:custGeom>
              <a:avLst/>
              <a:gdLst>
                <a:gd name="connsiteX0" fmla="*/ 725122 w 782557"/>
                <a:gd name="connsiteY0" fmla="*/ 53186 h 53185"/>
                <a:gd name="connsiteX1" fmla="*/ 57435 w 782557"/>
                <a:gd name="connsiteY1" fmla="*/ 53186 h 53185"/>
                <a:gd name="connsiteX2" fmla="*/ 0 w 782557"/>
                <a:gd name="connsiteY2" fmla="*/ 0 h 53185"/>
                <a:gd name="connsiteX3" fmla="*/ 3350 w 782557"/>
                <a:gd name="connsiteY3" fmla="*/ 0 h 53185"/>
                <a:gd name="connsiteX4" fmla="*/ 57435 w 782557"/>
                <a:gd name="connsiteY4" fmla="*/ 47915 h 53185"/>
                <a:gd name="connsiteX5" fmla="*/ 725122 w 782557"/>
                <a:gd name="connsiteY5" fmla="*/ 47915 h 53185"/>
                <a:gd name="connsiteX6" fmla="*/ 778728 w 782557"/>
                <a:gd name="connsiteY6" fmla="*/ 0 h 53185"/>
                <a:gd name="connsiteX7" fmla="*/ 782557 w 782557"/>
                <a:gd name="connsiteY7" fmla="*/ 0 h 53185"/>
                <a:gd name="connsiteX8" fmla="*/ 725122 w 782557"/>
                <a:gd name="connsiteY8" fmla="*/ 53186 h 5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2557" h="53185">
                  <a:moveTo>
                    <a:pt x="725122" y="53186"/>
                  </a:moveTo>
                  <a:lnTo>
                    <a:pt x="57435" y="53186"/>
                  </a:lnTo>
                  <a:cubicBezTo>
                    <a:pt x="27325" y="53272"/>
                    <a:pt x="2259" y="30062"/>
                    <a:pt x="0" y="0"/>
                  </a:cubicBezTo>
                  <a:lnTo>
                    <a:pt x="3350" y="0"/>
                  </a:lnTo>
                  <a:cubicBezTo>
                    <a:pt x="6524" y="27446"/>
                    <a:pt x="29838" y="48097"/>
                    <a:pt x="57435" y="47915"/>
                  </a:cubicBezTo>
                  <a:lnTo>
                    <a:pt x="725122" y="47915"/>
                  </a:lnTo>
                  <a:cubicBezTo>
                    <a:pt x="752624" y="48073"/>
                    <a:pt x="775780" y="27374"/>
                    <a:pt x="778728" y="0"/>
                  </a:cubicBezTo>
                  <a:lnTo>
                    <a:pt x="782557" y="0"/>
                  </a:lnTo>
                  <a:cubicBezTo>
                    <a:pt x="780078" y="29952"/>
                    <a:pt x="755141" y="53042"/>
                    <a:pt x="725122" y="53186"/>
                  </a:cubicBezTo>
                  <a:close/>
                </a:path>
              </a:pathLst>
            </a:custGeom>
            <a:solidFill>
              <a:srgbClr val="FFFFFF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7729E0F5-3619-4E9C-9891-E8A8E6972A06}"/>
                </a:ext>
              </a:extLst>
            </p:cNvPr>
            <p:cNvSpPr/>
            <p:nvPr/>
          </p:nvSpPr>
          <p:spPr>
            <a:xfrm>
              <a:off x="7519743" y="955995"/>
              <a:ext cx="63178" cy="63247"/>
            </a:xfrm>
            <a:custGeom>
              <a:avLst/>
              <a:gdLst>
                <a:gd name="connsiteX0" fmla="*/ 63179 w 63178"/>
                <a:gd name="connsiteY0" fmla="*/ 31624 h 63247"/>
                <a:gd name="connsiteX1" fmla="*/ 31589 w 63178"/>
                <a:gd name="connsiteY1" fmla="*/ 63248 h 63247"/>
                <a:gd name="connsiteX2" fmla="*/ 0 w 63178"/>
                <a:gd name="connsiteY2" fmla="*/ 31624 h 63247"/>
                <a:gd name="connsiteX3" fmla="*/ 31589 w 63178"/>
                <a:gd name="connsiteY3" fmla="*/ 0 h 63247"/>
                <a:gd name="connsiteX4" fmla="*/ 63179 w 63178"/>
                <a:gd name="connsiteY4" fmla="*/ 31624 h 6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78" h="63247">
                  <a:moveTo>
                    <a:pt x="63179" y="31624"/>
                  </a:moveTo>
                  <a:cubicBezTo>
                    <a:pt x="63179" y="49089"/>
                    <a:pt x="49035" y="63248"/>
                    <a:pt x="31589" y="63248"/>
                  </a:cubicBezTo>
                  <a:cubicBezTo>
                    <a:pt x="14143" y="63248"/>
                    <a:pt x="0" y="49089"/>
                    <a:pt x="0" y="31624"/>
                  </a:cubicBezTo>
                  <a:cubicBezTo>
                    <a:pt x="0" y="14158"/>
                    <a:pt x="14143" y="0"/>
                    <a:pt x="31589" y="0"/>
                  </a:cubicBezTo>
                  <a:cubicBezTo>
                    <a:pt x="48930" y="257"/>
                    <a:pt x="62920" y="14266"/>
                    <a:pt x="63179" y="31624"/>
                  </a:cubicBezTo>
                  <a:close/>
                </a:path>
              </a:pathLst>
            </a:custGeom>
            <a:solidFill>
              <a:srgbClr val="FFFFFF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479547A-E04A-43B6-B8EC-A27A09B0EA55}"/>
              </a:ext>
            </a:extLst>
          </p:cNvPr>
          <p:cNvGrpSpPr/>
          <p:nvPr userDrawn="1"/>
        </p:nvGrpSpPr>
        <p:grpSpPr>
          <a:xfrm>
            <a:off x="1393269" y="3248503"/>
            <a:ext cx="4557593" cy="2801490"/>
            <a:chOff x="4902604" y="891789"/>
            <a:chExt cx="5245287" cy="3224206"/>
          </a:xfrm>
        </p:grpSpPr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EA51F6A6-9389-483F-9CFF-AD6A2A20A5E3}"/>
                </a:ext>
              </a:extLst>
            </p:cNvPr>
            <p:cNvSpPr/>
            <p:nvPr/>
          </p:nvSpPr>
          <p:spPr>
            <a:xfrm>
              <a:off x="5285507" y="891789"/>
              <a:ext cx="4499104" cy="3052191"/>
            </a:xfrm>
            <a:custGeom>
              <a:avLst/>
              <a:gdLst>
                <a:gd name="connsiteX0" fmla="*/ 4499105 w 4499104"/>
                <a:gd name="connsiteY0" fmla="*/ 3052191 h 3052191"/>
                <a:gd name="connsiteX1" fmla="*/ 0 w 4499104"/>
                <a:gd name="connsiteY1" fmla="*/ 3052191 h 3052191"/>
                <a:gd name="connsiteX2" fmla="*/ 0 w 4499104"/>
                <a:gd name="connsiteY2" fmla="*/ 118829 h 3052191"/>
                <a:gd name="connsiteX3" fmla="*/ 117743 w 4499104"/>
                <a:gd name="connsiteY3" fmla="*/ 0 h 3052191"/>
                <a:gd name="connsiteX4" fmla="*/ 4382320 w 4499104"/>
                <a:gd name="connsiteY4" fmla="*/ 0 h 3052191"/>
                <a:gd name="connsiteX5" fmla="*/ 4499105 w 4499104"/>
                <a:gd name="connsiteY5" fmla="*/ 118829 h 305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9104" h="3052191">
                  <a:moveTo>
                    <a:pt x="4499105" y="3052191"/>
                  </a:moveTo>
                  <a:lnTo>
                    <a:pt x="0" y="3052191"/>
                  </a:lnTo>
                  <a:lnTo>
                    <a:pt x="0" y="118829"/>
                  </a:lnTo>
                  <a:cubicBezTo>
                    <a:pt x="-2" y="53574"/>
                    <a:pt x="52561" y="526"/>
                    <a:pt x="117743" y="0"/>
                  </a:cubicBezTo>
                  <a:lnTo>
                    <a:pt x="4382320" y="0"/>
                  </a:lnTo>
                  <a:cubicBezTo>
                    <a:pt x="4447126" y="1047"/>
                    <a:pt x="4499105" y="53943"/>
                    <a:pt x="4499105" y="118829"/>
                  </a:cubicBezTo>
                  <a:close/>
                </a:path>
              </a:pathLst>
            </a:custGeom>
            <a:solidFill>
              <a:srgbClr val="FFFFFF"/>
            </a:solidFill>
            <a:ln w="47798" cap="flat">
              <a:noFill/>
              <a:prstDash val="solid"/>
              <a:miter/>
            </a:ln>
            <a:effectLst>
              <a:outerShdw blurRad="965200" dist="431800" dir="5400000" algn="t" rotWithShape="0">
                <a:prstClr val="black">
                  <a:alpha val="9000"/>
                </a:prstClr>
              </a:outerShdw>
            </a:effectLst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6468BF61-CD69-4AA2-BF9B-AD030BFA932D}"/>
                </a:ext>
              </a:extLst>
            </p:cNvPr>
            <p:cNvSpPr/>
            <p:nvPr/>
          </p:nvSpPr>
          <p:spPr>
            <a:xfrm>
              <a:off x="5388891" y="1079616"/>
              <a:ext cx="4292816" cy="2703848"/>
            </a:xfrm>
            <a:custGeom>
              <a:avLst/>
              <a:gdLst>
                <a:gd name="connsiteX0" fmla="*/ 0 w 4292816"/>
                <a:gd name="connsiteY0" fmla="*/ 0 h 2703848"/>
                <a:gd name="connsiteX1" fmla="*/ 4292816 w 4292816"/>
                <a:gd name="connsiteY1" fmla="*/ 0 h 2703848"/>
                <a:gd name="connsiteX2" fmla="*/ 4292816 w 4292816"/>
                <a:gd name="connsiteY2" fmla="*/ 2703849 h 2703848"/>
                <a:gd name="connsiteX3" fmla="*/ 0 w 4292816"/>
                <a:gd name="connsiteY3" fmla="*/ 2703849 h 270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2816" h="2703848">
                  <a:moveTo>
                    <a:pt x="0" y="0"/>
                  </a:moveTo>
                  <a:lnTo>
                    <a:pt x="4292816" y="0"/>
                  </a:lnTo>
                  <a:lnTo>
                    <a:pt x="4292816" y="2703849"/>
                  </a:lnTo>
                  <a:lnTo>
                    <a:pt x="0" y="2703849"/>
                  </a:lnTo>
                  <a:close/>
                </a:path>
              </a:pathLst>
            </a:custGeom>
            <a:solidFill>
              <a:srgbClr val="F2F2F2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F89ABB3D-6CCF-41B5-B5E2-5DCA4D68E0CE}"/>
                </a:ext>
              </a:extLst>
            </p:cNvPr>
            <p:cNvSpPr/>
            <p:nvPr/>
          </p:nvSpPr>
          <p:spPr>
            <a:xfrm>
              <a:off x="4902604" y="3973208"/>
              <a:ext cx="5245286" cy="142787"/>
            </a:xfrm>
            <a:custGeom>
              <a:avLst/>
              <a:gdLst>
                <a:gd name="connsiteX0" fmla="*/ 5245286 w 5245286"/>
                <a:gd name="connsiteY0" fmla="*/ 0 h 142787"/>
                <a:gd name="connsiteX1" fmla="*/ 5245286 w 5245286"/>
                <a:gd name="connsiteY1" fmla="*/ 11021 h 142787"/>
                <a:gd name="connsiteX2" fmla="*/ 5206518 w 5245286"/>
                <a:gd name="connsiteY2" fmla="*/ 77143 h 142787"/>
                <a:gd name="connsiteX3" fmla="*/ 5034211 w 5245286"/>
                <a:gd name="connsiteY3" fmla="*/ 142787 h 142787"/>
                <a:gd name="connsiteX4" fmla="*/ 211075 w 5245286"/>
                <a:gd name="connsiteY4" fmla="*/ 142787 h 142787"/>
                <a:gd name="connsiteX5" fmla="*/ 38290 w 5245286"/>
                <a:gd name="connsiteY5" fmla="*/ 77143 h 142787"/>
                <a:gd name="connsiteX6" fmla="*/ 0 w 5245286"/>
                <a:gd name="connsiteY6" fmla="*/ 11021 h 142787"/>
                <a:gd name="connsiteX7" fmla="*/ 0 w 5245286"/>
                <a:gd name="connsiteY7" fmla="*/ 0 h 14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5286" h="142787">
                  <a:moveTo>
                    <a:pt x="5245286" y="0"/>
                  </a:moveTo>
                  <a:lnTo>
                    <a:pt x="5245286" y="11021"/>
                  </a:lnTo>
                  <a:cubicBezTo>
                    <a:pt x="5242702" y="37700"/>
                    <a:pt x="5228534" y="61892"/>
                    <a:pt x="5206518" y="77143"/>
                  </a:cubicBezTo>
                  <a:cubicBezTo>
                    <a:pt x="5157028" y="115979"/>
                    <a:pt x="5096960" y="138868"/>
                    <a:pt x="5034211" y="142787"/>
                  </a:cubicBezTo>
                  <a:lnTo>
                    <a:pt x="211075" y="142787"/>
                  </a:lnTo>
                  <a:cubicBezTo>
                    <a:pt x="148200" y="138786"/>
                    <a:pt x="87988" y="115907"/>
                    <a:pt x="38290" y="77143"/>
                  </a:cubicBezTo>
                  <a:cubicBezTo>
                    <a:pt x="16552" y="61705"/>
                    <a:pt x="2581" y="37575"/>
                    <a:pt x="0" y="110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DEDD849B-189E-4DC1-A347-9714F317A97D}"/>
                </a:ext>
              </a:extLst>
            </p:cNvPr>
            <p:cNvSpPr/>
            <p:nvPr/>
          </p:nvSpPr>
          <p:spPr>
            <a:xfrm>
              <a:off x="4902605" y="3943980"/>
              <a:ext cx="5245286" cy="106371"/>
            </a:xfrm>
            <a:custGeom>
              <a:avLst/>
              <a:gdLst>
                <a:gd name="connsiteX0" fmla="*/ 5245286 w 5245286"/>
                <a:gd name="connsiteY0" fmla="*/ 20124 h 106371"/>
                <a:gd name="connsiteX1" fmla="*/ 5245286 w 5245286"/>
                <a:gd name="connsiteY1" fmla="*/ 40249 h 106371"/>
                <a:gd name="connsiteX2" fmla="*/ 5206518 w 5245286"/>
                <a:gd name="connsiteY2" fmla="*/ 106371 h 106371"/>
                <a:gd name="connsiteX3" fmla="*/ 38290 w 5245286"/>
                <a:gd name="connsiteY3" fmla="*/ 106371 h 106371"/>
                <a:gd name="connsiteX4" fmla="*/ 0 w 5245286"/>
                <a:gd name="connsiteY4" fmla="*/ 40249 h 106371"/>
                <a:gd name="connsiteX5" fmla="*/ 0 w 5245286"/>
                <a:gd name="connsiteY5" fmla="*/ 20124 h 106371"/>
                <a:gd name="connsiteX6" fmla="*/ 20102 w 5245286"/>
                <a:gd name="connsiteY6" fmla="*/ 0 h 106371"/>
                <a:gd name="connsiteX7" fmla="*/ 5225184 w 5245286"/>
                <a:gd name="connsiteY7" fmla="*/ 0 h 106371"/>
                <a:gd name="connsiteX8" fmla="*/ 5245286 w 5245286"/>
                <a:gd name="connsiteY8" fmla="*/ 20124 h 10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45286" h="106371">
                  <a:moveTo>
                    <a:pt x="5245286" y="20124"/>
                  </a:moveTo>
                  <a:lnTo>
                    <a:pt x="5245286" y="40249"/>
                  </a:lnTo>
                  <a:cubicBezTo>
                    <a:pt x="5242702" y="66928"/>
                    <a:pt x="5228534" y="91120"/>
                    <a:pt x="5206518" y="106371"/>
                  </a:cubicBezTo>
                  <a:lnTo>
                    <a:pt x="38290" y="106371"/>
                  </a:lnTo>
                  <a:cubicBezTo>
                    <a:pt x="16552" y="90933"/>
                    <a:pt x="2581" y="66803"/>
                    <a:pt x="0" y="40249"/>
                  </a:cubicBezTo>
                  <a:lnTo>
                    <a:pt x="0" y="20124"/>
                  </a:lnTo>
                  <a:cubicBezTo>
                    <a:pt x="0" y="9008"/>
                    <a:pt x="9000" y="0"/>
                    <a:pt x="20102" y="0"/>
                  </a:cubicBezTo>
                  <a:lnTo>
                    <a:pt x="5225184" y="0"/>
                  </a:lnTo>
                  <a:cubicBezTo>
                    <a:pt x="5236288" y="0"/>
                    <a:pt x="5245286" y="9008"/>
                    <a:pt x="5245286" y="20124"/>
                  </a:cubicBezTo>
                  <a:close/>
                </a:path>
              </a:pathLst>
            </a:custGeom>
            <a:solidFill>
              <a:srgbClr val="E5E5E5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842D1D98-0729-40ED-8A2A-C9C76CAA1B0E}"/>
                </a:ext>
              </a:extLst>
            </p:cNvPr>
            <p:cNvSpPr/>
            <p:nvPr/>
          </p:nvSpPr>
          <p:spPr>
            <a:xfrm>
              <a:off x="7130140" y="3943980"/>
              <a:ext cx="777292" cy="51269"/>
            </a:xfrm>
            <a:custGeom>
              <a:avLst/>
              <a:gdLst>
                <a:gd name="connsiteX0" fmla="*/ 478628 w 777292"/>
                <a:gd name="connsiteY0" fmla="*/ 0 h 51269"/>
                <a:gd name="connsiteX1" fmla="*/ 0 w 777292"/>
                <a:gd name="connsiteY1" fmla="*/ 0 h 51269"/>
                <a:gd name="connsiteX2" fmla="*/ 55999 w 777292"/>
                <a:gd name="connsiteY2" fmla="*/ 51269 h 51269"/>
                <a:gd name="connsiteX3" fmla="*/ 721771 w 777292"/>
                <a:gd name="connsiteY3" fmla="*/ 51269 h 51269"/>
                <a:gd name="connsiteX4" fmla="*/ 777292 w 777292"/>
                <a:gd name="connsiteY4" fmla="*/ 0 h 51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92" h="51269">
                  <a:moveTo>
                    <a:pt x="478628" y="0"/>
                  </a:moveTo>
                  <a:lnTo>
                    <a:pt x="0" y="0"/>
                  </a:lnTo>
                  <a:cubicBezTo>
                    <a:pt x="2494" y="29075"/>
                    <a:pt x="26846" y="51375"/>
                    <a:pt x="55999" y="51269"/>
                  </a:cubicBezTo>
                  <a:lnTo>
                    <a:pt x="721771" y="51269"/>
                  </a:lnTo>
                  <a:cubicBezTo>
                    <a:pt x="750738" y="51125"/>
                    <a:pt x="774818" y="28893"/>
                    <a:pt x="777292" y="0"/>
                  </a:cubicBezTo>
                  <a:close/>
                </a:path>
              </a:pathLst>
            </a:custGeom>
            <a:solidFill>
              <a:srgbClr val="B3B3B3">
                <a:alpha val="45000"/>
              </a:srgbClr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CEAE1BE4-8705-46CA-BA4E-69E33D560220}"/>
                </a:ext>
              </a:extLst>
            </p:cNvPr>
            <p:cNvSpPr/>
            <p:nvPr/>
          </p:nvSpPr>
          <p:spPr>
            <a:xfrm>
              <a:off x="7126790" y="3943980"/>
              <a:ext cx="782557" cy="53185"/>
            </a:xfrm>
            <a:custGeom>
              <a:avLst/>
              <a:gdLst>
                <a:gd name="connsiteX0" fmla="*/ 725122 w 782557"/>
                <a:gd name="connsiteY0" fmla="*/ 53186 h 53185"/>
                <a:gd name="connsiteX1" fmla="*/ 57435 w 782557"/>
                <a:gd name="connsiteY1" fmla="*/ 53186 h 53185"/>
                <a:gd name="connsiteX2" fmla="*/ 0 w 782557"/>
                <a:gd name="connsiteY2" fmla="*/ 0 h 53185"/>
                <a:gd name="connsiteX3" fmla="*/ 3350 w 782557"/>
                <a:gd name="connsiteY3" fmla="*/ 0 h 53185"/>
                <a:gd name="connsiteX4" fmla="*/ 57435 w 782557"/>
                <a:gd name="connsiteY4" fmla="*/ 47915 h 53185"/>
                <a:gd name="connsiteX5" fmla="*/ 725122 w 782557"/>
                <a:gd name="connsiteY5" fmla="*/ 47915 h 53185"/>
                <a:gd name="connsiteX6" fmla="*/ 778728 w 782557"/>
                <a:gd name="connsiteY6" fmla="*/ 0 h 53185"/>
                <a:gd name="connsiteX7" fmla="*/ 782557 w 782557"/>
                <a:gd name="connsiteY7" fmla="*/ 0 h 53185"/>
                <a:gd name="connsiteX8" fmla="*/ 725122 w 782557"/>
                <a:gd name="connsiteY8" fmla="*/ 53186 h 5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2557" h="53185">
                  <a:moveTo>
                    <a:pt x="725122" y="53186"/>
                  </a:moveTo>
                  <a:lnTo>
                    <a:pt x="57435" y="53186"/>
                  </a:lnTo>
                  <a:cubicBezTo>
                    <a:pt x="27325" y="53272"/>
                    <a:pt x="2259" y="30062"/>
                    <a:pt x="0" y="0"/>
                  </a:cubicBezTo>
                  <a:lnTo>
                    <a:pt x="3350" y="0"/>
                  </a:lnTo>
                  <a:cubicBezTo>
                    <a:pt x="6524" y="27446"/>
                    <a:pt x="29838" y="48097"/>
                    <a:pt x="57435" y="47915"/>
                  </a:cubicBezTo>
                  <a:lnTo>
                    <a:pt x="725122" y="47915"/>
                  </a:lnTo>
                  <a:cubicBezTo>
                    <a:pt x="752624" y="48073"/>
                    <a:pt x="775780" y="27374"/>
                    <a:pt x="778728" y="0"/>
                  </a:cubicBezTo>
                  <a:lnTo>
                    <a:pt x="782557" y="0"/>
                  </a:lnTo>
                  <a:cubicBezTo>
                    <a:pt x="780078" y="29952"/>
                    <a:pt x="755141" y="53042"/>
                    <a:pt x="725122" y="53186"/>
                  </a:cubicBezTo>
                  <a:close/>
                </a:path>
              </a:pathLst>
            </a:custGeom>
            <a:solidFill>
              <a:srgbClr val="FFFFFF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2FFBE3D9-F61E-4E6E-8E26-B014A5C93667}"/>
                </a:ext>
              </a:extLst>
            </p:cNvPr>
            <p:cNvSpPr/>
            <p:nvPr/>
          </p:nvSpPr>
          <p:spPr>
            <a:xfrm>
              <a:off x="7519743" y="955995"/>
              <a:ext cx="63178" cy="63247"/>
            </a:xfrm>
            <a:custGeom>
              <a:avLst/>
              <a:gdLst>
                <a:gd name="connsiteX0" fmla="*/ 63179 w 63178"/>
                <a:gd name="connsiteY0" fmla="*/ 31624 h 63247"/>
                <a:gd name="connsiteX1" fmla="*/ 31589 w 63178"/>
                <a:gd name="connsiteY1" fmla="*/ 63248 h 63247"/>
                <a:gd name="connsiteX2" fmla="*/ 0 w 63178"/>
                <a:gd name="connsiteY2" fmla="*/ 31624 h 63247"/>
                <a:gd name="connsiteX3" fmla="*/ 31589 w 63178"/>
                <a:gd name="connsiteY3" fmla="*/ 0 h 63247"/>
                <a:gd name="connsiteX4" fmla="*/ 63179 w 63178"/>
                <a:gd name="connsiteY4" fmla="*/ 31624 h 6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78" h="63247">
                  <a:moveTo>
                    <a:pt x="63179" y="31624"/>
                  </a:moveTo>
                  <a:cubicBezTo>
                    <a:pt x="63179" y="49089"/>
                    <a:pt x="49035" y="63248"/>
                    <a:pt x="31589" y="63248"/>
                  </a:cubicBezTo>
                  <a:cubicBezTo>
                    <a:pt x="14143" y="63248"/>
                    <a:pt x="0" y="49089"/>
                    <a:pt x="0" y="31624"/>
                  </a:cubicBezTo>
                  <a:cubicBezTo>
                    <a:pt x="0" y="14158"/>
                    <a:pt x="14143" y="0"/>
                    <a:pt x="31589" y="0"/>
                  </a:cubicBezTo>
                  <a:cubicBezTo>
                    <a:pt x="48930" y="257"/>
                    <a:pt x="62920" y="14266"/>
                    <a:pt x="63179" y="31624"/>
                  </a:cubicBezTo>
                  <a:close/>
                </a:path>
              </a:pathLst>
            </a:custGeom>
            <a:solidFill>
              <a:srgbClr val="FFFFFF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2E1A3AD0-9C18-4C54-8A64-0E5C0C183B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815800" y="3411705"/>
            <a:ext cx="3729998" cy="2349356"/>
          </a:xfrm>
          <a:custGeom>
            <a:avLst/>
            <a:gdLst>
              <a:gd name="connsiteX0" fmla="*/ 0 w 3729998"/>
              <a:gd name="connsiteY0" fmla="*/ 0 h 2349356"/>
              <a:gd name="connsiteX1" fmla="*/ 3729998 w 3729998"/>
              <a:gd name="connsiteY1" fmla="*/ 0 h 2349356"/>
              <a:gd name="connsiteX2" fmla="*/ 3729998 w 3729998"/>
              <a:gd name="connsiteY2" fmla="*/ 2349356 h 2349356"/>
              <a:gd name="connsiteX3" fmla="*/ 0 w 3729998"/>
              <a:gd name="connsiteY3" fmla="*/ 2349356 h 234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998" h="2349356">
                <a:moveTo>
                  <a:pt x="0" y="0"/>
                </a:moveTo>
                <a:lnTo>
                  <a:pt x="3729998" y="0"/>
                </a:lnTo>
                <a:lnTo>
                  <a:pt x="3729998" y="2349356"/>
                </a:lnTo>
                <a:lnTo>
                  <a:pt x="0" y="2349356"/>
                </a:lnTo>
                <a:close/>
              </a:path>
            </a:pathLst>
          </a:custGeom>
          <a:effectLst>
            <a:innerShdw blurRad="127000">
              <a:prstClr val="black">
                <a:alpha val="30000"/>
              </a:prstClr>
            </a:inn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732D386A-00F2-4B16-8FCB-D7EBAD138F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63669" y="1601054"/>
            <a:ext cx="3729998" cy="2349356"/>
          </a:xfrm>
          <a:custGeom>
            <a:avLst/>
            <a:gdLst>
              <a:gd name="connsiteX0" fmla="*/ 0 w 3729998"/>
              <a:gd name="connsiteY0" fmla="*/ 0 h 2349356"/>
              <a:gd name="connsiteX1" fmla="*/ 3729998 w 3729998"/>
              <a:gd name="connsiteY1" fmla="*/ 0 h 2349356"/>
              <a:gd name="connsiteX2" fmla="*/ 3729998 w 3729998"/>
              <a:gd name="connsiteY2" fmla="*/ 2349356 h 2349356"/>
              <a:gd name="connsiteX3" fmla="*/ 0 w 3729998"/>
              <a:gd name="connsiteY3" fmla="*/ 2349356 h 234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998" h="2349356">
                <a:moveTo>
                  <a:pt x="0" y="0"/>
                </a:moveTo>
                <a:lnTo>
                  <a:pt x="3729998" y="0"/>
                </a:lnTo>
                <a:lnTo>
                  <a:pt x="3729998" y="2349356"/>
                </a:lnTo>
                <a:lnTo>
                  <a:pt x="0" y="2349356"/>
                </a:lnTo>
                <a:close/>
              </a:path>
            </a:pathLst>
          </a:custGeom>
          <a:effectLst>
            <a:innerShdw blurRad="127000">
              <a:prstClr val="black">
                <a:alpha val="30000"/>
              </a:prstClr>
            </a:inn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0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FA656E3-9BB1-4C61-8F36-8C4DAFF0705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29346" y="3395805"/>
            <a:ext cx="3581356" cy="2012382"/>
          </a:xfrm>
          <a:custGeom>
            <a:avLst/>
            <a:gdLst>
              <a:gd name="connsiteX0" fmla="*/ 0 w 3581356"/>
              <a:gd name="connsiteY0" fmla="*/ 0 h 2012382"/>
              <a:gd name="connsiteX1" fmla="*/ 3581356 w 3581356"/>
              <a:gd name="connsiteY1" fmla="*/ 0 h 2012382"/>
              <a:gd name="connsiteX2" fmla="*/ 3581356 w 3581356"/>
              <a:gd name="connsiteY2" fmla="*/ 2012382 h 2012382"/>
              <a:gd name="connsiteX3" fmla="*/ 0 w 3581356"/>
              <a:gd name="connsiteY3" fmla="*/ 2012382 h 201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356" h="2012382">
                <a:moveTo>
                  <a:pt x="0" y="0"/>
                </a:moveTo>
                <a:lnTo>
                  <a:pt x="3581356" y="0"/>
                </a:lnTo>
                <a:lnTo>
                  <a:pt x="3581356" y="2012382"/>
                </a:lnTo>
                <a:lnTo>
                  <a:pt x="0" y="2012382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26A2E42-D33A-4121-BFBA-E7DDC55618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1298" y="3395805"/>
            <a:ext cx="3581356" cy="2012382"/>
          </a:xfrm>
          <a:custGeom>
            <a:avLst/>
            <a:gdLst>
              <a:gd name="connsiteX0" fmla="*/ 0 w 3581356"/>
              <a:gd name="connsiteY0" fmla="*/ 0 h 2012382"/>
              <a:gd name="connsiteX1" fmla="*/ 3581356 w 3581356"/>
              <a:gd name="connsiteY1" fmla="*/ 0 h 2012382"/>
              <a:gd name="connsiteX2" fmla="*/ 3581356 w 3581356"/>
              <a:gd name="connsiteY2" fmla="*/ 2012382 h 2012382"/>
              <a:gd name="connsiteX3" fmla="*/ 0 w 3581356"/>
              <a:gd name="connsiteY3" fmla="*/ 2012382 h 201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356" h="2012382">
                <a:moveTo>
                  <a:pt x="0" y="0"/>
                </a:moveTo>
                <a:lnTo>
                  <a:pt x="3581356" y="0"/>
                </a:lnTo>
                <a:lnTo>
                  <a:pt x="3581356" y="2012382"/>
                </a:lnTo>
                <a:lnTo>
                  <a:pt x="0" y="2012382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BC849C3-1BEA-4718-BB2F-2C7BC413A7E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07953" y="2779188"/>
            <a:ext cx="5776096" cy="3245616"/>
          </a:xfrm>
          <a:custGeom>
            <a:avLst/>
            <a:gdLst>
              <a:gd name="connsiteX0" fmla="*/ 0 w 5776096"/>
              <a:gd name="connsiteY0" fmla="*/ 0 h 3245616"/>
              <a:gd name="connsiteX1" fmla="*/ 5776096 w 5776096"/>
              <a:gd name="connsiteY1" fmla="*/ 0 h 3245616"/>
              <a:gd name="connsiteX2" fmla="*/ 5776096 w 5776096"/>
              <a:gd name="connsiteY2" fmla="*/ 3245616 h 3245616"/>
              <a:gd name="connsiteX3" fmla="*/ 0 w 5776096"/>
              <a:gd name="connsiteY3" fmla="*/ 3245616 h 3245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6096" h="3245616">
                <a:moveTo>
                  <a:pt x="0" y="0"/>
                </a:moveTo>
                <a:lnTo>
                  <a:pt x="5776096" y="0"/>
                </a:lnTo>
                <a:lnTo>
                  <a:pt x="5776096" y="3245616"/>
                </a:lnTo>
                <a:lnTo>
                  <a:pt x="0" y="3245616"/>
                </a:lnTo>
                <a:close/>
              </a:path>
            </a:pathLst>
          </a:custGeom>
          <a:effectLst>
            <a:outerShdw blurRad="838200" dist="381000" dir="5400000" sx="95000" sy="95000" algn="t" rotWithShape="0">
              <a:prstClr val="black">
                <a:alpha val="15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7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17" grpId="0"/>
      <p:bldP spid="17" grpId="1"/>
      <p:bldP spid="15" grpId="0"/>
      <p:bldP spid="15" grpId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3C28A09-EEEE-40A0-8BB7-B905C19A84A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92457" y="1148997"/>
            <a:ext cx="3962489" cy="2495790"/>
          </a:xfrm>
          <a:custGeom>
            <a:avLst/>
            <a:gdLst>
              <a:gd name="connsiteX0" fmla="*/ 0 w 3962489"/>
              <a:gd name="connsiteY0" fmla="*/ 0 h 2495790"/>
              <a:gd name="connsiteX1" fmla="*/ 3962489 w 3962489"/>
              <a:gd name="connsiteY1" fmla="*/ 0 h 2495790"/>
              <a:gd name="connsiteX2" fmla="*/ 3962489 w 3962489"/>
              <a:gd name="connsiteY2" fmla="*/ 2495790 h 2495790"/>
              <a:gd name="connsiteX3" fmla="*/ 0 w 3962489"/>
              <a:gd name="connsiteY3" fmla="*/ 2495790 h 2495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89" h="2495790">
                <a:moveTo>
                  <a:pt x="0" y="0"/>
                </a:moveTo>
                <a:lnTo>
                  <a:pt x="3962489" y="0"/>
                </a:lnTo>
                <a:lnTo>
                  <a:pt x="3962489" y="2495790"/>
                </a:lnTo>
                <a:lnTo>
                  <a:pt x="0" y="2495790"/>
                </a:lnTo>
                <a:close/>
              </a:path>
            </a:pathLst>
          </a:custGeom>
          <a:noFill/>
          <a:effectLst>
            <a:innerShdw blurRad="127000">
              <a:prstClr val="black">
                <a:alpha val="30000"/>
              </a:prstClr>
            </a:inn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2EB0855-0581-4644-A42B-F8E5AB25D8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36693" y="2965230"/>
            <a:ext cx="4504152" cy="2530905"/>
          </a:xfrm>
          <a:custGeom>
            <a:avLst/>
            <a:gdLst>
              <a:gd name="connsiteX0" fmla="*/ 0 w 4504152"/>
              <a:gd name="connsiteY0" fmla="*/ 0 h 2530905"/>
              <a:gd name="connsiteX1" fmla="*/ 4504152 w 4504152"/>
              <a:gd name="connsiteY1" fmla="*/ 0 h 2530905"/>
              <a:gd name="connsiteX2" fmla="*/ 4504152 w 4504152"/>
              <a:gd name="connsiteY2" fmla="*/ 2530905 h 2530905"/>
              <a:gd name="connsiteX3" fmla="*/ 0 w 4504152"/>
              <a:gd name="connsiteY3" fmla="*/ 2530905 h 253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4152" h="2530905">
                <a:moveTo>
                  <a:pt x="0" y="0"/>
                </a:moveTo>
                <a:lnTo>
                  <a:pt x="4504152" y="0"/>
                </a:lnTo>
                <a:lnTo>
                  <a:pt x="4504152" y="2530905"/>
                </a:lnTo>
                <a:lnTo>
                  <a:pt x="0" y="2530905"/>
                </a:lnTo>
                <a:close/>
              </a:path>
            </a:pathLst>
          </a:custGeom>
          <a:noFill/>
          <a:effectLst>
            <a:outerShdw blurRad="457200" dist="76200" dir="5400000" sx="94000" sy="94000" algn="t" rotWithShape="0">
              <a:prstClr val="black">
                <a:alpha val="12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E54C769-60FA-435F-A938-4A58C52C90C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51155" y="2965231"/>
            <a:ext cx="4504152" cy="2530905"/>
          </a:xfrm>
          <a:custGeom>
            <a:avLst/>
            <a:gdLst>
              <a:gd name="connsiteX0" fmla="*/ 0 w 4504152"/>
              <a:gd name="connsiteY0" fmla="*/ 0 h 2530905"/>
              <a:gd name="connsiteX1" fmla="*/ 4504152 w 4504152"/>
              <a:gd name="connsiteY1" fmla="*/ 0 h 2530905"/>
              <a:gd name="connsiteX2" fmla="*/ 4504152 w 4504152"/>
              <a:gd name="connsiteY2" fmla="*/ 2530905 h 2530905"/>
              <a:gd name="connsiteX3" fmla="*/ 0 w 4504152"/>
              <a:gd name="connsiteY3" fmla="*/ 2530905 h 253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4152" h="2530905">
                <a:moveTo>
                  <a:pt x="0" y="0"/>
                </a:moveTo>
                <a:lnTo>
                  <a:pt x="4504152" y="0"/>
                </a:lnTo>
                <a:lnTo>
                  <a:pt x="4504152" y="2530905"/>
                </a:lnTo>
                <a:lnTo>
                  <a:pt x="0" y="2530905"/>
                </a:lnTo>
                <a:close/>
              </a:path>
            </a:pathLst>
          </a:custGeom>
          <a:noFill/>
          <a:effectLst>
            <a:outerShdw blurRad="457200" dist="76200" dir="5400000" sx="94000" sy="94000" algn="t" rotWithShape="0">
              <a:prstClr val="black">
                <a:alpha val="12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5" grpId="0"/>
      <p:bldP spid="5" grpId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5DC33F9-D236-43AF-ABC0-AEFDB7BEC1E8}"/>
              </a:ext>
            </a:extLst>
          </p:cNvPr>
          <p:cNvSpPr/>
          <p:nvPr userDrawn="1"/>
        </p:nvSpPr>
        <p:spPr>
          <a:xfrm>
            <a:off x="0" y="1"/>
            <a:ext cx="5088193" cy="5521070"/>
          </a:xfrm>
          <a:prstGeom prst="rect">
            <a:avLst/>
          </a:prstGeom>
          <a:solidFill>
            <a:srgbClr val="009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670C07-53F3-4106-A13A-D25C29F93958}"/>
              </a:ext>
            </a:extLst>
          </p:cNvPr>
          <p:cNvGrpSpPr/>
          <p:nvPr userDrawn="1"/>
        </p:nvGrpSpPr>
        <p:grpSpPr>
          <a:xfrm>
            <a:off x="1024835" y="2676578"/>
            <a:ext cx="5159701" cy="3171598"/>
            <a:chOff x="4902604" y="891789"/>
            <a:chExt cx="5245287" cy="3224206"/>
          </a:xfrm>
        </p:grpSpPr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0D0165E9-7221-4CB2-A7E4-1C24B8A5024A}"/>
                </a:ext>
              </a:extLst>
            </p:cNvPr>
            <p:cNvSpPr/>
            <p:nvPr/>
          </p:nvSpPr>
          <p:spPr>
            <a:xfrm>
              <a:off x="5285507" y="891789"/>
              <a:ext cx="4499104" cy="3052191"/>
            </a:xfrm>
            <a:custGeom>
              <a:avLst/>
              <a:gdLst>
                <a:gd name="connsiteX0" fmla="*/ 4499105 w 4499104"/>
                <a:gd name="connsiteY0" fmla="*/ 3052191 h 3052191"/>
                <a:gd name="connsiteX1" fmla="*/ 0 w 4499104"/>
                <a:gd name="connsiteY1" fmla="*/ 3052191 h 3052191"/>
                <a:gd name="connsiteX2" fmla="*/ 0 w 4499104"/>
                <a:gd name="connsiteY2" fmla="*/ 118829 h 3052191"/>
                <a:gd name="connsiteX3" fmla="*/ 117743 w 4499104"/>
                <a:gd name="connsiteY3" fmla="*/ 0 h 3052191"/>
                <a:gd name="connsiteX4" fmla="*/ 4382320 w 4499104"/>
                <a:gd name="connsiteY4" fmla="*/ 0 h 3052191"/>
                <a:gd name="connsiteX5" fmla="*/ 4499105 w 4499104"/>
                <a:gd name="connsiteY5" fmla="*/ 118829 h 305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9104" h="3052191">
                  <a:moveTo>
                    <a:pt x="4499105" y="3052191"/>
                  </a:moveTo>
                  <a:lnTo>
                    <a:pt x="0" y="3052191"/>
                  </a:lnTo>
                  <a:lnTo>
                    <a:pt x="0" y="118829"/>
                  </a:lnTo>
                  <a:cubicBezTo>
                    <a:pt x="-2" y="53574"/>
                    <a:pt x="52561" y="526"/>
                    <a:pt x="117743" y="0"/>
                  </a:cubicBezTo>
                  <a:lnTo>
                    <a:pt x="4382320" y="0"/>
                  </a:lnTo>
                  <a:cubicBezTo>
                    <a:pt x="4447126" y="1047"/>
                    <a:pt x="4499105" y="53943"/>
                    <a:pt x="4499105" y="118829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47798" cap="flat">
              <a:noFill/>
              <a:prstDash val="solid"/>
              <a:miter/>
            </a:ln>
            <a:effectLst>
              <a:outerShdw blurRad="965200" dist="431800" dir="5400000" algn="t" rotWithShape="0">
                <a:prstClr val="black">
                  <a:alpha val="9000"/>
                </a:prstClr>
              </a:outerShdw>
            </a:effectLst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id="{E35F0DBA-C248-49B2-A425-94BDF9B4866E}"/>
                </a:ext>
              </a:extLst>
            </p:cNvPr>
            <p:cNvSpPr/>
            <p:nvPr/>
          </p:nvSpPr>
          <p:spPr>
            <a:xfrm>
              <a:off x="5388891" y="1079616"/>
              <a:ext cx="4292816" cy="2703848"/>
            </a:xfrm>
            <a:custGeom>
              <a:avLst/>
              <a:gdLst>
                <a:gd name="connsiteX0" fmla="*/ 0 w 4292816"/>
                <a:gd name="connsiteY0" fmla="*/ 0 h 2703848"/>
                <a:gd name="connsiteX1" fmla="*/ 4292816 w 4292816"/>
                <a:gd name="connsiteY1" fmla="*/ 0 h 2703848"/>
                <a:gd name="connsiteX2" fmla="*/ 4292816 w 4292816"/>
                <a:gd name="connsiteY2" fmla="*/ 2703849 h 2703848"/>
                <a:gd name="connsiteX3" fmla="*/ 0 w 4292816"/>
                <a:gd name="connsiteY3" fmla="*/ 2703849 h 270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2816" h="2703848">
                  <a:moveTo>
                    <a:pt x="0" y="0"/>
                  </a:moveTo>
                  <a:lnTo>
                    <a:pt x="4292816" y="0"/>
                  </a:lnTo>
                  <a:lnTo>
                    <a:pt x="4292816" y="2703849"/>
                  </a:lnTo>
                  <a:lnTo>
                    <a:pt x="0" y="270384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id="{DF0C2D7D-8294-4176-BC47-F880FC9D0A88}"/>
                </a:ext>
              </a:extLst>
            </p:cNvPr>
            <p:cNvSpPr/>
            <p:nvPr/>
          </p:nvSpPr>
          <p:spPr>
            <a:xfrm>
              <a:off x="4902604" y="3973208"/>
              <a:ext cx="5245286" cy="142787"/>
            </a:xfrm>
            <a:custGeom>
              <a:avLst/>
              <a:gdLst>
                <a:gd name="connsiteX0" fmla="*/ 5245286 w 5245286"/>
                <a:gd name="connsiteY0" fmla="*/ 0 h 142787"/>
                <a:gd name="connsiteX1" fmla="*/ 5245286 w 5245286"/>
                <a:gd name="connsiteY1" fmla="*/ 11021 h 142787"/>
                <a:gd name="connsiteX2" fmla="*/ 5206518 w 5245286"/>
                <a:gd name="connsiteY2" fmla="*/ 77143 h 142787"/>
                <a:gd name="connsiteX3" fmla="*/ 5034211 w 5245286"/>
                <a:gd name="connsiteY3" fmla="*/ 142787 h 142787"/>
                <a:gd name="connsiteX4" fmla="*/ 211075 w 5245286"/>
                <a:gd name="connsiteY4" fmla="*/ 142787 h 142787"/>
                <a:gd name="connsiteX5" fmla="*/ 38290 w 5245286"/>
                <a:gd name="connsiteY5" fmla="*/ 77143 h 142787"/>
                <a:gd name="connsiteX6" fmla="*/ 0 w 5245286"/>
                <a:gd name="connsiteY6" fmla="*/ 11021 h 142787"/>
                <a:gd name="connsiteX7" fmla="*/ 0 w 5245286"/>
                <a:gd name="connsiteY7" fmla="*/ 0 h 14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5286" h="142787">
                  <a:moveTo>
                    <a:pt x="5245286" y="0"/>
                  </a:moveTo>
                  <a:lnTo>
                    <a:pt x="5245286" y="11021"/>
                  </a:lnTo>
                  <a:cubicBezTo>
                    <a:pt x="5242702" y="37700"/>
                    <a:pt x="5228534" y="61892"/>
                    <a:pt x="5206518" y="77143"/>
                  </a:cubicBezTo>
                  <a:cubicBezTo>
                    <a:pt x="5157028" y="115979"/>
                    <a:pt x="5096960" y="138868"/>
                    <a:pt x="5034211" y="142787"/>
                  </a:cubicBezTo>
                  <a:lnTo>
                    <a:pt x="211075" y="142787"/>
                  </a:lnTo>
                  <a:cubicBezTo>
                    <a:pt x="148200" y="138786"/>
                    <a:pt x="87988" y="115907"/>
                    <a:pt x="38290" y="77143"/>
                  </a:cubicBezTo>
                  <a:cubicBezTo>
                    <a:pt x="16552" y="61705"/>
                    <a:pt x="2581" y="37575"/>
                    <a:pt x="0" y="110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49">
              <a:extLst>
                <a:ext uri="{FF2B5EF4-FFF2-40B4-BE49-F238E27FC236}">
                  <a16:creationId xmlns:a16="http://schemas.microsoft.com/office/drawing/2014/main" id="{F3D209A6-9325-4C33-BBDF-5623C397A2CA}"/>
                </a:ext>
              </a:extLst>
            </p:cNvPr>
            <p:cNvSpPr/>
            <p:nvPr/>
          </p:nvSpPr>
          <p:spPr>
            <a:xfrm>
              <a:off x="4902605" y="3943980"/>
              <a:ext cx="5245286" cy="106371"/>
            </a:xfrm>
            <a:custGeom>
              <a:avLst/>
              <a:gdLst>
                <a:gd name="connsiteX0" fmla="*/ 5245286 w 5245286"/>
                <a:gd name="connsiteY0" fmla="*/ 20124 h 106371"/>
                <a:gd name="connsiteX1" fmla="*/ 5245286 w 5245286"/>
                <a:gd name="connsiteY1" fmla="*/ 40249 h 106371"/>
                <a:gd name="connsiteX2" fmla="*/ 5206518 w 5245286"/>
                <a:gd name="connsiteY2" fmla="*/ 106371 h 106371"/>
                <a:gd name="connsiteX3" fmla="*/ 38290 w 5245286"/>
                <a:gd name="connsiteY3" fmla="*/ 106371 h 106371"/>
                <a:gd name="connsiteX4" fmla="*/ 0 w 5245286"/>
                <a:gd name="connsiteY4" fmla="*/ 40249 h 106371"/>
                <a:gd name="connsiteX5" fmla="*/ 0 w 5245286"/>
                <a:gd name="connsiteY5" fmla="*/ 20124 h 106371"/>
                <a:gd name="connsiteX6" fmla="*/ 20102 w 5245286"/>
                <a:gd name="connsiteY6" fmla="*/ 0 h 106371"/>
                <a:gd name="connsiteX7" fmla="*/ 5225184 w 5245286"/>
                <a:gd name="connsiteY7" fmla="*/ 0 h 106371"/>
                <a:gd name="connsiteX8" fmla="*/ 5245286 w 5245286"/>
                <a:gd name="connsiteY8" fmla="*/ 20124 h 10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45286" h="106371">
                  <a:moveTo>
                    <a:pt x="5245286" y="20124"/>
                  </a:moveTo>
                  <a:lnTo>
                    <a:pt x="5245286" y="40249"/>
                  </a:lnTo>
                  <a:cubicBezTo>
                    <a:pt x="5242702" y="66928"/>
                    <a:pt x="5228534" y="91120"/>
                    <a:pt x="5206518" y="106371"/>
                  </a:cubicBezTo>
                  <a:lnTo>
                    <a:pt x="38290" y="106371"/>
                  </a:lnTo>
                  <a:cubicBezTo>
                    <a:pt x="16552" y="90933"/>
                    <a:pt x="2581" y="66803"/>
                    <a:pt x="0" y="40249"/>
                  </a:cubicBezTo>
                  <a:lnTo>
                    <a:pt x="0" y="20124"/>
                  </a:lnTo>
                  <a:cubicBezTo>
                    <a:pt x="0" y="9008"/>
                    <a:pt x="9000" y="0"/>
                    <a:pt x="20102" y="0"/>
                  </a:cubicBezTo>
                  <a:lnTo>
                    <a:pt x="5225184" y="0"/>
                  </a:lnTo>
                  <a:cubicBezTo>
                    <a:pt x="5236288" y="0"/>
                    <a:pt x="5245286" y="9008"/>
                    <a:pt x="5245286" y="20124"/>
                  </a:cubicBezTo>
                  <a:close/>
                </a:path>
              </a:pathLst>
            </a:custGeom>
            <a:solidFill>
              <a:srgbClr val="E5E5E5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50">
              <a:extLst>
                <a:ext uri="{FF2B5EF4-FFF2-40B4-BE49-F238E27FC236}">
                  <a16:creationId xmlns:a16="http://schemas.microsoft.com/office/drawing/2014/main" id="{31E571CD-4107-46CC-A2EA-56A4814EB87D}"/>
                </a:ext>
              </a:extLst>
            </p:cNvPr>
            <p:cNvSpPr/>
            <p:nvPr/>
          </p:nvSpPr>
          <p:spPr>
            <a:xfrm>
              <a:off x="7130140" y="3943980"/>
              <a:ext cx="777292" cy="51269"/>
            </a:xfrm>
            <a:custGeom>
              <a:avLst/>
              <a:gdLst>
                <a:gd name="connsiteX0" fmla="*/ 478628 w 777292"/>
                <a:gd name="connsiteY0" fmla="*/ 0 h 51269"/>
                <a:gd name="connsiteX1" fmla="*/ 0 w 777292"/>
                <a:gd name="connsiteY1" fmla="*/ 0 h 51269"/>
                <a:gd name="connsiteX2" fmla="*/ 55999 w 777292"/>
                <a:gd name="connsiteY2" fmla="*/ 51269 h 51269"/>
                <a:gd name="connsiteX3" fmla="*/ 721771 w 777292"/>
                <a:gd name="connsiteY3" fmla="*/ 51269 h 51269"/>
                <a:gd name="connsiteX4" fmla="*/ 777292 w 777292"/>
                <a:gd name="connsiteY4" fmla="*/ 0 h 51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92" h="51269">
                  <a:moveTo>
                    <a:pt x="478628" y="0"/>
                  </a:moveTo>
                  <a:lnTo>
                    <a:pt x="0" y="0"/>
                  </a:lnTo>
                  <a:cubicBezTo>
                    <a:pt x="2494" y="29075"/>
                    <a:pt x="26846" y="51375"/>
                    <a:pt x="55999" y="51269"/>
                  </a:cubicBezTo>
                  <a:lnTo>
                    <a:pt x="721771" y="51269"/>
                  </a:lnTo>
                  <a:cubicBezTo>
                    <a:pt x="750738" y="51125"/>
                    <a:pt x="774818" y="28893"/>
                    <a:pt x="777292" y="0"/>
                  </a:cubicBezTo>
                  <a:close/>
                </a:path>
              </a:pathLst>
            </a:custGeom>
            <a:solidFill>
              <a:srgbClr val="B3B3B3">
                <a:alpha val="45000"/>
              </a:srgbClr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9CD86B1F-27F8-4F5B-9AD2-0254EDD3ACAD}"/>
                </a:ext>
              </a:extLst>
            </p:cNvPr>
            <p:cNvSpPr/>
            <p:nvPr/>
          </p:nvSpPr>
          <p:spPr>
            <a:xfrm>
              <a:off x="7126790" y="3943980"/>
              <a:ext cx="782557" cy="53185"/>
            </a:xfrm>
            <a:custGeom>
              <a:avLst/>
              <a:gdLst>
                <a:gd name="connsiteX0" fmla="*/ 725122 w 782557"/>
                <a:gd name="connsiteY0" fmla="*/ 53186 h 53185"/>
                <a:gd name="connsiteX1" fmla="*/ 57435 w 782557"/>
                <a:gd name="connsiteY1" fmla="*/ 53186 h 53185"/>
                <a:gd name="connsiteX2" fmla="*/ 0 w 782557"/>
                <a:gd name="connsiteY2" fmla="*/ 0 h 53185"/>
                <a:gd name="connsiteX3" fmla="*/ 3350 w 782557"/>
                <a:gd name="connsiteY3" fmla="*/ 0 h 53185"/>
                <a:gd name="connsiteX4" fmla="*/ 57435 w 782557"/>
                <a:gd name="connsiteY4" fmla="*/ 47915 h 53185"/>
                <a:gd name="connsiteX5" fmla="*/ 725122 w 782557"/>
                <a:gd name="connsiteY5" fmla="*/ 47915 h 53185"/>
                <a:gd name="connsiteX6" fmla="*/ 778728 w 782557"/>
                <a:gd name="connsiteY6" fmla="*/ 0 h 53185"/>
                <a:gd name="connsiteX7" fmla="*/ 782557 w 782557"/>
                <a:gd name="connsiteY7" fmla="*/ 0 h 53185"/>
                <a:gd name="connsiteX8" fmla="*/ 725122 w 782557"/>
                <a:gd name="connsiteY8" fmla="*/ 53186 h 5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2557" h="53185">
                  <a:moveTo>
                    <a:pt x="725122" y="53186"/>
                  </a:moveTo>
                  <a:lnTo>
                    <a:pt x="57435" y="53186"/>
                  </a:lnTo>
                  <a:cubicBezTo>
                    <a:pt x="27325" y="53272"/>
                    <a:pt x="2259" y="30062"/>
                    <a:pt x="0" y="0"/>
                  </a:cubicBezTo>
                  <a:lnTo>
                    <a:pt x="3350" y="0"/>
                  </a:lnTo>
                  <a:cubicBezTo>
                    <a:pt x="6524" y="27446"/>
                    <a:pt x="29838" y="48097"/>
                    <a:pt x="57435" y="47915"/>
                  </a:cubicBezTo>
                  <a:lnTo>
                    <a:pt x="725122" y="47915"/>
                  </a:lnTo>
                  <a:cubicBezTo>
                    <a:pt x="752624" y="48073"/>
                    <a:pt x="775780" y="27374"/>
                    <a:pt x="778728" y="0"/>
                  </a:cubicBezTo>
                  <a:lnTo>
                    <a:pt x="782557" y="0"/>
                  </a:lnTo>
                  <a:cubicBezTo>
                    <a:pt x="780078" y="29952"/>
                    <a:pt x="755141" y="53042"/>
                    <a:pt x="725122" y="53186"/>
                  </a:cubicBezTo>
                  <a:close/>
                </a:path>
              </a:pathLst>
            </a:custGeom>
            <a:solidFill>
              <a:srgbClr val="FFFFFF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BEE5ABCB-6294-431E-85C4-8F187A0333A9}"/>
                </a:ext>
              </a:extLst>
            </p:cNvPr>
            <p:cNvSpPr/>
            <p:nvPr/>
          </p:nvSpPr>
          <p:spPr>
            <a:xfrm>
              <a:off x="7519743" y="955995"/>
              <a:ext cx="63178" cy="63247"/>
            </a:xfrm>
            <a:custGeom>
              <a:avLst/>
              <a:gdLst>
                <a:gd name="connsiteX0" fmla="*/ 63179 w 63178"/>
                <a:gd name="connsiteY0" fmla="*/ 31624 h 63247"/>
                <a:gd name="connsiteX1" fmla="*/ 31589 w 63178"/>
                <a:gd name="connsiteY1" fmla="*/ 63248 h 63247"/>
                <a:gd name="connsiteX2" fmla="*/ 0 w 63178"/>
                <a:gd name="connsiteY2" fmla="*/ 31624 h 63247"/>
                <a:gd name="connsiteX3" fmla="*/ 31589 w 63178"/>
                <a:gd name="connsiteY3" fmla="*/ 0 h 63247"/>
                <a:gd name="connsiteX4" fmla="*/ 63179 w 63178"/>
                <a:gd name="connsiteY4" fmla="*/ 31624 h 6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78" h="63247">
                  <a:moveTo>
                    <a:pt x="63179" y="31624"/>
                  </a:moveTo>
                  <a:cubicBezTo>
                    <a:pt x="63179" y="49089"/>
                    <a:pt x="49035" y="63248"/>
                    <a:pt x="31589" y="63248"/>
                  </a:cubicBezTo>
                  <a:cubicBezTo>
                    <a:pt x="14143" y="63248"/>
                    <a:pt x="0" y="49089"/>
                    <a:pt x="0" y="31624"/>
                  </a:cubicBezTo>
                  <a:cubicBezTo>
                    <a:pt x="0" y="14158"/>
                    <a:pt x="14143" y="0"/>
                    <a:pt x="31589" y="0"/>
                  </a:cubicBezTo>
                  <a:cubicBezTo>
                    <a:pt x="48930" y="257"/>
                    <a:pt x="62920" y="14266"/>
                    <a:pt x="63179" y="3162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561B6EC5-56C5-4268-8C76-DAA64991C46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03188" y="2861341"/>
            <a:ext cx="4222771" cy="2659731"/>
          </a:xfrm>
          <a:custGeom>
            <a:avLst/>
            <a:gdLst>
              <a:gd name="connsiteX0" fmla="*/ 0 w 4222771"/>
              <a:gd name="connsiteY0" fmla="*/ 0 h 2659731"/>
              <a:gd name="connsiteX1" fmla="*/ 4222771 w 4222771"/>
              <a:gd name="connsiteY1" fmla="*/ 0 h 2659731"/>
              <a:gd name="connsiteX2" fmla="*/ 4222771 w 4222771"/>
              <a:gd name="connsiteY2" fmla="*/ 2659731 h 2659731"/>
              <a:gd name="connsiteX3" fmla="*/ 0 w 4222771"/>
              <a:gd name="connsiteY3" fmla="*/ 2659731 h 2659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2771" h="2659731">
                <a:moveTo>
                  <a:pt x="0" y="0"/>
                </a:moveTo>
                <a:lnTo>
                  <a:pt x="4222771" y="0"/>
                </a:lnTo>
                <a:lnTo>
                  <a:pt x="4222771" y="2659731"/>
                </a:lnTo>
                <a:lnTo>
                  <a:pt x="0" y="2659731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DB29562-53D5-4731-9135-DA49F440FC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092" y="3527995"/>
            <a:ext cx="3972049" cy="2501813"/>
          </a:xfrm>
          <a:prstGeom prst="roundRect">
            <a:avLst>
              <a:gd name="adj" fmla="val 5064"/>
            </a:avLst>
          </a:prstGeom>
          <a:noFill/>
          <a:ln w="38100">
            <a:solidFill>
              <a:schemeClr val="bg1"/>
            </a:solidFill>
          </a:ln>
          <a:effectLst>
            <a:outerShdw blurRad="495300" dist="457200" dir="5400000" sx="96000" sy="96000" algn="t" rotWithShape="0">
              <a:prstClr val="black">
                <a:alpha val="19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8E343B5-BCD3-4E82-BE34-0C1A59C709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96416" y="1559990"/>
            <a:ext cx="3972049" cy="2501813"/>
          </a:xfrm>
          <a:prstGeom prst="roundRect">
            <a:avLst>
              <a:gd name="adj" fmla="val 5644"/>
            </a:avLst>
          </a:prstGeom>
          <a:noFill/>
          <a:ln w="38100">
            <a:solidFill>
              <a:schemeClr val="bg1"/>
            </a:solidFill>
          </a:ln>
          <a:effectLst>
            <a:outerShdw blurRad="1270000" dist="520700" dir="5400000" sx="96000" sy="96000" algn="t" rotWithShape="0">
              <a:prstClr val="black">
                <a:alpha val="22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8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25" grpId="0" animBg="1"/>
      <p:bldP spid="26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5DC33F9-D236-43AF-ABC0-AEFDB7BEC1E8}"/>
              </a:ext>
            </a:extLst>
          </p:cNvPr>
          <p:cNvSpPr/>
          <p:nvPr userDrawn="1"/>
        </p:nvSpPr>
        <p:spPr>
          <a:xfrm>
            <a:off x="0" y="1"/>
            <a:ext cx="5088193" cy="5521070"/>
          </a:xfrm>
          <a:prstGeom prst="rect">
            <a:avLst/>
          </a:prstGeom>
          <a:solidFill>
            <a:srgbClr val="009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670C07-53F3-4106-A13A-D25C29F93958}"/>
              </a:ext>
            </a:extLst>
          </p:cNvPr>
          <p:cNvGrpSpPr/>
          <p:nvPr userDrawn="1"/>
        </p:nvGrpSpPr>
        <p:grpSpPr>
          <a:xfrm>
            <a:off x="1024835" y="2676578"/>
            <a:ext cx="5159701" cy="3171598"/>
            <a:chOff x="4902604" y="891789"/>
            <a:chExt cx="5245287" cy="3224206"/>
          </a:xfrm>
        </p:grpSpPr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0D0165E9-7221-4CB2-A7E4-1C24B8A5024A}"/>
                </a:ext>
              </a:extLst>
            </p:cNvPr>
            <p:cNvSpPr/>
            <p:nvPr/>
          </p:nvSpPr>
          <p:spPr>
            <a:xfrm>
              <a:off x="5285507" y="891789"/>
              <a:ext cx="4499104" cy="3052191"/>
            </a:xfrm>
            <a:custGeom>
              <a:avLst/>
              <a:gdLst>
                <a:gd name="connsiteX0" fmla="*/ 4499105 w 4499104"/>
                <a:gd name="connsiteY0" fmla="*/ 3052191 h 3052191"/>
                <a:gd name="connsiteX1" fmla="*/ 0 w 4499104"/>
                <a:gd name="connsiteY1" fmla="*/ 3052191 h 3052191"/>
                <a:gd name="connsiteX2" fmla="*/ 0 w 4499104"/>
                <a:gd name="connsiteY2" fmla="*/ 118829 h 3052191"/>
                <a:gd name="connsiteX3" fmla="*/ 117743 w 4499104"/>
                <a:gd name="connsiteY3" fmla="*/ 0 h 3052191"/>
                <a:gd name="connsiteX4" fmla="*/ 4382320 w 4499104"/>
                <a:gd name="connsiteY4" fmla="*/ 0 h 3052191"/>
                <a:gd name="connsiteX5" fmla="*/ 4499105 w 4499104"/>
                <a:gd name="connsiteY5" fmla="*/ 118829 h 305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9104" h="3052191">
                  <a:moveTo>
                    <a:pt x="4499105" y="3052191"/>
                  </a:moveTo>
                  <a:lnTo>
                    <a:pt x="0" y="3052191"/>
                  </a:lnTo>
                  <a:lnTo>
                    <a:pt x="0" y="118829"/>
                  </a:lnTo>
                  <a:cubicBezTo>
                    <a:pt x="-2" y="53574"/>
                    <a:pt x="52561" y="526"/>
                    <a:pt x="117743" y="0"/>
                  </a:cubicBezTo>
                  <a:lnTo>
                    <a:pt x="4382320" y="0"/>
                  </a:lnTo>
                  <a:cubicBezTo>
                    <a:pt x="4447126" y="1047"/>
                    <a:pt x="4499105" y="53943"/>
                    <a:pt x="4499105" y="118829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47798" cap="flat">
              <a:noFill/>
              <a:prstDash val="solid"/>
              <a:miter/>
            </a:ln>
            <a:effectLst>
              <a:outerShdw blurRad="965200" dist="431800" dir="5400000" algn="t" rotWithShape="0">
                <a:prstClr val="black">
                  <a:alpha val="9000"/>
                </a:prstClr>
              </a:outerShdw>
            </a:effectLst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id="{E35F0DBA-C248-49B2-A425-94BDF9B4866E}"/>
                </a:ext>
              </a:extLst>
            </p:cNvPr>
            <p:cNvSpPr/>
            <p:nvPr/>
          </p:nvSpPr>
          <p:spPr>
            <a:xfrm>
              <a:off x="5388891" y="1079616"/>
              <a:ext cx="4292816" cy="2703848"/>
            </a:xfrm>
            <a:custGeom>
              <a:avLst/>
              <a:gdLst>
                <a:gd name="connsiteX0" fmla="*/ 0 w 4292816"/>
                <a:gd name="connsiteY0" fmla="*/ 0 h 2703848"/>
                <a:gd name="connsiteX1" fmla="*/ 4292816 w 4292816"/>
                <a:gd name="connsiteY1" fmla="*/ 0 h 2703848"/>
                <a:gd name="connsiteX2" fmla="*/ 4292816 w 4292816"/>
                <a:gd name="connsiteY2" fmla="*/ 2703849 h 2703848"/>
                <a:gd name="connsiteX3" fmla="*/ 0 w 4292816"/>
                <a:gd name="connsiteY3" fmla="*/ 2703849 h 270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2816" h="2703848">
                  <a:moveTo>
                    <a:pt x="0" y="0"/>
                  </a:moveTo>
                  <a:lnTo>
                    <a:pt x="4292816" y="0"/>
                  </a:lnTo>
                  <a:lnTo>
                    <a:pt x="4292816" y="2703849"/>
                  </a:lnTo>
                  <a:lnTo>
                    <a:pt x="0" y="270384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id="{DF0C2D7D-8294-4176-BC47-F880FC9D0A88}"/>
                </a:ext>
              </a:extLst>
            </p:cNvPr>
            <p:cNvSpPr/>
            <p:nvPr/>
          </p:nvSpPr>
          <p:spPr>
            <a:xfrm>
              <a:off x="4902604" y="3973208"/>
              <a:ext cx="5245286" cy="142787"/>
            </a:xfrm>
            <a:custGeom>
              <a:avLst/>
              <a:gdLst>
                <a:gd name="connsiteX0" fmla="*/ 5245286 w 5245286"/>
                <a:gd name="connsiteY0" fmla="*/ 0 h 142787"/>
                <a:gd name="connsiteX1" fmla="*/ 5245286 w 5245286"/>
                <a:gd name="connsiteY1" fmla="*/ 11021 h 142787"/>
                <a:gd name="connsiteX2" fmla="*/ 5206518 w 5245286"/>
                <a:gd name="connsiteY2" fmla="*/ 77143 h 142787"/>
                <a:gd name="connsiteX3" fmla="*/ 5034211 w 5245286"/>
                <a:gd name="connsiteY3" fmla="*/ 142787 h 142787"/>
                <a:gd name="connsiteX4" fmla="*/ 211075 w 5245286"/>
                <a:gd name="connsiteY4" fmla="*/ 142787 h 142787"/>
                <a:gd name="connsiteX5" fmla="*/ 38290 w 5245286"/>
                <a:gd name="connsiteY5" fmla="*/ 77143 h 142787"/>
                <a:gd name="connsiteX6" fmla="*/ 0 w 5245286"/>
                <a:gd name="connsiteY6" fmla="*/ 11021 h 142787"/>
                <a:gd name="connsiteX7" fmla="*/ 0 w 5245286"/>
                <a:gd name="connsiteY7" fmla="*/ 0 h 14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5286" h="142787">
                  <a:moveTo>
                    <a:pt x="5245286" y="0"/>
                  </a:moveTo>
                  <a:lnTo>
                    <a:pt x="5245286" y="11021"/>
                  </a:lnTo>
                  <a:cubicBezTo>
                    <a:pt x="5242702" y="37700"/>
                    <a:pt x="5228534" y="61892"/>
                    <a:pt x="5206518" y="77143"/>
                  </a:cubicBezTo>
                  <a:cubicBezTo>
                    <a:pt x="5157028" y="115979"/>
                    <a:pt x="5096960" y="138868"/>
                    <a:pt x="5034211" y="142787"/>
                  </a:cubicBezTo>
                  <a:lnTo>
                    <a:pt x="211075" y="142787"/>
                  </a:lnTo>
                  <a:cubicBezTo>
                    <a:pt x="148200" y="138786"/>
                    <a:pt x="87988" y="115907"/>
                    <a:pt x="38290" y="77143"/>
                  </a:cubicBezTo>
                  <a:cubicBezTo>
                    <a:pt x="16552" y="61705"/>
                    <a:pt x="2581" y="37575"/>
                    <a:pt x="0" y="110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49">
              <a:extLst>
                <a:ext uri="{FF2B5EF4-FFF2-40B4-BE49-F238E27FC236}">
                  <a16:creationId xmlns:a16="http://schemas.microsoft.com/office/drawing/2014/main" id="{F3D209A6-9325-4C33-BBDF-5623C397A2CA}"/>
                </a:ext>
              </a:extLst>
            </p:cNvPr>
            <p:cNvSpPr/>
            <p:nvPr/>
          </p:nvSpPr>
          <p:spPr>
            <a:xfrm>
              <a:off x="4902605" y="3943980"/>
              <a:ext cx="5245286" cy="106371"/>
            </a:xfrm>
            <a:custGeom>
              <a:avLst/>
              <a:gdLst>
                <a:gd name="connsiteX0" fmla="*/ 5245286 w 5245286"/>
                <a:gd name="connsiteY0" fmla="*/ 20124 h 106371"/>
                <a:gd name="connsiteX1" fmla="*/ 5245286 w 5245286"/>
                <a:gd name="connsiteY1" fmla="*/ 40249 h 106371"/>
                <a:gd name="connsiteX2" fmla="*/ 5206518 w 5245286"/>
                <a:gd name="connsiteY2" fmla="*/ 106371 h 106371"/>
                <a:gd name="connsiteX3" fmla="*/ 38290 w 5245286"/>
                <a:gd name="connsiteY3" fmla="*/ 106371 h 106371"/>
                <a:gd name="connsiteX4" fmla="*/ 0 w 5245286"/>
                <a:gd name="connsiteY4" fmla="*/ 40249 h 106371"/>
                <a:gd name="connsiteX5" fmla="*/ 0 w 5245286"/>
                <a:gd name="connsiteY5" fmla="*/ 20124 h 106371"/>
                <a:gd name="connsiteX6" fmla="*/ 20102 w 5245286"/>
                <a:gd name="connsiteY6" fmla="*/ 0 h 106371"/>
                <a:gd name="connsiteX7" fmla="*/ 5225184 w 5245286"/>
                <a:gd name="connsiteY7" fmla="*/ 0 h 106371"/>
                <a:gd name="connsiteX8" fmla="*/ 5245286 w 5245286"/>
                <a:gd name="connsiteY8" fmla="*/ 20124 h 10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45286" h="106371">
                  <a:moveTo>
                    <a:pt x="5245286" y="20124"/>
                  </a:moveTo>
                  <a:lnTo>
                    <a:pt x="5245286" y="40249"/>
                  </a:lnTo>
                  <a:cubicBezTo>
                    <a:pt x="5242702" y="66928"/>
                    <a:pt x="5228534" y="91120"/>
                    <a:pt x="5206518" y="106371"/>
                  </a:cubicBezTo>
                  <a:lnTo>
                    <a:pt x="38290" y="106371"/>
                  </a:lnTo>
                  <a:cubicBezTo>
                    <a:pt x="16552" y="90933"/>
                    <a:pt x="2581" y="66803"/>
                    <a:pt x="0" y="40249"/>
                  </a:cubicBezTo>
                  <a:lnTo>
                    <a:pt x="0" y="20124"/>
                  </a:lnTo>
                  <a:cubicBezTo>
                    <a:pt x="0" y="9008"/>
                    <a:pt x="9000" y="0"/>
                    <a:pt x="20102" y="0"/>
                  </a:cubicBezTo>
                  <a:lnTo>
                    <a:pt x="5225184" y="0"/>
                  </a:lnTo>
                  <a:cubicBezTo>
                    <a:pt x="5236288" y="0"/>
                    <a:pt x="5245286" y="9008"/>
                    <a:pt x="5245286" y="20124"/>
                  </a:cubicBezTo>
                  <a:close/>
                </a:path>
              </a:pathLst>
            </a:custGeom>
            <a:solidFill>
              <a:srgbClr val="E5E5E5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50">
              <a:extLst>
                <a:ext uri="{FF2B5EF4-FFF2-40B4-BE49-F238E27FC236}">
                  <a16:creationId xmlns:a16="http://schemas.microsoft.com/office/drawing/2014/main" id="{31E571CD-4107-46CC-A2EA-56A4814EB87D}"/>
                </a:ext>
              </a:extLst>
            </p:cNvPr>
            <p:cNvSpPr/>
            <p:nvPr/>
          </p:nvSpPr>
          <p:spPr>
            <a:xfrm>
              <a:off x="7130140" y="3943980"/>
              <a:ext cx="777292" cy="51269"/>
            </a:xfrm>
            <a:custGeom>
              <a:avLst/>
              <a:gdLst>
                <a:gd name="connsiteX0" fmla="*/ 478628 w 777292"/>
                <a:gd name="connsiteY0" fmla="*/ 0 h 51269"/>
                <a:gd name="connsiteX1" fmla="*/ 0 w 777292"/>
                <a:gd name="connsiteY1" fmla="*/ 0 h 51269"/>
                <a:gd name="connsiteX2" fmla="*/ 55999 w 777292"/>
                <a:gd name="connsiteY2" fmla="*/ 51269 h 51269"/>
                <a:gd name="connsiteX3" fmla="*/ 721771 w 777292"/>
                <a:gd name="connsiteY3" fmla="*/ 51269 h 51269"/>
                <a:gd name="connsiteX4" fmla="*/ 777292 w 777292"/>
                <a:gd name="connsiteY4" fmla="*/ 0 h 51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92" h="51269">
                  <a:moveTo>
                    <a:pt x="478628" y="0"/>
                  </a:moveTo>
                  <a:lnTo>
                    <a:pt x="0" y="0"/>
                  </a:lnTo>
                  <a:cubicBezTo>
                    <a:pt x="2494" y="29075"/>
                    <a:pt x="26846" y="51375"/>
                    <a:pt x="55999" y="51269"/>
                  </a:cubicBezTo>
                  <a:lnTo>
                    <a:pt x="721771" y="51269"/>
                  </a:lnTo>
                  <a:cubicBezTo>
                    <a:pt x="750738" y="51125"/>
                    <a:pt x="774818" y="28893"/>
                    <a:pt x="777292" y="0"/>
                  </a:cubicBezTo>
                  <a:close/>
                </a:path>
              </a:pathLst>
            </a:custGeom>
            <a:solidFill>
              <a:srgbClr val="B3B3B3">
                <a:alpha val="45000"/>
              </a:srgbClr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9CD86B1F-27F8-4F5B-9AD2-0254EDD3ACAD}"/>
                </a:ext>
              </a:extLst>
            </p:cNvPr>
            <p:cNvSpPr/>
            <p:nvPr/>
          </p:nvSpPr>
          <p:spPr>
            <a:xfrm>
              <a:off x="7126790" y="3943980"/>
              <a:ext cx="782557" cy="53185"/>
            </a:xfrm>
            <a:custGeom>
              <a:avLst/>
              <a:gdLst>
                <a:gd name="connsiteX0" fmla="*/ 725122 w 782557"/>
                <a:gd name="connsiteY0" fmla="*/ 53186 h 53185"/>
                <a:gd name="connsiteX1" fmla="*/ 57435 w 782557"/>
                <a:gd name="connsiteY1" fmla="*/ 53186 h 53185"/>
                <a:gd name="connsiteX2" fmla="*/ 0 w 782557"/>
                <a:gd name="connsiteY2" fmla="*/ 0 h 53185"/>
                <a:gd name="connsiteX3" fmla="*/ 3350 w 782557"/>
                <a:gd name="connsiteY3" fmla="*/ 0 h 53185"/>
                <a:gd name="connsiteX4" fmla="*/ 57435 w 782557"/>
                <a:gd name="connsiteY4" fmla="*/ 47915 h 53185"/>
                <a:gd name="connsiteX5" fmla="*/ 725122 w 782557"/>
                <a:gd name="connsiteY5" fmla="*/ 47915 h 53185"/>
                <a:gd name="connsiteX6" fmla="*/ 778728 w 782557"/>
                <a:gd name="connsiteY6" fmla="*/ 0 h 53185"/>
                <a:gd name="connsiteX7" fmla="*/ 782557 w 782557"/>
                <a:gd name="connsiteY7" fmla="*/ 0 h 53185"/>
                <a:gd name="connsiteX8" fmla="*/ 725122 w 782557"/>
                <a:gd name="connsiteY8" fmla="*/ 53186 h 5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2557" h="53185">
                  <a:moveTo>
                    <a:pt x="725122" y="53186"/>
                  </a:moveTo>
                  <a:lnTo>
                    <a:pt x="57435" y="53186"/>
                  </a:lnTo>
                  <a:cubicBezTo>
                    <a:pt x="27325" y="53272"/>
                    <a:pt x="2259" y="30062"/>
                    <a:pt x="0" y="0"/>
                  </a:cubicBezTo>
                  <a:lnTo>
                    <a:pt x="3350" y="0"/>
                  </a:lnTo>
                  <a:cubicBezTo>
                    <a:pt x="6524" y="27446"/>
                    <a:pt x="29838" y="48097"/>
                    <a:pt x="57435" y="47915"/>
                  </a:cubicBezTo>
                  <a:lnTo>
                    <a:pt x="725122" y="47915"/>
                  </a:lnTo>
                  <a:cubicBezTo>
                    <a:pt x="752624" y="48073"/>
                    <a:pt x="775780" y="27374"/>
                    <a:pt x="778728" y="0"/>
                  </a:cubicBezTo>
                  <a:lnTo>
                    <a:pt x="782557" y="0"/>
                  </a:lnTo>
                  <a:cubicBezTo>
                    <a:pt x="780078" y="29952"/>
                    <a:pt x="755141" y="53042"/>
                    <a:pt x="725122" y="53186"/>
                  </a:cubicBezTo>
                  <a:close/>
                </a:path>
              </a:pathLst>
            </a:custGeom>
            <a:solidFill>
              <a:srgbClr val="FFFFFF"/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BEE5ABCB-6294-431E-85C4-8F187A0333A9}"/>
                </a:ext>
              </a:extLst>
            </p:cNvPr>
            <p:cNvSpPr/>
            <p:nvPr/>
          </p:nvSpPr>
          <p:spPr>
            <a:xfrm>
              <a:off x="7519743" y="955995"/>
              <a:ext cx="63178" cy="63247"/>
            </a:xfrm>
            <a:custGeom>
              <a:avLst/>
              <a:gdLst>
                <a:gd name="connsiteX0" fmla="*/ 63179 w 63178"/>
                <a:gd name="connsiteY0" fmla="*/ 31624 h 63247"/>
                <a:gd name="connsiteX1" fmla="*/ 31589 w 63178"/>
                <a:gd name="connsiteY1" fmla="*/ 63248 h 63247"/>
                <a:gd name="connsiteX2" fmla="*/ 0 w 63178"/>
                <a:gd name="connsiteY2" fmla="*/ 31624 h 63247"/>
                <a:gd name="connsiteX3" fmla="*/ 31589 w 63178"/>
                <a:gd name="connsiteY3" fmla="*/ 0 h 63247"/>
                <a:gd name="connsiteX4" fmla="*/ 63179 w 63178"/>
                <a:gd name="connsiteY4" fmla="*/ 31624 h 6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78" h="63247">
                  <a:moveTo>
                    <a:pt x="63179" y="31624"/>
                  </a:moveTo>
                  <a:cubicBezTo>
                    <a:pt x="63179" y="49089"/>
                    <a:pt x="49035" y="63248"/>
                    <a:pt x="31589" y="63248"/>
                  </a:cubicBezTo>
                  <a:cubicBezTo>
                    <a:pt x="14143" y="63248"/>
                    <a:pt x="0" y="49089"/>
                    <a:pt x="0" y="31624"/>
                  </a:cubicBezTo>
                  <a:cubicBezTo>
                    <a:pt x="0" y="14158"/>
                    <a:pt x="14143" y="0"/>
                    <a:pt x="31589" y="0"/>
                  </a:cubicBezTo>
                  <a:cubicBezTo>
                    <a:pt x="48930" y="257"/>
                    <a:pt x="62920" y="14266"/>
                    <a:pt x="63179" y="3162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47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561B6EC5-56C5-4268-8C76-DAA64991C46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03188" y="2861341"/>
            <a:ext cx="4222771" cy="2659731"/>
          </a:xfrm>
          <a:custGeom>
            <a:avLst/>
            <a:gdLst>
              <a:gd name="connsiteX0" fmla="*/ 0 w 4222771"/>
              <a:gd name="connsiteY0" fmla="*/ 0 h 2659731"/>
              <a:gd name="connsiteX1" fmla="*/ 4222771 w 4222771"/>
              <a:gd name="connsiteY1" fmla="*/ 0 h 2659731"/>
              <a:gd name="connsiteX2" fmla="*/ 4222771 w 4222771"/>
              <a:gd name="connsiteY2" fmla="*/ 2659731 h 2659731"/>
              <a:gd name="connsiteX3" fmla="*/ 0 w 4222771"/>
              <a:gd name="connsiteY3" fmla="*/ 2659731 h 2659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2771" h="2659731">
                <a:moveTo>
                  <a:pt x="0" y="0"/>
                </a:moveTo>
                <a:lnTo>
                  <a:pt x="4222771" y="0"/>
                </a:lnTo>
                <a:lnTo>
                  <a:pt x="4222771" y="2659731"/>
                </a:lnTo>
                <a:lnTo>
                  <a:pt x="0" y="2659731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DB29562-53D5-4731-9135-DA49F440FC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092" y="3527995"/>
            <a:ext cx="3972049" cy="2501813"/>
          </a:xfrm>
          <a:prstGeom prst="roundRect">
            <a:avLst>
              <a:gd name="adj" fmla="val 5064"/>
            </a:avLst>
          </a:prstGeom>
          <a:noFill/>
          <a:ln w="38100">
            <a:solidFill>
              <a:schemeClr val="bg1"/>
            </a:solidFill>
          </a:ln>
          <a:effectLst>
            <a:outerShdw blurRad="495300" dist="457200" dir="5400000" sx="96000" sy="96000" algn="t" rotWithShape="0">
              <a:prstClr val="black">
                <a:alpha val="19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8E343B5-BCD3-4E82-BE34-0C1A59C709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96416" y="1559990"/>
            <a:ext cx="3972049" cy="2501813"/>
          </a:xfrm>
          <a:prstGeom prst="roundRect">
            <a:avLst>
              <a:gd name="adj" fmla="val 5644"/>
            </a:avLst>
          </a:prstGeom>
          <a:noFill/>
          <a:ln w="38100">
            <a:solidFill>
              <a:schemeClr val="bg1"/>
            </a:solidFill>
          </a:ln>
          <a:effectLst>
            <a:outerShdw blurRad="1270000" dist="520700" dir="5400000" sx="96000" sy="96000" algn="t" rotWithShape="0">
              <a:prstClr val="black">
                <a:alpha val="22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5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E7B33C1-D076-481B-A52E-11B54EA3799C}"/>
              </a:ext>
            </a:extLst>
          </p:cNvPr>
          <p:cNvSpPr/>
          <p:nvPr userDrawn="1"/>
        </p:nvSpPr>
        <p:spPr>
          <a:xfrm>
            <a:off x="0" y="4524703"/>
            <a:ext cx="12192000" cy="23332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0EEB190-2B1C-46DC-A6E3-66D1F7367D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548285" y="1220372"/>
            <a:ext cx="5643716" cy="5025201"/>
          </a:xfrm>
          <a:custGeom>
            <a:avLst/>
            <a:gdLst>
              <a:gd name="connsiteX0" fmla="*/ 0 w 5643716"/>
              <a:gd name="connsiteY0" fmla="*/ 0 h 5025201"/>
              <a:gd name="connsiteX1" fmla="*/ 5643716 w 5643716"/>
              <a:gd name="connsiteY1" fmla="*/ 0 h 5025201"/>
              <a:gd name="connsiteX2" fmla="*/ 5643716 w 5643716"/>
              <a:gd name="connsiteY2" fmla="*/ 5025201 h 5025201"/>
              <a:gd name="connsiteX3" fmla="*/ 0 w 5643716"/>
              <a:gd name="connsiteY3" fmla="*/ 5025201 h 502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3716" h="5025201">
                <a:moveTo>
                  <a:pt x="0" y="0"/>
                </a:moveTo>
                <a:lnTo>
                  <a:pt x="5643716" y="0"/>
                </a:lnTo>
                <a:lnTo>
                  <a:pt x="5643716" y="5025201"/>
                </a:lnTo>
                <a:lnTo>
                  <a:pt x="0" y="5025201"/>
                </a:lnTo>
                <a:close/>
              </a:path>
            </a:pathLst>
          </a:custGeom>
          <a:noFill/>
          <a:effectLst/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3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92BBC1E-D793-4744-91F6-13EB28255D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17373" y="0"/>
            <a:ext cx="8974627" cy="6858000"/>
          </a:xfrm>
          <a:custGeom>
            <a:avLst/>
            <a:gdLst>
              <a:gd name="connsiteX0" fmla="*/ 0 w 8200571"/>
              <a:gd name="connsiteY0" fmla="*/ 0 h 6858000"/>
              <a:gd name="connsiteX1" fmla="*/ 8200571 w 8200571"/>
              <a:gd name="connsiteY1" fmla="*/ 0 h 6858000"/>
              <a:gd name="connsiteX2" fmla="*/ 8200571 w 8200571"/>
              <a:gd name="connsiteY2" fmla="*/ 6858000 h 6858000"/>
              <a:gd name="connsiteX3" fmla="*/ 0 w 82005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00571" h="6858000">
                <a:moveTo>
                  <a:pt x="0" y="0"/>
                </a:moveTo>
                <a:lnTo>
                  <a:pt x="8200571" y="0"/>
                </a:lnTo>
                <a:lnTo>
                  <a:pt x="8200571" y="6858000"/>
                </a:lnTo>
                <a:lnTo>
                  <a:pt x="0" y="6858000"/>
                </a:lnTo>
                <a:close/>
              </a:path>
            </a:pathLst>
          </a:custGeom>
          <a:noFill/>
          <a:effectLst/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6EEE8D-62FE-4CAA-BDB8-A80E1279958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217372" y="2448232"/>
            <a:ext cx="5757255" cy="4409768"/>
          </a:xfrm>
          <a:custGeom>
            <a:avLst/>
            <a:gdLst>
              <a:gd name="connsiteX0" fmla="*/ 0 w 5757255"/>
              <a:gd name="connsiteY0" fmla="*/ 0 h 4409768"/>
              <a:gd name="connsiteX1" fmla="*/ 5757255 w 5757255"/>
              <a:gd name="connsiteY1" fmla="*/ 0 h 4409768"/>
              <a:gd name="connsiteX2" fmla="*/ 5757255 w 5757255"/>
              <a:gd name="connsiteY2" fmla="*/ 4409768 h 4409768"/>
              <a:gd name="connsiteX3" fmla="*/ 0 w 5757255"/>
              <a:gd name="connsiteY3" fmla="*/ 4409768 h 4409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57255" h="4409768">
                <a:moveTo>
                  <a:pt x="0" y="0"/>
                </a:moveTo>
                <a:lnTo>
                  <a:pt x="5757255" y="0"/>
                </a:lnTo>
                <a:lnTo>
                  <a:pt x="5757255" y="4409768"/>
                </a:lnTo>
                <a:lnTo>
                  <a:pt x="0" y="4409768"/>
                </a:lnTo>
                <a:close/>
              </a:path>
            </a:pathLst>
          </a:custGeom>
          <a:noFill/>
          <a:effectLst/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4CEDC0-7404-4096-8B6B-B5B930CD58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20750" y="0"/>
            <a:ext cx="6171250" cy="5486400"/>
          </a:xfrm>
          <a:custGeom>
            <a:avLst/>
            <a:gdLst>
              <a:gd name="connsiteX0" fmla="*/ 0 w 6171250"/>
              <a:gd name="connsiteY0" fmla="*/ 0 h 5486400"/>
              <a:gd name="connsiteX1" fmla="*/ 6171250 w 6171250"/>
              <a:gd name="connsiteY1" fmla="*/ 0 h 5486400"/>
              <a:gd name="connsiteX2" fmla="*/ 6171250 w 6171250"/>
              <a:gd name="connsiteY2" fmla="*/ 5486400 h 5486400"/>
              <a:gd name="connsiteX3" fmla="*/ 0 w 617125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71250" h="5486400">
                <a:moveTo>
                  <a:pt x="0" y="0"/>
                </a:moveTo>
                <a:lnTo>
                  <a:pt x="6171250" y="0"/>
                </a:lnTo>
                <a:lnTo>
                  <a:pt x="6171250" y="5486400"/>
                </a:lnTo>
                <a:lnTo>
                  <a:pt x="0" y="5486400"/>
                </a:lnTo>
                <a:close/>
              </a:path>
            </a:pathLst>
          </a:custGeom>
          <a:noFill/>
          <a:effectLst/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2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167722-83A1-449D-8896-DE10277C2D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noFill/>
          <a:effectLst/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96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2C70EC1-04C9-440E-9C1A-DFDBD7284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3578772" cy="6858000"/>
          </a:xfrm>
          <a:custGeom>
            <a:avLst/>
            <a:gdLst>
              <a:gd name="connsiteX0" fmla="*/ 0 w 3578772"/>
              <a:gd name="connsiteY0" fmla="*/ 0 h 6858000"/>
              <a:gd name="connsiteX1" fmla="*/ 3578772 w 3578772"/>
              <a:gd name="connsiteY1" fmla="*/ 0 h 6858000"/>
              <a:gd name="connsiteX2" fmla="*/ 3578772 w 3578772"/>
              <a:gd name="connsiteY2" fmla="*/ 6858000 h 6858000"/>
              <a:gd name="connsiteX3" fmla="*/ 0 w 35787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8772" h="6858000">
                <a:moveTo>
                  <a:pt x="0" y="0"/>
                </a:moveTo>
                <a:lnTo>
                  <a:pt x="3578772" y="0"/>
                </a:lnTo>
                <a:lnTo>
                  <a:pt x="3578772" y="6858000"/>
                </a:lnTo>
                <a:lnTo>
                  <a:pt x="0" y="6858000"/>
                </a:lnTo>
                <a:close/>
              </a:path>
            </a:pathLst>
          </a:custGeom>
          <a:noFill/>
          <a:effectLst/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Image Placeholder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6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1775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BEBF6F5-0102-524D-8792-AE93677022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95601" y="1601831"/>
            <a:ext cx="10708679" cy="3654338"/>
          </a:xfrm>
          <a:custGeom>
            <a:avLst/>
            <a:gdLst>
              <a:gd name="connsiteX0" fmla="*/ 3928655 w 10708679"/>
              <a:gd name="connsiteY0" fmla="*/ 791852 h 3654338"/>
              <a:gd name="connsiteX1" fmla="*/ 3372879 w 10708679"/>
              <a:gd name="connsiteY1" fmla="*/ 1824709 h 3654338"/>
              <a:gd name="connsiteX2" fmla="*/ 3928655 w 10708679"/>
              <a:gd name="connsiteY2" fmla="*/ 2867402 h 3654338"/>
              <a:gd name="connsiteX3" fmla="*/ 4484430 w 10708679"/>
              <a:gd name="connsiteY3" fmla="*/ 1824709 h 3654338"/>
              <a:gd name="connsiteX4" fmla="*/ 3928655 w 10708679"/>
              <a:gd name="connsiteY4" fmla="*/ 791852 h 3654338"/>
              <a:gd name="connsiteX5" fmla="*/ 9326620 w 10708679"/>
              <a:gd name="connsiteY5" fmla="*/ 791297 h 3654338"/>
              <a:gd name="connsiteX6" fmla="*/ 8770845 w 10708679"/>
              <a:gd name="connsiteY6" fmla="*/ 1824154 h 3654338"/>
              <a:gd name="connsiteX7" fmla="*/ 9326620 w 10708679"/>
              <a:gd name="connsiteY7" fmla="*/ 2866847 h 3654338"/>
              <a:gd name="connsiteX8" fmla="*/ 9882396 w 10708679"/>
              <a:gd name="connsiteY8" fmla="*/ 1824154 h 3654338"/>
              <a:gd name="connsiteX9" fmla="*/ 9326620 w 10708679"/>
              <a:gd name="connsiteY9" fmla="*/ 791297 h 3654338"/>
              <a:gd name="connsiteX10" fmla="*/ 3928655 w 10708679"/>
              <a:gd name="connsiteY10" fmla="*/ 4916 h 3654338"/>
              <a:gd name="connsiteX11" fmla="*/ 5310714 w 10708679"/>
              <a:gd name="connsiteY11" fmla="*/ 1824709 h 3654338"/>
              <a:gd name="connsiteX12" fmla="*/ 3928655 w 10708679"/>
              <a:gd name="connsiteY12" fmla="*/ 3654338 h 3654338"/>
              <a:gd name="connsiteX13" fmla="*/ 2546596 w 10708679"/>
              <a:gd name="connsiteY13" fmla="*/ 1824709 h 3654338"/>
              <a:gd name="connsiteX14" fmla="*/ 3928655 w 10708679"/>
              <a:gd name="connsiteY14" fmla="*/ 4916 h 3654338"/>
              <a:gd name="connsiteX15" fmla="*/ 9326620 w 10708679"/>
              <a:gd name="connsiteY15" fmla="*/ 4361 h 3654338"/>
              <a:gd name="connsiteX16" fmla="*/ 10708679 w 10708679"/>
              <a:gd name="connsiteY16" fmla="*/ 1824154 h 3654338"/>
              <a:gd name="connsiteX17" fmla="*/ 9326620 w 10708679"/>
              <a:gd name="connsiteY17" fmla="*/ 3653783 h 3654338"/>
              <a:gd name="connsiteX18" fmla="*/ 7944564 w 10708679"/>
              <a:gd name="connsiteY18" fmla="*/ 1824154 h 3654338"/>
              <a:gd name="connsiteX19" fmla="*/ 9326620 w 10708679"/>
              <a:gd name="connsiteY19" fmla="*/ 4361 h 3654338"/>
              <a:gd name="connsiteX20" fmla="*/ 6632558 w 10708679"/>
              <a:gd name="connsiteY20" fmla="*/ 0 h 3654338"/>
              <a:gd name="connsiteX21" fmla="*/ 7812964 w 10708679"/>
              <a:gd name="connsiteY21" fmla="*/ 1082037 h 3654338"/>
              <a:gd name="connsiteX22" fmla="*/ 6539110 w 10708679"/>
              <a:gd name="connsiteY22" fmla="*/ 2936260 h 3654338"/>
              <a:gd name="connsiteX23" fmla="*/ 7867065 w 10708679"/>
              <a:gd name="connsiteY23" fmla="*/ 2936260 h 3654338"/>
              <a:gd name="connsiteX24" fmla="*/ 7867065 w 10708679"/>
              <a:gd name="connsiteY24" fmla="*/ 3619912 h 3654338"/>
              <a:gd name="connsiteX25" fmla="*/ 5398051 w 10708679"/>
              <a:gd name="connsiteY25" fmla="*/ 3619912 h 3654338"/>
              <a:gd name="connsiteX26" fmla="*/ 5398051 w 10708679"/>
              <a:gd name="connsiteY26" fmla="*/ 2995281 h 3654338"/>
              <a:gd name="connsiteX27" fmla="*/ 6971924 w 10708679"/>
              <a:gd name="connsiteY27" fmla="*/ 1136141 h 3654338"/>
              <a:gd name="connsiteX28" fmla="*/ 6598129 w 10708679"/>
              <a:gd name="connsiteY28" fmla="*/ 708243 h 3654338"/>
              <a:gd name="connsiteX29" fmla="*/ 6199742 w 10708679"/>
              <a:gd name="connsiteY29" fmla="*/ 1244346 h 3654338"/>
              <a:gd name="connsiteX30" fmla="*/ 5388213 w 10708679"/>
              <a:gd name="connsiteY30" fmla="*/ 1244346 h 3654338"/>
              <a:gd name="connsiteX31" fmla="*/ 6632558 w 10708679"/>
              <a:gd name="connsiteY31" fmla="*/ 0 h 3654338"/>
              <a:gd name="connsiteX32" fmla="*/ 1244346 w 10708679"/>
              <a:gd name="connsiteY32" fmla="*/ 0 h 3654338"/>
              <a:gd name="connsiteX33" fmla="*/ 2424752 w 10708679"/>
              <a:gd name="connsiteY33" fmla="*/ 1082037 h 3654338"/>
              <a:gd name="connsiteX34" fmla="*/ 1150895 w 10708679"/>
              <a:gd name="connsiteY34" fmla="*/ 2936260 h 3654338"/>
              <a:gd name="connsiteX35" fmla="*/ 2478853 w 10708679"/>
              <a:gd name="connsiteY35" fmla="*/ 2936260 h 3654338"/>
              <a:gd name="connsiteX36" fmla="*/ 2478853 w 10708679"/>
              <a:gd name="connsiteY36" fmla="*/ 3619912 h 3654338"/>
              <a:gd name="connsiteX37" fmla="*/ 9836 w 10708679"/>
              <a:gd name="connsiteY37" fmla="*/ 3619912 h 3654338"/>
              <a:gd name="connsiteX38" fmla="*/ 9836 w 10708679"/>
              <a:gd name="connsiteY38" fmla="*/ 2995281 h 3654338"/>
              <a:gd name="connsiteX39" fmla="*/ 1583712 w 10708679"/>
              <a:gd name="connsiteY39" fmla="*/ 1136141 h 3654338"/>
              <a:gd name="connsiteX40" fmla="*/ 1209917 w 10708679"/>
              <a:gd name="connsiteY40" fmla="*/ 708243 h 3654338"/>
              <a:gd name="connsiteX41" fmla="*/ 811530 w 10708679"/>
              <a:gd name="connsiteY41" fmla="*/ 1244346 h 3654338"/>
              <a:gd name="connsiteX42" fmla="*/ 0 w 10708679"/>
              <a:gd name="connsiteY42" fmla="*/ 1244346 h 3654338"/>
              <a:gd name="connsiteX43" fmla="*/ 1244346 w 10708679"/>
              <a:gd name="connsiteY43" fmla="*/ 0 h 365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708679" h="3654338">
                <a:moveTo>
                  <a:pt x="3928655" y="791852"/>
                </a:moveTo>
                <a:cubicBezTo>
                  <a:pt x="3431901" y="791852"/>
                  <a:pt x="3372879" y="1273851"/>
                  <a:pt x="3372879" y="1824709"/>
                </a:cubicBezTo>
                <a:cubicBezTo>
                  <a:pt x="3372879" y="2395238"/>
                  <a:pt x="3431901" y="2867402"/>
                  <a:pt x="3928655" y="2867402"/>
                </a:cubicBezTo>
                <a:cubicBezTo>
                  <a:pt x="4425411" y="2867402"/>
                  <a:pt x="4484430" y="2395238"/>
                  <a:pt x="4484430" y="1824709"/>
                </a:cubicBezTo>
                <a:cubicBezTo>
                  <a:pt x="4484430" y="1273851"/>
                  <a:pt x="4425411" y="791852"/>
                  <a:pt x="3928655" y="791852"/>
                </a:cubicBezTo>
                <a:close/>
                <a:moveTo>
                  <a:pt x="9326620" y="791297"/>
                </a:moveTo>
                <a:cubicBezTo>
                  <a:pt x="8829867" y="791297"/>
                  <a:pt x="8770845" y="1273297"/>
                  <a:pt x="8770845" y="1824154"/>
                </a:cubicBezTo>
                <a:cubicBezTo>
                  <a:pt x="8770845" y="2394684"/>
                  <a:pt x="8829867" y="2866847"/>
                  <a:pt x="9326620" y="2866847"/>
                </a:cubicBezTo>
                <a:cubicBezTo>
                  <a:pt x="9823377" y="2866847"/>
                  <a:pt x="9882396" y="2394684"/>
                  <a:pt x="9882396" y="1824154"/>
                </a:cubicBezTo>
                <a:cubicBezTo>
                  <a:pt x="9882396" y="1273297"/>
                  <a:pt x="9823377" y="791297"/>
                  <a:pt x="9326620" y="791297"/>
                </a:cubicBezTo>
                <a:close/>
                <a:moveTo>
                  <a:pt x="3928655" y="4916"/>
                </a:moveTo>
                <a:cubicBezTo>
                  <a:pt x="4951676" y="4916"/>
                  <a:pt x="5310714" y="772180"/>
                  <a:pt x="5310714" y="1824709"/>
                </a:cubicBezTo>
                <a:cubicBezTo>
                  <a:pt x="5310714" y="2887074"/>
                  <a:pt x="4951676" y="3654338"/>
                  <a:pt x="3928655" y="3654338"/>
                </a:cubicBezTo>
                <a:cubicBezTo>
                  <a:pt x="2905637" y="3654338"/>
                  <a:pt x="2546596" y="2887074"/>
                  <a:pt x="2546596" y="1824709"/>
                </a:cubicBezTo>
                <a:cubicBezTo>
                  <a:pt x="2546596" y="772180"/>
                  <a:pt x="2905637" y="4916"/>
                  <a:pt x="3928655" y="4916"/>
                </a:cubicBezTo>
                <a:close/>
                <a:moveTo>
                  <a:pt x="9326620" y="4361"/>
                </a:moveTo>
                <a:cubicBezTo>
                  <a:pt x="10349641" y="4361"/>
                  <a:pt x="10708679" y="771625"/>
                  <a:pt x="10708679" y="1824154"/>
                </a:cubicBezTo>
                <a:cubicBezTo>
                  <a:pt x="10708679" y="2886519"/>
                  <a:pt x="10349641" y="3653783"/>
                  <a:pt x="9326620" y="3653783"/>
                </a:cubicBezTo>
                <a:cubicBezTo>
                  <a:pt x="8303602" y="3653783"/>
                  <a:pt x="7944564" y="2886519"/>
                  <a:pt x="7944564" y="1824154"/>
                </a:cubicBezTo>
                <a:cubicBezTo>
                  <a:pt x="7944564" y="771625"/>
                  <a:pt x="8303602" y="4361"/>
                  <a:pt x="9326620" y="4361"/>
                </a:cubicBezTo>
                <a:close/>
                <a:moveTo>
                  <a:pt x="6632558" y="0"/>
                </a:moveTo>
                <a:cubicBezTo>
                  <a:pt x="7449006" y="0"/>
                  <a:pt x="7812964" y="477082"/>
                  <a:pt x="7812964" y="1082037"/>
                </a:cubicBezTo>
                <a:cubicBezTo>
                  <a:pt x="7812964" y="1868976"/>
                  <a:pt x="7109640" y="2498525"/>
                  <a:pt x="6539110" y="2936260"/>
                </a:cubicBezTo>
                <a:lnTo>
                  <a:pt x="7867065" y="2936260"/>
                </a:lnTo>
                <a:lnTo>
                  <a:pt x="7867065" y="3619912"/>
                </a:lnTo>
                <a:lnTo>
                  <a:pt x="5398051" y="3619912"/>
                </a:lnTo>
                <a:lnTo>
                  <a:pt x="5398051" y="2995281"/>
                </a:lnTo>
                <a:cubicBezTo>
                  <a:pt x="6160394" y="2365730"/>
                  <a:pt x="6971924" y="1741100"/>
                  <a:pt x="6971924" y="1136141"/>
                </a:cubicBezTo>
                <a:cubicBezTo>
                  <a:pt x="6971924" y="875467"/>
                  <a:pt x="6853883" y="708243"/>
                  <a:pt x="6598129" y="708243"/>
                </a:cubicBezTo>
                <a:cubicBezTo>
                  <a:pt x="6347294" y="708243"/>
                  <a:pt x="6199742" y="904977"/>
                  <a:pt x="6199742" y="1244346"/>
                </a:cubicBezTo>
                <a:lnTo>
                  <a:pt x="5388213" y="1244346"/>
                </a:lnTo>
                <a:cubicBezTo>
                  <a:pt x="5412805" y="373795"/>
                  <a:pt x="5978416" y="0"/>
                  <a:pt x="6632558" y="0"/>
                </a:cubicBezTo>
                <a:close/>
                <a:moveTo>
                  <a:pt x="1244346" y="0"/>
                </a:moveTo>
                <a:cubicBezTo>
                  <a:pt x="2060793" y="0"/>
                  <a:pt x="2424752" y="477082"/>
                  <a:pt x="2424752" y="1082037"/>
                </a:cubicBezTo>
                <a:cubicBezTo>
                  <a:pt x="2424752" y="1868976"/>
                  <a:pt x="1721425" y="2498528"/>
                  <a:pt x="1150895" y="2936260"/>
                </a:cubicBezTo>
                <a:lnTo>
                  <a:pt x="2478853" y="2936260"/>
                </a:lnTo>
                <a:lnTo>
                  <a:pt x="2478853" y="3619912"/>
                </a:lnTo>
                <a:lnTo>
                  <a:pt x="9836" y="3619912"/>
                </a:lnTo>
                <a:lnTo>
                  <a:pt x="9836" y="2995281"/>
                </a:lnTo>
                <a:cubicBezTo>
                  <a:pt x="772183" y="2365730"/>
                  <a:pt x="1583712" y="1741100"/>
                  <a:pt x="1583712" y="1136141"/>
                </a:cubicBezTo>
                <a:cubicBezTo>
                  <a:pt x="1583712" y="875467"/>
                  <a:pt x="1465671" y="708243"/>
                  <a:pt x="1209917" y="708243"/>
                </a:cubicBezTo>
                <a:cubicBezTo>
                  <a:pt x="959079" y="708243"/>
                  <a:pt x="811530" y="904977"/>
                  <a:pt x="811530" y="1244346"/>
                </a:cubicBezTo>
                <a:lnTo>
                  <a:pt x="0" y="1244346"/>
                </a:lnTo>
                <a:cubicBezTo>
                  <a:pt x="24591" y="373795"/>
                  <a:pt x="590205" y="0"/>
                  <a:pt x="124434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4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D1E2CE-7E19-4C72-822B-FC82631A57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38401" y="685800"/>
            <a:ext cx="5867401" cy="6172200"/>
          </a:xfrm>
          <a:custGeom>
            <a:avLst/>
            <a:gdLst>
              <a:gd name="connsiteX0" fmla="*/ 0 w 5867401"/>
              <a:gd name="connsiteY0" fmla="*/ 0 h 6172200"/>
              <a:gd name="connsiteX1" fmla="*/ 5867401 w 5867401"/>
              <a:gd name="connsiteY1" fmla="*/ 0 h 6172200"/>
              <a:gd name="connsiteX2" fmla="*/ 5867401 w 5867401"/>
              <a:gd name="connsiteY2" fmla="*/ 6172200 h 6172200"/>
              <a:gd name="connsiteX3" fmla="*/ 0 w 5867401"/>
              <a:gd name="connsiteY3" fmla="*/ 617220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7401" h="6172200">
                <a:moveTo>
                  <a:pt x="0" y="0"/>
                </a:moveTo>
                <a:lnTo>
                  <a:pt x="5867401" y="0"/>
                </a:lnTo>
                <a:lnTo>
                  <a:pt x="5867401" y="6172200"/>
                </a:lnTo>
                <a:lnTo>
                  <a:pt x="0" y="6172200"/>
                </a:lnTo>
                <a:close/>
              </a:path>
            </a:pathLst>
          </a:custGeom>
          <a:noFill/>
          <a:effectLst>
            <a:outerShdw blurRad="901700" dist="38100" dir="1620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4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xagon 2">
            <a:extLst>
              <a:ext uri="{FF2B5EF4-FFF2-40B4-BE49-F238E27FC236}">
                <a16:creationId xmlns:a16="http://schemas.microsoft.com/office/drawing/2014/main" id="{738C92A1-45EE-8C4C-AB5E-C0D409B73933}"/>
              </a:ext>
            </a:extLst>
          </p:cNvPr>
          <p:cNvSpPr/>
          <p:nvPr userDrawn="1"/>
        </p:nvSpPr>
        <p:spPr>
          <a:xfrm>
            <a:off x="3530745" y="2480586"/>
            <a:ext cx="1856232" cy="1600200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876300" dist="279400" dir="5400000" sx="99000" sy="99000" algn="t" rotWithShape="0">
              <a:srgbClr val="221B4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6AAF2374-B373-8C45-91FC-8FE6771D0EFB}"/>
              </a:ext>
            </a:extLst>
          </p:cNvPr>
          <p:cNvSpPr/>
          <p:nvPr userDrawn="1"/>
        </p:nvSpPr>
        <p:spPr>
          <a:xfrm>
            <a:off x="5039265" y="3287883"/>
            <a:ext cx="1856232" cy="1600200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876300" dist="279400" dir="5400000" sx="99000" sy="99000" algn="t" rotWithShape="0">
              <a:srgbClr val="221B4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08023CA0-5184-074E-8BA2-61AC4BFDBF0E}"/>
              </a:ext>
            </a:extLst>
          </p:cNvPr>
          <p:cNvSpPr/>
          <p:nvPr userDrawn="1"/>
        </p:nvSpPr>
        <p:spPr>
          <a:xfrm>
            <a:off x="3530745" y="4118892"/>
            <a:ext cx="1856232" cy="1600200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876300" dist="279400" dir="5400000" sx="99000" sy="99000" algn="t" rotWithShape="0">
              <a:srgbClr val="221B4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FF3D654D-2F5D-2B42-AD81-88B609B5022E}"/>
              </a:ext>
            </a:extLst>
          </p:cNvPr>
          <p:cNvSpPr/>
          <p:nvPr userDrawn="1"/>
        </p:nvSpPr>
        <p:spPr>
          <a:xfrm>
            <a:off x="6534447" y="4124948"/>
            <a:ext cx="1856232" cy="1600200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876300" dist="279400" dir="5400000" sx="99000" sy="99000" algn="t" rotWithShape="0">
              <a:srgbClr val="221B4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9A416895-EF28-3445-96E9-2CD744107352}"/>
              </a:ext>
            </a:extLst>
          </p:cNvPr>
          <p:cNvSpPr/>
          <p:nvPr userDrawn="1"/>
        </p:nvSpPr>
        <p:spPr>
          <a:xfrm>
            <a:off x="5039265" y="1649320"/>
            <a:ext cx="1856232" cy="1600200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876300" dist="279400" dir="5400000" sx="99000" sy="99000" algn="t" rotWithShape="0">
              <a:srgbClr val="221B4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43E4CC2-7A09-1245-9D9B-74CD974F18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67281" y="1759679"/>
            <a:ext cx="1600200" cy="1379483"/>
          </a:xfrm>
          <a:custGeom>
            <a:avLst/>
            <a:gdLst>
              <a:gd name="connsiteX0" fmla="*/ 344871 w 1600200"/>
              <a:gd name="connsiteY0" fmla="*/ 0 h 1379483"/>
              <a:gd name="connsiteX1" fmla="*/ 1255329 w 1600200"/>
              <a:gd name="connsiteY1" fmla="*/ 0 h 1379483"/>
              <a:gd name="connsiteX2" fmla="*/ 1600200 w 1600200"/>
              <a:gd name="connsiteY2" fmla="*/ 689742 h 1379483"/>
              <a:gd name="connsiteX3" fmla="*/ 1255329 w 1600200"/>
              <a:gd name="connsiteY3" fmla="*/ 1379483 h 1379483"/>
              <a:gd name="connsiteX4" fmla="*/ 344871 w 1600200"/>
              <a:gd name="connsiteY4" fmla="*/ 1379483 h 1379483"/>
              <a:gd name="connsiteX5" fmla="*/ 0 w 1600200"/>
              <a:gd name="connsiteY5" fmla="*/ 689742 h 137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0200" h="1379483">
                <a:moveTo>
                  <a:pt x="344871" y="0"/>
                </a:moveTo>
                <a:lnTo>
                  <a:pt x="1255329" y="0"/>
                </a:lnTo>
                <a:lnTo>
                  <a:pt x="1600200" y="689742"/>
                </a:lnTo>
                <a:lnTo>
                  <a:pt x="1255329" y="1379483"/>
                </a:lnTo>
                <a:lnTo>
                  <a:pt x="344871" y="1379483"/>
                </a:lnTo>
                <a:lnTo>
                  <a:pt x="0" y="6897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DFE31ED-23B7-224C-808F-32A7CD91C2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58761" y="2590945"/>
            <a:ext cx="1600200" cy="1379483"/>
          </a:xfrm>
          <a:custGeom>
            <a:avLst/>
            <a:gdLst>
              <a:gd name="connsiteX0" fmla="*/ 344871 w 1600200"/>
              <a:gd name="connsiteY0" fmla="*/ 0 h 1379483"/>
              <a:gd name="connsiteX1" fmla="*/ 1255329 w 1600200"/>
              <a:gd name="connsiteY1" fmla="*/ 0 h 1379483"/>
              <a:gd name="connsiteX2" fmla="*/ 1600200 w 1600200"/>
              <a:gd name="connsiteY2" fmla="*/ 689742 h 1379483"/>
              <a:gd name="connsiteX3" fmla="*/ 1255329 w 1600200"/>
              <a:gd name="connsiteY3" fmla="*/ 1379483 h 1379483"/>
              <a:gd name="connsiteX4" fmla="*/ 344871 w 1600200"/>
              <a:gd name="connsiteY4" fmla="*/ 1379483 h 1379483"/>
              <a:gd name="connsiteX5" fmla="*/ 0 w 1600200"/>
              <a:gd name="connsiteY5" fmla="*/ 689742 h 137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0200" h="1379483">
                <a:moveTo>
                  <a:pt x="344871" y="0"/>
                </a:moveTo>
                <a:lnTo>
                  <a:pt x="1255329" y="0"/>
                </a:lnTo>
                <a:lnTo>
                  <a:pt x="1600200" y="689742"/>
                </a:lnTo>
                <a:lnTo>
                  <a:pt x="1255329" y="1379483"/>
                </a:lnTo>
                <a:lnTo>
                  <a:pt x="344871" y="1379483"/>
                </a:lnTo>
                <a:lnTo>
                  <a:pt x="0" y="6897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614B9F1-97DF-B14A-B40B-2126CE6177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67281" y="3403156"/>
            <a:ext cx="1600200" cy="1379483"/>
          </a:xfrm>
          <a:custGeom>
            <a:avLst/>
            <a:gdLst>
              <a:gd name="connsiteX0" fmla="*/ 344871 w 1600200"/>
              <a:gd name="connsiteY0" fmla="*/ 0 h 1379483"/>
              <a:gd name="connsiteX1" fmla="*/ 1255329 w 1600200"/>
              <a:gd name="connsiteY1" fmla="*/ 0 h 1379483"/>
              <a:gd name="connsiteX2" fmla="*/ 1600200 w 1600200"/>
              <a:gd name="connsiteY2" fmla="*/ 689742 h 1379483"/>
              <a:gd name="connsiteX3" fmla="*/ 1255329 w 1600200"/>
              <a:gd name="connsiteY3" fmla="*/ 1379483 h 1379483"/>
              <a:gd name="connsiteX4" fmla="*/ 344871 w 1600200"/>
              <a:gd name="connsiteY4" fmla="*/ 1379483 h 1379483"/>
              <a:gd name="connsiteX5" fmla="*/ 0 w 1600200"/>
              <a:gd name="connsiteY5" fmla="*/ 689742 h 137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0200" h="1379483">
                <a:moveTo>
                  <a:pt x="344871" y="0"/>
                </a:moveTo>
                <a:lnTo>
                  <a:pt x="1255329" y="0"/>
                </a:lnTo>
                <a:lnTo>
                  <a:pt x="1600200" y="689742"/>
                </a:lnTo>
                <a:lnTo>
                  <a:pt x="1255329" y="1379483"/>
                </a:lnTo>
                <a:lnTo>
                  <a:pt x="344871" y="1379483"/>
                </a:lnTo>
                <a:lnTo>
                  <a:pt x="0" y="6897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30982F4-1151-5045-AF06-6B912ECF03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58761" y="4229251"/>
            <a:ext cx="1600200" cy="1379483"/>
          </a:xfrm>
          <a:custGeom>
            <a:avLst/>
            <a:gdLst>
              <a:gd name="connsiteX0" fmla="*/ 344871 w 1600200"/>
              <a:gd name="connsiteY0" fmla="*/ 0 h 1379483"/>
              <a:gd name="connsiteX1" fmla="*/ 1255329 w 1600200"/>
              <a:gd name="connsiteY1" fmla="*/ 0 h 1379483"/>
              <a:gd name="connsiteX2" fmla="*/ 1600200 w 1600200"/>
              <a:gd name="connsiteY2" fmla="*/ 689742 h 1379483"/>
              <a:gd name="connsiteX3" fmla="*/ 1255329 w 1600200"/>
              <a:gd name="connsiteY3" fmla="*/ 1379483 h 1379483"/>
              <a:gd name="connsiteX4" fmla="*/ 344871 w 1600200"/>
              <a:gd name="connsiteY4" fmla="*/ 1379483 h 1379483"/>
              <a:gd name="connsiteX5" fmla="*/ 0 w 1600200"/>
              <a:gd name="connsiteY5" fmla="*/ 689742 h 137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0200" h="1379483">
                <a:moveTo>
                  <a:pt x="344871" y="0"/>
                </a:moveTo>
                <a:lnTo>
                  <a:pt x="1255329" y="0"/>
                </a:lnTo>
                <a:lnTo>
                  <a:pt x="1600200" y="689742"/>
                </a:lnTo>
                <a:lnTo>
                  <a:pt x="1255329" y="1379483"/>
                </a:lnTo>
                <a:lnTo>
                  <a:pt x="344871" y="1379483"/>
                </a:lnTo>
                <a:lnTo>
                  <a:pt x="0" y="6897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3B9B662-6E15-E245-A7A5-20043355FF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62463" y="4235307"/>
            <a:ext cx="1600200" cy="1379483"/>
          </a:xfrm>
          <a:custGeom>
            <a:avLst/>
            <a:gdLst>
              <a:gd name="connsiteX0" fmla="*/ 344871 w 1600200"/>
              <a:gd name="connsiteY0" fmla="*/ 0 h 1379483"/>
              <a:gd name="connsiteX1" fmla="*/ 1255329 w 1600200"/>
              <a:gd name="connsiteY1" fmla="*/ 0 h 1379483"/>
              <a:gd name="connsiteX2" fmla="*/ 1600200 w 1600200"/>
              <a:gd name="connsiteY2" fmla="*/ 689742 h 1379483"/>
              <a:gd name="connsiteX3" fmla="*/ 1255329 w 1600200"/>
              <a:gd name="connsiteY3" fmla="*/ 1379483 h 1379483"/>
              <a:gd name="connsiteX4" fmla="*/ 344871 w 1600200"/>
              <a:gd name="connsiteY4" fmla="*/ 1379483 h 1379483"/>
              <a:gd name="connsiteX5" fmla="*/ 0 w 1600200"/>
              <a:gd name="connsiteY5" fmla="*/ 689742 h 137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0200" h="1379483">
                <a:moveTo>
                  <a:pt x="344871" y="0"/>
                </a:moveTo>
                <a:lnTo>
                  <a:pt x="1255329" y="0"/>
                </a:lnTo>
                <a:lnTo>
                  <a:pt x="1600200" y="689742"/>
                </a:lnTo>
                <a:lnTo>
                  <a:pt x="1255329" y="1379483"/>
                </a:lnTo>
                <a:lnTo>
                  <a:pt x="344871" y="1379483"/>
                </a:lnTo>
                <a:lnTo>
                  <a:pt x="0" y="6897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5366DFB4-F79F-7778-0EC8-1593D2390FB4}"/>
              </a:ext>
            </a:extLst>
          </p:cNvPr>
          <p:cNvSpPr/>
          <p:nvPr userDrawn="1"/>
        </p:nvSpPr>
        <p:spPr>
          <a:xfrm>
            <a:off x="6556676" y="2463512"/>
            <a:ext cx="1856232" cy="1600200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876300" dist="279400" dir="5400000" sx="99000" sy="99000" algn="t" rotWithShape="0">
              <a:srgbClr val="221B4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Picture Placeholder 19">
            <a:extLst>
              <a:ext uri="{FF2B5EF4-FFF2-40B4-BE49-F238E27FC236}">
                <a16:creationId xmlns:a16="http://schemas.microsoft.com/office/drawing/2014/main" id="{3593AA90-C3D2-E68A-692D-93719D9F2E5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84692" y="2573871"/>
            <a:ext cx="1600200" cy="1379483"/>
          </a:xfrm>
          <a:custGeom>
            <a:avLst/>
            <a:gdLst>
              <a:gd name="connsiteX0" fmla="*/ 344871 w 1600200"/>
              <a:gd name="connsiteY0" fmla="*/ 0 h 1379483"/>
              <a:gd name="connsiteX1" fmla="*/ 1255329 w 1600200"/>
              <a:gd name="connsiteY1" fmla="*/ 0 h 1379483"/>
              <a:gd name="connsiteX2" fmla="*/ 1600200 w 1600200"/>
              <a:gd name="connsiteY2" fmla="*/ 689742 h 1379483"/>
              <a:gd name="connsiteX3" fmla="*/ 1255329 w 1600200"/>
              <a:gd name="connsiteY3" fmla="*/ 1379483 h 1379483"/>
              <a:gd name="connsiteX4" fmla="*/ 344871 w 1600200"/>
              <a:gd name="connsiteY4" fmla="*/ 1379483 h 1379483"/>
              <a:gd name="connsiteX5" fmla="*/ 0 w 1600200"/>
              <a:gd name="connsiteY5" fmla="*/ 689742 h 137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0200" h="1379483">
                <a:moveTo>
                  <a:pt x="344871" y="0"/>
                </a:moveTo>
                <a:lnTo>
                  <a:pt x="1255329" y="0"/>
                </a:lnTo>
                <a:lnTo>
                  <a:pt x="1600200" y="689742"/>
                </a:lnTo>
                <a:lnTo>
                  <a:pt x="1255329" y="1379483"/>
                </a:lnTo>
                <a:lnTo>
                  <a:pt x="344871" y="1379483"/>
                </a:lnTo>
                <a:lnTo>
                  <a:pt x="0" y="6897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9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2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2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25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12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12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2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12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  <p:bldP spid="11" grpId="0" animBg="1"/>
      <p:bldP spid="11" grpId="1" animBg="1"/>
      <p:bldP spid="20" grpId="0" animBg="1"/>
      <p:bldP spid="20" grpId="1" animBg="1"/>
      <p:bldP spid="18" grpId="0" animBg="1"/>
      <p:bldP spid="18" grpId="1" animBg="1"/>
      <p:bldP spid="21" grpId="0" animBg="1"/>
      <p:bldP spid="21" grpId="1" animBg="1"/>
      <p:bldP spid="19" grpId="0" animBg="1"/>
      <p:bldP spid="19" grpId="1" animBg="1"/>
      <p:bldP spid="22" grpId="0" animBg="1"/>
      <p:bldP spid="22" grpId="1" animBg="1"/>
      <p:bldP spid="2" grpId="0" animBg="1"/>
      <p:bldP spid="2" grpId="1" animBg="1"/>
      <p:bldP spid="4" grpId="0" animBg="1"/>
      <p:bldP spid="4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FD29E-8FB0-8548-A5FB-8274EECC6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B6805B-910E-8346-A879-283BB3BB4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442C1-0781-7341-B810-17F51B43B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0F4F2-A827-8347-B8F8-280811955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2A8DA-1ADB-EE43-A5B0-638BB7C66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475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A371-5A01-BC4C-80E7-24105E0C6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4D8A5-85C9-FE40-9E1F-2D96E2321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E0BDC-C145-2C4F-9218-153A914C7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E578-D44D-604E-B8EB-FFEB4B223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641AC-EDF9-494F-91D9-0D1044E9E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65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BF846-7517-174F-BE4B-C2B10676A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3E7AA-40C5-7145-B342-0EDA4FB9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5322E-A3B5-3245-924A-0DE212B3C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A98F1-BA40-BB47-AC1C-2C3E59C92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6F49A-92BC-E446-9A6C-3C4022B8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963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2A181-373D-184C-805B-535C00F43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E5B3B-9BE1-8B48-B0CD-391A9C6F8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773EE-673D-0346-B699-C0D47D707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41597F-963D-D947-8CAC-94EAE44F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E801D-26AE-3E4B-9806-33AB47160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A85738-8EFB-FF45-95B1-F731CF4F2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993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4E6A5-D2B5-4449-8616-5F0DB59D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A02C2-FB53-0349-9863-AB8C63F3E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FE53A7-DA79-D241-AD44-504E38160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8890E4-1E5D-CF40-BFA0-20D7DA9C7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0C2C76-D845-AA4C-97FD-36BD94155C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5F4CDB-8A95-0345-ABBE-BBC29BA41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6F5FF9-B0BA-4F4F-AB49-F5C4AC33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3F23B8-D18D-0147-9E82-191796507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435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B207B-53C0-464B-8549-E08AD6F66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C3B38-CCC9-5844-AE57-CB2B225E9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DB5D27-A408-C843-9CEA-DA1051131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63A5C-1164-7F48-BE43-DD4ADC6B1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892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8C1F9B-561F-6A4A-BDE8-67B226D6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891B9D-74AC-1F4B-99BA-2EFA64FB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C501C-4142-784F-9C4A-28BCD39AF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053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C01E1-FD79-5040-9D3B-4431CE825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5E7FA-9BBB-0C4C-AF9A-B1072A8DF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6BCF7-55F7-EF4D-969F-7C1B34EB5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E9BDD-7815-504C-B62C-532F59C60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6598E5-F13D-C44A-8E04-5068C2BB8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F9BF7-3D46-F243-877E-4BDA6DBE2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382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C350-7697-544E-8899-5F73058D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4F4177-0825-6642-AB64-30D40105A1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1EEE0-9594-A047-9EE9-6650A447B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53C39-4B66-F147-B358-1EDEA7124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D7C7C-87BA-8941-96FA-BFF4CB86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5D1D70-3EAF-0F4E-9F14-2CCFFA95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354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D48F4-B608-8640-9FFD-1439F422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B23A5F-D86A-4547-B410-8528C2B61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93B0F-D17F-7F46-8042-60275D3EB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55975-194A-AC47-A316-EF6BC3EF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0CBFE-AA27-6C4B-BA55-6795E663E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582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191EF2-285B-D140-B189-71CA7A3352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40AC0-9FD1-0248-9333-49FD8A149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6755A-C65D-6444-A562-252C46BC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03B5C-7952-8945-9578-0761A3BC7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686BD-9E99-A84F-9998-337445EC4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73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503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24000"/>
            <a:ext cx="10972800" cy="449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699BB0C-19E5-8A44-80D3-D268577EBB79}"/>
              </a:ext>
            </a:extLst>
          </p:cNvPr>
          <p:cNvSpPr/>
          <p:nvPr userDrawn="1"/>
        </p:nvSpPr>
        <p:spPr>
          <a:xfrm>
            <a:off x="9595062" y="0"/>
            <a:ext cx="2596938" cy="404020"/>
          </a:xfrm>
          <a:custGeom>
            <a:avLst/>
            <a:gdLst>
              <a:gd name="connsiteX0" fmla="*/ 0 w 2596938"/>
              <a:gd name="connsiteY0" fmla="*/ 0 h 404020"/>
              <a:gd name="connsiteX1" fmla="*/ 2596938 w 2596938"/>
              <a:gd name="connsiteY1" fmla="*/ 0 h 404020"/>
              <a:gd name="connsiteX2" fmla="*/ 2596938 w 2596938"/>
              <a:gd name="connsiteY2" fmla="*/ 404020 h 404020"/>
              <a:gd name="connsiteX3" fmla="*/ 451839 w 2596938"/>
              <a:gd name="connsiteY3" fmla="*/ 404020 h 404020"/>
              <a:gd name="connsiteX4" fmla="*/ 3928 w 2596938"/>
              <a:gd name="connsiteY4" fmla="*/ 38962 h 40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938" h="404020">
                <a:moveTo>
                  <a:pt x="0" y="0"/>
                </a:moveTo>
                <a:lnTo>
                  <a:pt x="2596938" y="0"/>
                </a:lnTo>
                <a:lnTo>
                  <a:pt x="2596938" y="404020"/>
                </a:lnTo>
                <a:lnTo>
                  <a:pt x="451839" y="404020"/>
                </a:lnTo>
                <a:cubicBezTo>
                  <a:pt x="230897" y="404020"/>
                  <a:pt x="46560" y="247300"/>
                  <a:pt x="3928" y="38962"/>
                </a:cubicBezTo>
                <a:close/>
              </a:path>
            </a:pathLst>
          </a:custGeom>
          <a:gradFill>
            <a:gsLst>
              <a:gs pos="0">
                <a:srgbClr val="0093D4"/>
              </a:gs>
              <a:gs pos="100000">
                <a:srgbClr val="143C6B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225F90-7F32-4B34-B57E-BAEBA1BC9950}"/>
              </a:ext>
            </a:extLst>
          </p:cNvPr>
          <p:cNvSpPr txBox="1"/>
          <p:nvPr userDrawn="1"/>
        </p:nvSpPr>
        <p:spPr>
          <a:xfrm rot="10800000" flipV="1">
            <a:off x="11429999" y="48121"/>
            <a:ext cx="62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fld id="{260E2A6B-A809-4840-BF14-8648BC0BDF87}" type="slidenum">
              <a:rPr lang="id-ID" sz="1400" b="0" i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pPr algn="r">
                <a:lnSpc>
                  <a:spcPct val="100000"/>
                </a:lnSpc>
              </a:pPr>
              <a:t>‹#›</a:t>
            </a:fld>
            <a:endParaRPr lang="id-ID" sz="6000" b="0" i="0">
              <a:solidFill>
                <a:schemeClr val="bg1"/>
              </a:solidFill>
              <a:effectLst/>
              <a:latin typeface="Arial" panose="020B0604020202020204" pitchFamily="34" charset="0"/>
              <a:ea typeface="Open Sans Extrabold" panose="020B0906030804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256A93A-0E40-5E43-B2F0-CEF1473D9262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-4782"/>
            <a:ext cx="0" cy="408802"/>
          </a:xfrm>
          <a:prstGeom prst="straightConnector1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B01B4D3-F4B6-5148-ABB2-E1CAC5C507FC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404" y="70497"/>
            <a:ext cx="1334026" cy="25824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1" r:id="rId2"/>
    <p:sldLayoutId id="2147483692" r:id="rId3"/>
    <p:sldLayoutId id="2147483650" r:id="rId4"/>
    <p:sldLayoutId id="2147483651" r:id="rId5"/>
    <p:sldLayoutId id="2147483653" r:id="rId6"/>
    <p:sldLayoutId id="2147483658" r:id="rId7"/>
    <p:sldLayoutId id="2147483660" r:id="rId8"/>
    <p:sldLayoutId id="2147483661" r:id="rId9"/>
    <p:sldLayoutId id="2147483662" r:id="rId10"/>
    <p:sldLayoutId id="2147483666" r:id="rId11"/>
    <p:sldLayoutId id="2147483667" r:id="rId12"/>
    <p:sldLayoutId id="2147483669" r:id="rId13"/>
    <p:sldLayoutId id="2147483671" r:id="rId14"/>
    <p:sldLayoutId id="2147483673" r:id="rId15"/>
    <p:sldLayoutId id="2147483675" r:id="rId16"/>
    <p:sldLayoutId id="2147483742" r:id="rId17"/>
    <p:sldLayoutId id="2147483676" r:id="rId18"/>
    <p:sldLayoutId id="2147483677" r:id="rId19"/>
    <p:sldLayoutId id="2147483682" r:id="rId20"/>
    <p:sldLayoutId id="2147483685" r:id="rId21"/>
    <p:sldLayoutId id="2147483686" r:id="rId22"/>
    <p:sldLayoutId id="2147483689" r:id="rId23"/>
    <p:sldLayoutId id="2147483694" r:id="rId24"/>
    <p:sldLayoutId id="2147483719" r:id="rId25"/>
    <p:sldLayoutId id="2147483743" r:id="rId26"/>
  </p:sldLayoutIdLst>
  <p:txStyles>
    <p:titleStyle>
      <a:lvl1pPr algn="ctr" defTabSz="914400" rtl="0" eaLnBrk="1" latinLnBrk="0" hangingPunct="1">
        <a:spcBef>
          <a:spcPct val="0"/>
        </a:spcBef>
        <a:buNone/>
        <a:defRPr sz="36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b="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b="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b="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b="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b="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88" userDrawn="1">
          <p15:clr>
            <a:srgbClr val="F26B43"/>
          </p15:clr>
        </p15:guide>
        <p15:guide id="4" orient="horz" pos="4032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pos="3456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pos="960" userDrawn="1">
          <p15:clr>
            <a:srgbClr val="F26B43"/>
          </p15:clr>
        </p15:guide>
        <p15:guide id="10" pos="4224" userDrawn="1">
          <p15:clr>
            <a:srgbClr val="F26B43"/>
          </p15:clr>
        </p15:guide>
        <p15:guide id="11" orient="horz" pos="912" userDrawn="1">
          <p15:clr>
            <a:srgbClr val="F26B43"/>
          </p15:clr>
        </p15:guide>
        <p15:guide id="12" pos="6720" userDrawn="1">
          <p15:clr>
            <a:srgbClr val="F26B43"/>
          </p15:clr>
        </p15:guide>
        <p15:guide id="13" orient="horz" pos="52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B2222-11D0-0B43-A0BA-3EB63E82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9EF0-4D46-9441-9F05-1572B06E8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64C39-D2E5-824C-948D-0B1DCC7F9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6643C-0195-5646-8BB7-1D58C0EB7182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BDF60-9BCE-8141-8C29-D0D2BC82C6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A8154-FDF1-2D4E-B055-BF6F7B662B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D33B6-33FE-D74A-BA6A-87A4C5C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3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otham Medium" panose="0200060403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otham Medium" panose="0200060403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otham Medium" panose="0200060403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otham Medium" panose="0200060403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anose="0200060403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anose="0200060403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emf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si-alliance.org/wp-content/uploads/2021/08/GSIR-20201.pdf" TargetMode="External"/><Relationship Id="rId7" Type="http://schemas.openxmlformats.org/officeDocument/2006/relationships/hyperlink" Target="https://www.yourstake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www.owlesg.com/" TargetMode="External"/><Relationship Id="rId5" Type="http://schemas.openxmlformats.org/officeDocument/2006/relationships/hyperlink" Target="http://dx.doi.org/10.2139/ssrn.3438533" TargetMode="External"/><Relationship Id="rId4" Type="http://schemas.openxmlformats.org/officeDocument/2006/relationships/hyperlink" Target="https://ssrn.com/abstract=343853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&#10;&#10;Description automatically generated">
            <a:extLst>
              <a:ext uri="{FF2B5EF4-FFF2-40B4-BE49-F238E27FC236}">
                <a16:creationId xmlns:a16="http://schemas.microsoft.com/office/drawing/2014/main" id="{8888D250-B89D-45EE-9293-55786ADD7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076" y="2183571"/>
            <a:ext cx="2589838" cy="24908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564A74-5FFF-4BC3-2D92-8654FA698AF7}"/>
              </a:ext>
            </a:extLst>
          </p:cNvPr>
          <p:cNvSpPr txBox="1"/>
          <p:nvPr/>
        </p:nvSpPr>
        <p:spPr>
          <a:xfrm>
            <a:off x="4093363" y="2400155"/>
            <a:ext cx="7837380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4000" dirty="0">
                <a:gradFill flip="none" rotWithShape="1"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Gotham Medium" panose="02000604030000020004" pitchFamily="2" charset="0"/>
                <a:cs typeface="Arial" panose="020B0604020202020204" pitchFamily="34" charset="0"/>
              </a:rPr>
              <a:t>ADRESSING THE PRACTICAL PROBLEMS WITH ESG IN WEALTH MANAGEMENT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7C16B8-27BC-FA16-813A-B45429C9B9AC}"/>
              </a:ext>
            </a:extLst>
          </p:cNvPr>
          <p:cNvSpPr txBox="1"/>
          <p:nvPr/>
        </p:nvSpPr>
        <p:spPr>
          <a:xfrm>
            <a:off x="4093363" y="4518505"/>
            <a:ext cx="4038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gradFill>
                  <a:gsLst>
                    <a:gs pos="100000">
                      <a:srgbClr val="0093D4"/>
                    </a:gs>
                    <a:gs pos="200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ok" panose="02000604040000020004" pitchFamily="2" charset="0"/>
                <a:cs typeface="Arial" panose="020B0604020202020204" pitchFamily="34" charset="0"/>
              </a:rPr>
              <a:t>KENDRICK WAKEMAN, CFA</a:t>
            </a:r>
          </a:p>
          <a:p>
            <a:r>
              <a:rPr lang="en-US" sz="1600" i="1" dirty="0">
                <a:gradFill>
                  <a:gsLst>
                    <a:gs pos="100000">
                      <a:srgbClr val="0093D4"/>
                    </a:gs>
                    <a:gs pos="200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Light" pitchFamily="2" charset="0"/>
                <a:cs typeface="Arial" panose="020B0604020202020204" pitchFamily="34" charset="0"/>
              </a:rPr>
              <a:t>Advisor, First Rate Ventures</a:t>
            </a:r>
          </a:p>
          <a:p>
            <a:r>
              <a:rPr lang="en-US" sz="1600" i="1" dirty="0">
                <a:gradFill>
                  <a:gsLst>
                    <a:gs pos="100000">
                      <a:srgbClr val="0093D4"/>
                    </a:gs>
                    <a:gs pos="200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Light" pitchFamily="2" charset="0"/>
                <a:cs typeface="Arial" panose="020B0604020202020204" pitchFamily="34" charset="0"/>
              </a:rPr>
              <a:t>Partner, </a:t>
            </a:r>
            <a:r>
              <a:rPr lang="en-US" sz="1600" i="1" dirty="0" err="1">
                <a:gradFill>
                  <a:gsLst>
                    <a:gs pos="100000">
                      <a:srgbClr val="0093D4"/>
                    </a:gs>
                    <a:gs pos="200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Light" pitchFamily="2" charset="0"/>
                <a:cs typeface="Arial" panose="020B0604020202020204" pitchFamily="34" charset="0"/>
              </a:rPr>
              <a:t>qSpur</a:t>
            </a:r>
            <a:r>
              <a:rPr lang="en-US" sz="1600" i="1" dirty="0">
                <a:gradFill>
                  <a:gsLst>
                    <a:gs pos="100000">
                      <a:srgbClr val="0093D4"/>
                    </a:gs>
                    <a:gs pos="200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Light" pitchFamily="2" charset="0"/>
                <a:cs typeface="Arial" panose="020B0604020202020204" pitchFamily="34" charset="0"/>
              </a:rPr>
              <a:t> Consulting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644E54-D82F-4EFF-5E9E-D48843905B41}"/>
              </a:ext>
            </a:extLst>
          </p:cNvPr>
          <p:cNvSpPr txBox="1"/>
          <p:nvPr/>
        </p:nvSpPr>
        <p:spPr>
          <a:xfrm>
            <a:off x="4093363" y="1863391"/>
            <a:ext cx="4038600" cy="357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00" dirty="0">
                <a:gradFill>
                  <a:gsLst>
                    <a:gs pos="0">
                      <a:srgbClr val="143C6B"/>
                    </a:gs>
                    <a:gs pos="100000">
                      <a:srgbClr val="0093D4"/>
                    </a:gs>
                  </a:gsLst>
                  <a:path path="circle">
                    <a:fillToRect l="100000" t="100000"/>
                  </a:path>
                </a:gradFill>
                <a:latin typeface="Gotham Book" panose="02000604040000020004" pitchFamily="2" charset="0"/>
                <a:cs typeface="Arial" panose="020B0604020202020204" pitchFamily="34" charset="0"/>
              </a:rPr>
              <a:t>10/10/2022</a:t>
            </a:r>
          </a:p>
        </p:txBody>
      </p:sp>
    </p:spTree>
    <p:extLst>
      <p:ext uri="{BB962C8B-B14F-4D97-AF65-F5344CB8AC3E}">
        <p14:creationId xmlns:p14="http://schemas.microsoft.com/office/powerpoint/2010/main" val="111204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726FAA96-C569-4634-A854-164BC5ACE745}"/>
              </a:ext>
            </a:extLst>
          </p:cNvPr>
          <p:cNvSpPr txBox="1"/>
          <p:nvPr/>
        </p:nvSpPr>
        <p:spPr>
          <a:xfrm>
            <a:off x="2934495" y="745323"/>
            <a:ext cx="6323010" cy="5355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WHAT ESG IS </a:t>
            </a:r>
            <a:r>
              <a:rPr lang="en-US" sz="3200" b="1" u="sng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NOT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289D4A6-D959-385B-1D37-94D044EF01F0}"/>
              </a:ext>
            </a:extLst>
          </p:cNvPr>
          <p:cNvGrpSpPr/>
          <p:nvPr/>
        </p:nvGrpSpPr>
        <p:grpSpPr>
          <a:xfrm>
            <a:off x="1162354" y="1375092"/>
            <a:ext cx="8718346" cy="916188"/>
            <a:chOff x="1162354" y="1375092"/>
            <a:chExt cx="8718346" cy="91618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15106E2-0166-97D2-A686-A086FF164E9B}"/>
                </a:ext>
              </a:extLst>
            </p:cNvPr>
            <p:cNvSpPr txBox="1"/>
            <p:nvPr/>
          </p:nvSpPr>
          <p:spPr>
            <a:xfrm>
              <a:off x="1929987" y="1866355"/>
              <a:ext cx="7620545" cy="4249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2000" i="1" dirty="0">
                  <a:solidFill>
                    <a:srgbClr val="143C6B"/>
                  </a:solidFill>
                  <a:latin typeface="Gotham Italic"/>
                  <a:cs typeface="Open Sans Light"/>
                </a:rPr>
                <a:t>First fund established by Pioneer Investments in 1928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1DA46BB-73B8-6DF9-27E7-D770F7D6E97E}"/>
                </a:ext>
              </a:extLst>
            </p:cNvPr>
            <p:cNvSpPr txBox="1"/>
            <p:nvPr/>
          </p:nvSpPr>
          <p:spPr>
            <a:xfrm>
              <a:off x="1526059" y="1375092"/>
              <a:ext cx="8354641" cy="54553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800" dirty="0">
                  <a:solidFill>
                    <a:srgbClr val="0093D4"/>
                  </a:solidFill>
                  <a:latin typeface="Gotham Medium"/>
                  <a:cs typeface="Open Sans Light"/>
                </a:rPr>
                <a:t>NOT new</a:t>
              </a:r>
            </a:p>
          </p:txBody>
        </p:sp>
        <p:sp>
          <p:nvSpPr>
            <p:cNvPr id="22" name="Chevron 21">
              <a:extLst>
                <a:ext uri="{FF2B5EF4-FFF2-40B4-BE49-F238E27FC236}">
                  <a16:creationId xmlns:a16="http://schemas.microsoft.com/office/drawing/2014/main" id="{690FA535-7B8C-88B1-E824-D429C682755B}"/>
                </a:ext>
              </a:extLst>
            </p:cNvPr>
            <p:cNvSpPr/>
            <p:nvPr/>
          </p:nvSpPr>
          <p:spPr>
            <a:xfrm>
              <a:off x="1162354" y="1550757"/>
              <a:ext cx="340371" cy="274550"/>
            </a:xfrm>
            <a:prstGeom prst="chevron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DCD596C-444B-81E3-8524-9C5819CE8A57}"/>
              </a:ext>
            </a:extLst>
          </p:cNvPr>
          <p:cNvGrpSpPr/>
          <p:nvPr/>
        </p:nvGrpSpPr>
        <p:grpSpPr>
          <a:xfrm>
            <a:off x="1162354" y="2652648"/>
            <a:ext cx="8718346" cy="1285519"/>
            <a:chOff x="1162354" y="1375092"/>
            <a:chExt cx="8718346" cy="12855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8202230-0E66-4B67-7D15-572502D6784C}"/>
                </a:ext>
              </a:extLst>
            </p:cNvPr>
            <p:cNvSpPr txBox="1"/>
            <p:nvPr/>
          </p:nvSpPr>
          <p:spPr>
            <a:xfrm>
              <a:off x="1929987" y="1866355"/>
              <a:ext cx="7620545" cy="79425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2000" i="1" dirty="0">
                  <a:solidFill>
                    <a:srgbClr val="143C6B"/>
                  </a:solidFill>
                  <a:latin typeface="Gotham Italic"/>
                  <a:ea typeface="Open Sans Light"/>
                  <a:cs typeface="Open Sans Light"/>
                </a:rPr>
                <a:t>Retail Wealth ESG assets under management up 92% 2015-2019 </a:t>
              </a:r>
              <a:r>
                <a:rPr lang="en-US" sz="1800" i="1" baseline="50000" dirty="0">
                  <a:solidFill>
                    <a:srgbClr val="143C6B"/>
                  </a:solidFill>
                  <a:latin typeface="Gotham Italic"/>
                  <a:ea typeface="Open Sans Light"/>
                  <a:cs typeface="Open Sans Light"/>
                </a:rPr>
                <a:t>1 </a:t>
              </a:r>
              <a:r>
                <a:rPr lang="en-US" sz="1200" i="1" dirty="0">
                  <a:solidFill>
                    <a:srgbClr val="143C6B"/>
                  </a:solidFill>
                  <a:latin typeface="Gotham Italic"/>
                  <a:ea typeface="Open Sans Light"/>
                  <a:cs typeface="Open Sans Light"/>
                </a:rPr>
                <a:t>(S&amp;P 500 up 40%)</a:t>
              </a:r>
              <a:endParaRPr lang="en-US" sz="2000" i="1" dirty="0">
                <a:solidFill>
                  <a:srgbClr val="143C6B"/>
                </a:solidFill>
                <a:latin typeface="Gotham Italic"/>
                <a:cs typeface="Open Sans Ligh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E37B90C-D15D-333F-29FF-BCACC0C288DC}"/>
                </a:ext>
              </a:extLst>
            </p:cNvPr>
            <p:cNvSpPr txBox="1"/>
            <p:nvPr/>
          </p:nvSpPr>
          <p:spPr>
            <a:xfrm>
              <a:off x="1526059" y="1375092"/>
              <a:ext cx="8354641" cy="54553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800" dirty="0">
                  <a:solidFill>
                    <a:srgbClr val="0093D4"/>
                  </a:solidFill>
                  <a:latin typeface="Gotham Medium"/>
                  <a:cs typeface="Open Sans Light"/>
                </a:rPr>
                <a:t>NOT a fad</a:t>
              </a:r>
            </a:p>
          </p:txBody>
        </p:sp>
        <p:sp>
          <p:nvSpPr>
            <p:cNvPr id="26" name="Chevron 25">
              <a:extLst>
                <a:ext uri="{FF2B5EF4-FFF2-40B4-BE49-F238E27FC236}">
                  <a16:creationId xmlns:a16="http://schemas.microsoft.com/office/drawing/2014/main" id="{314820DA-3946-5546-5CA6-7E226B9283F6}"/>
                </a:ext>
              </a:extLst>
            </p:cNvPr>
            <p:cNvSpPr/>
            <p:nvPr/>
          </p:nvSpPr>
          <p:spPr>
            <a:xfrm>
              <a:off x="1162354" y="1550757"/>
              <a:ext cx="340371" cy="274550"/>
            </a:xfrm>
            <a:prstGeom prst="chevron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B31E7D9-8731-B4DA-DD3F-BF6264D213C6}"/>
              </a:ext>
            </a:extLst>
          </p:cNvPr>
          <p:cNvGrpSpPr/>
          <p:nvPr/>
        </p:nvGrpSpPr>
        <p:grpSpPr>
          <a:xfrm>
            <a:off x="1162354" y="4299535"/>
            <a:ext cx="8718346" cy="1657095"/>
            <a:chOff x="1162354" y="1375092"/>
            <a:chExt cx="8718346" cy="165709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2B32B39-2617-90E7-DAAD-FF4189BECBE8}"/>
                </a:ext>
              </a:extLst>
            </p:cNvPr>
            <p:cNvSpPr txBox="1"/>
            <p:nvPr/>
          </p:nvSpPr>
          <p:spPr>
            <a:xfrm>
              <a:off x="1929987" y="1866355"/>
              <a:ext cx="7620545" cy="11658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2000" i="1" dirty="0">
                  <a:solidFill>
                    <a:srgbClr val="143C6B"/>
                  </a:solidFill>
                  <a:latin typeface="Gotham Italic"/>
                  <a:ea typeface="Open Sans Light"/>
                  <a:cs typeface="Open Sans Light"/>
                </a:rPr>
                <a:t>Much broader than that. Includes faith-based investing, political/geopolitical investing, and many other values-based criteria.</a:t>
              </a:r>
              <a:endParaRPr lang="en-US" sz="2000" dirty="0">
                <a:solidFill>
                  <a:srgbClr val="143C6B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7F91A64-14D5-F79C-C4D8-E4F3D0D90564}"/>
                </a:ext>
              </a:extLst>
            </p:cNvPr>
            <p:cNvSpPr txBox="1"/>
            <p:nvPr/>
          </p:nvSpPr>
          <p:spPr>
            <a:xfrm>
              <a:off x="1526059" y="1375092"/>
              <a:ext cx="8354641" cy="54553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800" dirty="0">
                  <a:solidFill>
                    <a:srgbClr val="0093D4"/>
                  </a:solidFill>
                  <a:latin typeface="Gotham Medium"/>
                  <a:cs typeface="Open Sans Light"/>
                </a:rPr>
                <a:t>NOT ESG</a:t>
              </a:r>
            </a:p>
          </p:txBody>
        </p:sp>
        <p:sp>
          <p:nvSpPr>
            <p:cNvPr id="30" name="Chevron 29">
              <a:extLst>
                <a:ext uri="{FF2B5EF4-FFF2-40B4-BE49-F238E27FC236}">
                  <a16:creationId xmlns:a16="http://schemas.microsoft.com/office/drawing/2014/main" id="{ED59EE48-7A09-85B9-0F1A-509C3AC58A48}"/>
                </a:ext>
              </a:extLst>
            </p:cNvPr>
            <p:cNvSpPr/>
            <p:nvPr/>
          </p:nvSpPr>
          <p:spPr>
            <a:xfrm>
              <a:off x="1162354" y="1550757"/>
              <a:ext cx="340371" cy="274550"/>
            </a:xfrm>
            <a:prstGeom prst="chevron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108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726FAA96-C569-4634-A854-164BC5ACE745}"/>
              </a:ext>
            </a:extLst>
          </p:cNvPr>
          <p:cNvSpPr txBox="1"/>
          <p:nvPr/>
        </p:nvSpPr>
        <p:spPr>
          <a:xfrm>
            <a:off x="1333938" y="747637"/>
            <a:ext cx="9524125" cy="5355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ESG IS </a:t>
            </a:r>
            <a:r>
              <a:rPr lang="en-US" sz="3200" b="1" u="sng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NOT</a:t>
            </a: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 FOR WEALTH MANAGEMENT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106E2-0166-97D2-A686-A086FF164E9B}"/>
              </a:ext>
            </a:extLst>
          </p:cNvPr>
          <p:cNvSpPr txBox="1"/>
          <p:nvPr/>
        </p:nvSpPr>
        <p:spPr>
          <a:xfrm>
            <a:off x="1932295" y="1951593"/>
            <a:ext cx="8432952" cy="7965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43C6B"/>
                </a:solidFill>
                <a:latin typeface="Gotham Italic"/>
                <a:ea typeface="Open Sans Light"/>
                <a:cs typeface="Open Sans Light"/>
              </a:rPr>
              <a:t>ESG ratings firms make most of their money selling ESG ratings to ESG managers to create ESG Funds and ETFs</a:t>
            </a:r>
            <a:endParaRPr lang="en-US" sz="2000" dirty="0">
              <a:solidFill>
                <a:srgbClr val="143C6B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04B313-1250-45AB-FB67-2AF04F4AC0CD}"/>
              </a:ext>
            </a:extLst>
          </p:cNvPr>
          <p:cNvSpPr txBox="1"/>
          <p:nvPr/>
        </p:nvSpPr>
        <p:spPr>
          <a:xfrm>
            <a:off x="1932294" y="3495065"/>
            <a:ext cx="8478487" cy="7942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43C6B"/>
                </a:solidFill>
                <a:latin typeface="Gotham Italic"/>
                <a:cs typeface="Open Sans Light"/>
              </a:rPr>
              <a:t>Would need to dramatically cut price.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43C6B"/>
                </a:solidFill>
                <a:latin typeface="Gotham Italic"/>
                <a:cs typeface="Open Sans Light"/>
              </a:rPr>
              <a:t>Would need to beef up a separate sales force.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AAF882-5590-7A99-38D4-4964F7A1B8BD}"/>
              </a:ext>
            </a:extLst>
          </p:cNvPr>
          <p:cNvSpPr txBox="1"/>
          <p:nvPr/>
        </p:nvSpPr>
        <p:spPr>
          <a:xfrm>
            <a:off x="1526059" y="2949531"/>
            <a:ext cx="9873976" cy="5455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3D4"/>
                </a:solidFill>
                <a:latin typeface="Gotham Medium"/>
                <a:cs typeface="Open Sans Light"/>
              </a:rPr>
              <a:t>Legacy providers unlikely to change focus soon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03F3C0-3C01-C93A-1E38-4AFF44BFC3CA}"/>
              </a:ext>
            </a:extLst>
          </p:cNvPr>
          <p:cNvSpPr txBox="1"/>
          <p:nvPr/>
        </p:nvSpPr>
        <p:spPr>
          <a:xfrm>
            <a:off x="1932294" y="4959039"/>
            <a:ext cx="7124096" cy="11635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43C6B"/>
                </a:solidFill>
                <a:latin typeface="Gotham Italic"/>
                <a:cs typeface="Open Sans Light"/>
              </a:rPr>
              <a:t>Standardization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43C6B"/>
                </a:solidFill>
                <a:latin typeface="Gotham Italic"/>
                <a:cs typeface="Open Sans Light"/>
              </a:rPr>
              <a:t>Clarity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43C6B"/>
                </a:solidFill>
                <a:latin typeface="Gotham Italic"/>
                <a:cs typeface="Open Sans Light"/>
              </a:rPr>
              <a:t>Customization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AF2E98-AB73-1971-7A86-5924736AB3A2}"/>
              </a:ext>
            </a:extLst>
          </p:cNvPr>
          <p:cNvSpPr txBox="1"/>
          <p:nvPr/>
        </p:nvSpPr>
        <p:spPr>
          <a:xfrm>
            <a:off x="1526059" y="4413505"/>
            <a:ext cx="9027005" cy="5455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3D4"/>
                </a:solidFill>
                <a:latin typeface="Gotham Medium"/>
                <a:cs typeface="Open Sans Light"/>
              </a:rPr>
              <a:t>Wealth Managers have different ESG needs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4158FC25-EFE6-389D-5001-67120FA6339A}"/>
              </a:ext>
            </a:extLst>
          </p:cNvPr>
          <p:cNvSpPr/>
          <p:nvPr/>
        </p:nvSpPr>
        <p:spPr>
          <a:xfrm>
            <a:off x="1162354" y="3070303"/>
            <a:ext cx="340371" cy="303991"/>
          </a:xfrm>
          <a:prstGeom prst="chevron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3D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DA46BB-73B8-6DF9-27E7-D770F7D6E97E}"/>
              </a:ext>
            </a:extLst>
          </p:cNvPr>
          <p:cNvSpPr txBox="1"/>
          <p:nvPr/>
        </p:nvSpPr>
        <p:spPr>
          <a:xfrm>
            <a:off x="1526059" y="1393876"/>
            <a:ext cx="10526838" cy="55887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3D4"/>
                </a:solidFill>
                <a:latin typeface="Gotham Medium"/>
                <a:ea typeface="Open Sans Light"/>
                <a:cs typeface="Open Sans Light"/>
              </a:rPr>
              <a:t>Legacy providers largely service Asset Managers</a:t>
            </a:r>
            <a:endParaRPr lang="en-US" sz="2800" dirty="0">
              <a:solidFill>
                <a:srgbClr val="0093D4"/>
              </a:solidFill>
            </a:endParaRPr>
          </a:p>
        </p:txBody>
      </p:sp>
      <p:sp>
        <p:nvSpPr>
          <p:cNvPr id="21" name="Chevron 20">
            <a:extLst>
              <a:ext uri="{FF2B5EF4-FFF2-40B4-BE49-F238E27FC236}">
                <a16:creationId xmlns:a16="http://schemas.microsoft.com/office/drawing/2014/main" id="{6B494B3D-406A-0AAE-D4AF-255FB1E6E44F}"/>
              </a:ext>
            </a:extLst>
          </p:cNvPr>
          <p:cNvSpPr/>
          <p:nvPr/>
        </p:nvSpPr>
        <p:spPr>
          <a:xfrm>
            <a:off x="1162354" y="1550757"/>
            <a:ext cx="340371" cy="274550"/>
          </a:xfrm>
          <a:prstGeom prst="chevron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hevron 21">
            <a:extLst>
              <a:ext uri="{FF2B5EF4-FFF2-40B4-BE49-F238E27FC236}">
                <a16:creationId xmlns:a16="http://schemas.microsoft.com/office/drawing/2014/main" id="{950D1098-B62C-A559-5689-34D4F541DA6C}"/>
              </a:ext>
            </a:extLst>
          </p:cNvPr>
          <p:cNvSpPr/>
          <p:nvPr/>
        </p:nvSpPr>
        <p:spPr>
          <a:xfrm>
            <a:off x="1162354" y="4534277"/>
            <a:ext cx="340371" cy="303991"/>
          </a:xfrm>
          <a:prstGeom prst="chevron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3" grpId="0"/>
      <p:bldP spid="6" grpId="0"/>
      <p:bldP spid="9" grpId="0"/>
      <p:bldP spid="11" grpId="0"/>
      <p:bldP spid="16" grpId="0"/>
      <p:bldP spid="7" grpId="0" animBg="1"/>
      <p:bldP spid="4" grpId="0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726FAA96-C569-4634-A854-164BC5ACE745}"/>
              </a:ext>
            </a:extLst>
          </p:cNvPr>
          <p:cNvSpPr txBox="1"/>
          <p:nvPr/>
        </p:nvSpPr>
        <p:spPr>
          <a:xfrm>
            <a:off x="-1001616" y="1471368"/>
            <a:ext cx="5782264" cy="9787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THE NEED FOR STANDARDIZATION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DDDC15-62C1-B4CF-F01D-E337C24ED16C}"/>
              </a:ext>
            </a:extLst>
          </p:cNvPr>
          <p:cNvGrpSpPr/>
          <p:nvPr/>
        </p:nvGrpSpPr>
        <p:grpSpPr>
          <a:xfrm>
            <a:off x="5320702" y="969638"/>
            <a:ext cx="6120552" cy="5480800"/>
            <a:chOff x="4827865" y="1244587"/>
            <a:chExt cx="6120552" cy="5480800"/>
          </a:xfrm>
        </p:grpSpPr>
        <p:pic>
          <p:nvPicPr>
            <p:cNvPr id="9" name="Picture 8" descr="Chart, scatter chart&#10;&#10;Description automatically generated">
              <a:extLst>
                <a:ext uri="{FF2B5EF4-FFF2-40B4-BE49-F238E27FC236}">
                  <a16:creationId xmlns:a16="http://schemas.microsoft.com/office/drawing/2014/main" id="{48733D3C-BAF6-9975-6ACF-670E0CF71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7865" y="1244587"/>
              <a:ext cx="6120552" cy="5480800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5D0BF46-021D-D6C0-F02B-6DE0E849D049}"/>
                </a:ext>
              </a:extLst>
            </p:cNvPr>
            <p:cNvCxnSpPr>
              <a:cxnSpLocks/>
            </p:cNvCxnSpPr>
            <p:nvPr/>
          </p:nvCxnSpPr>
          <p:spPr>
            <a:xfrm>
              <a:off x="5171813" y="2806116"/>
              <a:ext cx="46684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78A02DE-91DB-ED23-9114-BAFBE9ACBA7A}"/>
                </a:ext>
              </a:extLst>
            </p:cNvPr>
            <p:cNvCxnSpPr>
              <a:cxnSpLocks/>
            </p:cNvCxnSpPr>
            <p:nvPr/>
          </p:nvCxnSpPr>
          <p:spPr>
            <a:xfrm>
              <a:off x="5181607" y="3960978"/>
              <a:ext cx="46684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1989714-5681-7FCA-EB53-866105A9D77C}"/>
                </a:ext>
              </a:extLst>
            </p:cNvPr>
            <p:cNvCxnSpPr>
              <a:cxnSpLocks/>
            </p:cNvCxnSpPr>
            <p:nvPr/>
          </p:nvCxnSpPr>
          <p:spPr>
            <a:xfrm>
              <a:off x="5181609" y="1658238"/>
              <a:ext cx="46684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5885413-3086-2A5C-F68F-66E0BFCD8C37}"/>
                </a:ext>
              </a:extLst>
            </p:cNvPr>
            <p:cNvCxnSpPr>
              <a:cxnSpLocks/>
            </p:cNvCxnSpPr>
            <p:nvPr/>
          </p:nvCxnSpPr>
          <p:spPr>
            <a:xfrm>
              <a:off x="5178817" y="5107505"/>
              <a:ext cx="46684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373E12C-DB1C-B81A-AAA2-5986B0575F99}"/>
                </a:ext>
              </a:extLst>
            </p:cNvPr>
            <p:cNvCxnSpPr>
              <a:cxnSpLocks/>
            </p:cNvCxnSpPr>
            <p:nvPr/>
          </p:nvCxnSpPr>
          <p:spPr>
            <a:xfrm>
              <a:off x="5181609" y="6258195"/>
              <a:ext cx="46684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F95A0254-29F1-C944-1A9D-EA94D0746549}"/>
              </a:ext>
            </a:extLst>
          </p:cNvPr>
          <p:cNvSpPr/>
          <p:nvPr/>
        </p:nvSpPr>
        <p:spPr>
          <a:xfrm rot="5400000">
            <a:off x="1998205" y="651154"/>
            <a:ext cx="922322" cy="4918735"/>
          </a:xfrm>
          <a:prstGeom prst="round2SameRect">
            <a:avLst/>
          </a:prstGeom>
          <a:solidFill>
            <a:srgbClr val="0093D4"/>
          </a:solidFill>
          <a:ln>
            <a:noFill/>
          </a:ln>
          <a:effectLst>
            <a:outerShdw blurRad="685800" dist="177800" dir="13500000" algn="b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3D4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246AF4-552E-46E8-5DF7-6C4461772DFF}"/>
              </a:ext>
            </a:extLst>
          </p:cNvPr>
          <p:cNvSpPr txBox="1"/>
          <p:nvPr/>
        </p:nvSpPr>
        <p:spPr>
          <a:xfrm>
            <a:off x="417311" y="2785933"/>
            <a:ext cx="436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Gotham Book" panose="02000604040000020004" pitchFamily="2" charset="0"/>
                <a:cs typeface="Arial" panose="020B0604020202020204" pitchFamily="34" charset="0"/>
              </a:rPr>
              <a:t>Dispersion of ratings 2 compared to benchmark ranges from -4x to 4x</a:t>
            </a:r>
          </a:p>
        </p:txBody>
      </p:sp>
    </p:spTree>
    <p:extLst>
      <p:ext uri="{BB962C8B-B14F-4D97-AF65-F5344CB8AC3E}">
        <p14:creationId xmlns:p14="http://schemas.microsoft.com/office/powerpoint/2010/main" val="348085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726FAA96-C569-4634-A854-164BC5ACE745}"/>
              </a:ext>
            </a:extLst>
          </p:cNvPr>
          <p:cNvSpPr txBox="1"/>
          <p:nvPr/>
        </p:nvSpPr>
        <p:spPr>
          <a:xfrm>
            <a:off x="-1001616" y="1471368"/>
            <a:ext cx="5782264" cy="9787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THE NEED FOR STANDARDIZATION</a:t>
            </a:r>
          </a:p>
        </p:txBody>
      </p:sp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F95A0254-29F1-C944-1A9D-EA94D0746549}"/>
              </a:ext>
            </a:extLst>
          </p:cNvPr>
          <p:cNvSpPr/>
          <p:nvPr/>
        </p:nvSpPr>
        <p:spPr>
          <a:xfrm rot="5400000">
            <a:off x="1998205" y="651154"/>
            <a:ext cx="922322" cy="4918735"/>
          </a:xfrm>
          <a:prstGeom prst="round2SameRect">
            <a:avLst/>
          </a:prstGeom>
          <a:solidFill>
            <a:srgbClr val="0093D4"/>
          </a:solidFill>
          <a:ln>
            <a:noFill/>
          </a:ln>
          <a:effectLst>
            <a:outerShdw blurRad="685800" dist="177800" dir="13500000" algn="b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3D4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246AF4-552E-46E8-5DF7-6C4461772DFF}"/>
              </a:ext>
            </a:extLst>
          </p:cNvPr>
          <p:cNvSpPr txBox="1"/>
          <p:nvPr/>
        </p:nvSpPr>
        <p:spPr>
          <a:xfrm>
            <a:off x="417311" y="2785933"/>
            <a:ext cx="436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Gotham Book" panose="02000604040000020004" pitchFamily="2" charset="0"/>
                <a:cs typeface="Arial" panose="020B0604020202020204" pitchFamily="34" charset="0"/>
              </a:rPr>
              <a:t>Correlations between ratings providers are distressingly low</a:t>
            </a:r>
          </a:p>
          <a:p>
            <a:pPr algn="r"/>
            <a:endParaRPr lang="en-US" dirty="0">
              <a:solidFill>
                <a:schemeClr val="bg1"/>
              </a:solidFill>
              <a:latin typeface="Gotham Book" panose="02000604040000020004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958D196F-2D85-3345-F443-2C07C6A549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9696248"/>
              </p:ext>
            </p:extLst>
          </p:nvPr>
        </p:nvGraphicFramePr>
        <p:xfrm>
          <a:off x="772549" y="4321294"/>
          <a:ext cx="10695549" cy="1695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149990" imgH="1133328" progId="Excel.Sheet.12">
                  <p:embed/>
                </p:oleObj>
              </mc:Choice>
              <mc:Fallback>
                <p:oleObj name="Worksheet" r:id="rId3" imgW="7149990" imgH="1133328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F6D9612-FED1-9DB0-84C0-3CD83F79A8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2549" y="4321294"/>
                        <a:ext cx="10695549" cy="1695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8CE8A59-3122-D15A-21EA-8A3AA5293A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921807"/>
              </p:ext>
            </p:extLst>
          </p:nvPr>
        </p:nvGraphicFramePr>
        <p:xfrm>
          <a:off x="6711932" y="1876604"/>
          <a:ext cx="4756166" cy="1552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2898692" imgH="946052" progId="Excel.Sheet.12">
                  <p:embed/>
                </p:oleObj>
              </mc:Choice>
              <mc:Fallback>
                <p:oleObj name="Worksheet" r:id="rId5" imgW="2898692" imgH="946052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8CDA8EEE-1AE2-3F4D-09BE-0B7FA79B35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11932" y="1876604"/>
                        <a:ext cx="4756166" cy="15523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A1D78178-968D-D8C5-95EA-611278880087}"/>
              </a:ext>
            </a:extLst>
          </p:cNvPr>
          <p:cNvSpPr txBox="1"/>
          <p:nvPr/>
        </p:nvSpPr>
        <p:spPr>
          <a:xfrm>
            <a:off x="6096001" y="1385923"/>
            <a:ext cx="537209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lvl="1" algn="r"/>
            <a:r>
              <a:rPr lang="en-US" dirty="0">
                <a:solidFill>
                  <a:srgbClr val="0093D4"/>
                </a:solidFill>
                <a:latin typeface="Gotham Medium" panose="02000604030000020004" pitchFamily="2" charset="0"/>
              </a:rPr>
              <a:t>AVERAGE PAIRWISE CORRELATION </a:t>
            </a:r>
            <a:r>
              <a:rPr lang="en-US" baseline="30000" dirty="0">
                <a:solidFill>
                  <a:srgbClr val="0093D4"/>
                </a:solidFill>
                <a:latin typeface="Gotham Medium" panose="02000604030000020004" pitchFamily="2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2D0A85-03A5-1536-53E7-BC62171FAE6C}"/>
              </a:ext>
            </a:extLst>
          </p:cNvPr>
          <p:cNvSpPr txBox="1"/>
          <p:nvPr/>
        </p:nvSpPr>
        <p:spPr>
          <a:xfrm>
            <a:off x="1889516" y="3830612"/>
            <a:ext cx="957858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lvl="1" algn="r"/>
            <a:r>
              <a:rPr lang="en-US" dirty="0">
                <a:solidFill>
                  <a:srgbClr val="0093D4"/>
                </a:solidFill>
                <a:latin typeface="Gotham Medium" panose="02000604030000020004" pitchFamily="2" charset="0"/>
              </a:rPr>
              <a:t>PAIRWISE CORRELATIONS FOR E, S, G, AND ESG </a:t>
            </a:r>
            <a:r>
              <a:rPr lang="en-US" baseline="30000" dirty="0">
                <a:solidFill>
                  <a:srgbClr val="0093D4"/>
                </a:solidFill>
                <a:latin typeface="Gotham Medium" panose="02000604030000020004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9674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C711A739-22C5-9F50-6BA0-6D98C1872CA4}"/>
              </a:ext>
            </a:extLst>
          </p:cNvPr>
          <p:cNvGrpSpPr/>
          <p:nvPr/>
        </p:nvGrpSpPr>
        <p:grpSpPr>
          <a:xfrm>
            <a:off x="5120872" y="1313921"/>
            <a:ext cx="6991348" cy="1230464"/>
            <a:chOff x="5120872" y="1313921"/>
            <a:chExt cx="6991348" cy="1230464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3AACB3E-8008-69E0-4781-F7620CC8B5F3}"/>
                </a:ext>
              </a:extLst>
            </p:cNvPr>
            <p:cNvGrpSpPr/>
            <p:nvPr/>
          </p:nvGrpSpPr>
          <p:grpSpPr>
            <a:xfrm>
              <a:off x="5120872" y="1313921"/>
              <a:ext cx="6991348" cy="1230464"/>
              <a:chOff x="5120872" y="1313921"/>
              <a:chExt cx="6991348" cy="1230464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9465E66-785D-F1DC-AA6A-7E030A37FE4D}"/>
                  </a:ext>
                </a:extLst>
              </p:cNvPr>
              <p:cNvGrpSpPr/>
              <p:nvPr/>
            </p:nvGrpSpPr>
            <p:grpSpPr>
              <a:xfrm>
                <a:off x="6465860" y="1313921"/>
                <a:ext cx="5646360" cy="1230464"/>
                <a:chOff x="6465860" y="1313921"/>
                <a:chExt cx="5646360" cy="1230464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7509B33F-25A5-9A3C-5A28-32BF0897493D}"/>
                    </a:ext>
                  </a:extLst>
                </p:cNvPr>
                <p:cNvSpPr txBox="1"/>
                <p:nvPr/>
              </p:nvSpPr>
              <p:spPr>
                <a:xfrm>
                  <a:off x="6465860" y="1313921"/>
                  <a:ext cx="5646360" cy="4044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US" dirty="0">
                      <a:solidFill>
                        <a:srgbClr val="0093D4"/>
                      </a:solidFill>
                      <a:latin typeface="Gotham Medium" panose="02000604030000020004" pitchFamily="2" charset="0"/>
                    </a:rPr>
                    <a:t>MEASUREMENT DIVERGENCE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A7E315DB-F15C-0F2D-CCC4-B661B2FBD01F}"/>
                    </a:ext>
                  </a:extLst>
                </p:cNvPr>
                <p:cNvSpPr txBox="1"/>
                <p:nvPr/>
              </p:nvSpPr>
              <p:spPr>
                <a:xfrm>
                  <a:off x="6465860" y="1682611"/>
                  <a:ext cx="5581138" cy="8617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rgbClr val="143C6B"/>
                      </a:solidFill>
                      <a:latin typeface="Gotham Book" panose="02000604040000020004" pitchFamily="2" charset="0"/>
                    </a:rPr>
                    <a:t>When two firms use different indicators to measure the same attribute </a:t>
                  </a:r>
                </a:p>
                <a:p>
                  <a:r>
                    <a:rPr lang="en-US" sz="1400" dirty="0">
                      <a:solidFill>
                        <a:srgbClr val="143C6B"/>
                      </a:solidFill>
                      <a:latin typeface="Gotham Light" panose="02000603030000020004" pitchFamily="2" charset="77"/>
                    </a:rPr>
                    <a:t>(employee turnover vs labor litigation)</a:t>
                  </a: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7C8D60E-C96D-FDEA-2CFA-60B2F46D4D1B}"/>
                  </a:ext>
                </a:extLst>
              </p:cNvPr>
              <p:cNvGrpSpPr/>
              <p:nvPr/>
            </p:nvGrpSpPr>
            <p:grpSpPr>
              <a:xfrm>
                <a:off x="5120872" y="1424362"/>
                <a:ext cx="1232641" cy="1009582"/>
                <a:chOff x="4918734" y="1038355"/>
                <a:chExt cx="1680180" cy="1376134"/>
              </a:xfrm>
            </p:grpSpPr>
            <p:sp>
              <p:nvSpPr>
                <p:cNvPr id="50" name="Hexagon 106">
                  <a:extLst>
                    <a:ext uri="{FF2B5EF4-FFF2-40B4-BE49-F238E27FC236}">
                      <a16:creationId xmlns:a16="http://schemas.microsoft.com/office/drawing/2014/main" id="{24A1822E-4854-728B-59C4-78839A9F72E7}"/>
                    </a:ext>
                  </a:extLst>
                </p:cNvPr>
                <p:cNvSpPr/>
                <p:nvPr/>
              </p:nvSpPr>
              <p:spPr>
                <a:xfrm flipH="1">
                  <a:off x="4918734" y="1038355"/>
                  <a:ext cx="1252285" cy="1376134"/>
                </a:xfrm>
                <a:custGeom>
                  <a:avLst/>
                  <a:gdLst>
                    <a:gd name="connsiteX0" fmla="*/ 0 w 2651512"/>
                    <a:gd name="connsiteY0" fmla="*/ 1142892 h 2285784"/>
                    <a:gd name="connsiteX1" fmla="*/ 571446 w 2651512"/>
                    <a:gd name="connsiteY1" fmla="*/ 1 h 2285784"/>
                    <a:gd name="connsiteX2" fmla="*/ 2080066 w 2651512"/>
                    <a:gd name="connsiteY2" fmla="*/ 1 h 2285784"/>
                    <a:gd name="connsiteX3" fmla="*/ 2651512 w 2651512"/>
                    <a:gd name="connsiteY3" fmla="*/ 1142892 h 2285784"/>
                    <a:gd name="connsiteX4" fmla="*/ 2080066 w 2651512"/>
                    <a:gd name="connsiteY4" fmla="*/ 2285783 h 2285784"/>
                    <a:gd name="connsiteX5" fmla="*/ 571446 w 2651512"/>
                    <a:gd name="connsiteY5" fmla="*/ 2285783 h 2285784"/>
                    <a:gd name="connsiteX6" fmla="*/ 0 w 2651512"/>
                    <a:gd name="connsiteY6" fmla="*/ 1142892 h 2285784"/>
                    <a:gd name="connsiteX0" fmla="*/ 0 w 2651512"/>
                    <a:gd name="connsiteY0" fmla="*/ 1142891 h 2285782"/>
                    <a:gd name="connsiteX1" fmla="*/ 571446 w 2651512"/>
                    <a:gd name="connsiteY1" fmla="*/ 0 h 2285782"/>
                    <a:gd name="connsiteX2" fmla="*/ 2080066 w 2651512"/>
                    <a:gd name="connsiteY2" fmla="*/ 0 h 2285782"/>
                    <a:gd name="connsiteX3" fmla="*/ 2651512 w 2651512"/>
                    <a:gd name="connsiteY3" fmla="*/ 1142891 h 2285782"/>
                    <a:gd name="connsiteX4" fmla="*/ 2080066 w 2651512"/>
                    <a:gd name="connsiteY4" fmla="*/ 2285782 h 2285782"/>
                    <a:gd name="connsiteX5" fmla="*/ 571446 w 2651512"/>
                    <a:gd name="connsiteY5" fmla="*/ 2285782 h 2285782"/>
                    <a:gd name="connsiteX6" fmla="*/ 91440 w 2651512"/>
                    <a:gd name="connsiteY6" fmla="*/ 1234331 h 2285782"/>
                    <a:gd name="connsiteX0" fmla="*/ 0 w 2651512"/>
                    <a:gd name="connsiteY0" fmla="*/ 1142891 h 2285782"/>
                    <a:gd name="connsiteX1" fmla="*/ 571446 w 2651512"/>
                    <a:gd name="connsiteY1" fmla="*/ 0 h 2285782"/>
                    <a:gd name="connsiteX2" fmla="*/ 2080066 w 2651512"/>
                    <a:gd name="connsiteY2" fmla="*/ 0 h 2285782"/>
                    <a:gd name="connsiteX3" fmla="*/ 2651512 w 2651512"/>
                    <a:gd name="connsiteY3" fmla="*/ 1142891 h 2285782"/>
                    <a:gd name="connsiteX4" fmla="*/ 2080066 w 2651512"/>
                    <a:gd name="connsiteY4" fmla="*/ 2285782 h 2285782"/>
                    <a:gd name="connsiteX5" fmla="*/ 571446 w 2651512"/>
                    <a:gd name="connsiteY5" fmla="*/ 2285782 h 2285782"/>
                    <a:gd name="connsiteX0" fmla="*/ 0 w 2080066"/>
                    <a:gd name="connsiteY0" fmla="*/ 0 h 2285782"/>
                    <a:gd name="connsiteX1" fmla="*/ 1508620 w 2080066"/>
                    <a:gd name="connsiteY1" fmla="*/ 0 h 2285782"/>
                    <a:gd name="connsiteX2" fmla="*/ 2080066 w 2080066"/>
                    <a:gd name="connsiteY2" fmla="*/ 1142891 h 2285782"/>
                    <a:gd name="connsiteX3" fmla="*/ 1508620 w 2080066"/>
                    <a:gd name="connsiteY3" fmla="*/ 2285782 h 2285782"/>
                    <a:gd name="connsiteX4" fmla="*/ 0 w 2080066"/>
                    <a:gd name="connsiteY4" fmla="*/ 2285782 h 2285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0066" h="2285782">
                      <a:moveTo>
                        <a:pt x="0" y="0"/>
                      </a:moveTo>
                      <a:lnTo>
                        <a:pt x="1508620" y="0"/>
                      </a:lnTo>
                      <a:lnTo>
                        <a:pt x="2080066" y="1142891"/>
                      </a:lnTo>
                      <a:lnTo>
                        <a:pt x="1508620" y="2285782"/>
                      </a:lnTo>
                      <a:lnTo>
                        <a:pt x="0" y="2285782"/>
                      </a:lnTo>
                    </a:path>
                  </a:pathLst>
                </a:custGeom>
                <a:noFill/>
                <a:ln w="19050">
                  <a:solidFill>
                    <a:srgbClr val="0093D4"/>
                  </a:solidFill>
                  <a:prstDash val="solid"/>
                  <a:headEnd type="triangle"/>
                  <a:tailEnd type="triangl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51" name="Hexagon 50">
                  <a:extLst>
                    <a:ext uri="{FF2B5EF4-FFF2-40B4-BE49-F238E27FC236}">
                      <a16:creationId xmlns:a16="http://schemas.microsoft.com/office/drawing/2014/main" id="{380FD7F5-1B76-8EC4-2858-71A59189E2E1}"/>
                    </a:ext>
                  </a:extLst>
                </p:cNvPr>
                <p:cNvSpPr/>
                <p:nvPr/>
              </p:nvSpPr>
              <p:spPr>
                <a:xfrm flipH="1">
                  <a:off x="5610278" y="1290263"/>
                  <a:ext cx="988636" cy="897824"/>
                </a:xfrm>
                <a:prstGeom prst="hexagon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 dirty="0"/>
                </a:p>
              </p:txBody>
            </p:sp>
            <p:sp>
              <p:nvSpPr>
                <p:cNvPr id="52" name="Hexagon 51">
                  <a:extLst>
                    <a:ext uri="{FF2B5EF4-FFF2-40B4-BE49-F238E27FC236}">
                      <a16:creationId xmlns:a16="http://schemas.microsoft.com/office/drawing/2014/main" id="{1D4C754F-24E5-F113-1810-F44E9C13B488}"/>
                    </a:ext>
                  </a:extLst>
                </p:cNvPr>
                <p:cNvSpPr/>
                <p:nvPr/>
              </p:nvSpPr>
              <p:spPr>
                <a:xfrm flipH="1">
                  <a:off x="5178657" y="1189675"/>
                  <a:ext cx="1240511" cy="1069404"/>
                </a:xfrm>
                <a:prstGeom prst="hexagon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313432" dir="5400000" algn="t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D" dirty="0"/>
                </a:p>
              </p:txBody>
            </p:sp>
          </p:grp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1E35A66-3C12-C87B-4171-2290830ADA2E}"/>
                </a:ext>
              </a:extLst>
            </p:cNvPr>
            <p:cNvSpPr txBox="1"/>
            <p:nvPr/>
          </p:nvSpPr>
          <p:spPr>
            <a:xfrm>
              <a:off x="5454895" y="1744487"/>
              <a:ext cx="7118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rgbClr val="143C6B"/>
                  </a:solidFill>
                  <a:latin typeface="Gotham Bold" panose="02000604030000020004"/>
                </a:rPr>
                <a:t>56</a:t>
              </a:r>
              <a:r>
                <a:rPr lang="en-US" sz="1600" dirty="0">
                  <a:solidFill>
                    <a:srgbClr val="143C6B"/>
                  </a:solidFill>
                  <a:latin typeface="Gotham Bold" panose="02000604030000020004"/>
                </a:rPr>
                <a:t>%</a:t>
              </a:r>
              <a:endParaRPr lang="en-US" sz="1100" dirty="0">
                <a:solidFill>
                  <a:srgbClr val="143C6B"/>
                </a:solidFill>
                <a:latin typeface="Gotham Bold" panose="02000604030000020004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EA18998-565A-EF29-D0FC-24A571B632C7}"/>
              </a:ext>
            </a:extLst>
          </p:cNvPr>
          <p:cNvGrpSpPr/>
          <p:nvPr/>
        </p:nvGrpSpPr>
        <p:grpSpPr>
          <a:xfrm>
            <a:off x="5120872" y="2937039"/>
            <a:ext cx="6991348" cy="1230464"/>
            <a:chOff x="5120872" y="1313921"/>
            <a:chExt cx="6991348" cy="1230464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125FFB7A-0868-E467-39E3-C4E02B4A62B7}"/>
                </a:ext>
              </a:extLst>
            </p:cNvPr>
            <p:cNvGrpSpPr/>
            <p:nvPr/>
          </p:nvGrpSpPr>
          <p:grpSpPr>
            <a:xfrm>
              <a:off x="5120872" y="1313921"/>
              <a:ext cx="6991348" cy="1230464"/>
              <a:chOff x="5120872" y="1313921"/>
              <a:chExt cx="6991348" cy="1230464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07330E81-390B-D61F-3B72-D6627D86D5A1}"/>
                  </a:ext>
                </a:extLst>
              </p:cNvPr>
              <p:cNvGrpSpPr/>
              <p:nvPr/>
            </p:nvGrpSpPr>
            <p:grpSpPr>
              <a:xfrm>
                <a:off x="6465860" y="1313921"/>
                <a:ext cx="5646360" cy="1230464"/>
                <a:chOff x="6465860" y="1313921"/>
                <a:chExt cx="5646360" cy="1230464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13A114A5-669B-13E3-C737-B62A4047CC07}"/>
                    </a:ext>
                  </a:extLst>
                </p:cNvPr>
                <p:cNvSpPr txBox="1"/>
                <p:nvPr/>
              </p:nvSpPr>
              <p:spPr>
                <a:xfrm>
                  <a:off x="6465860" y="1313921"/>
                  <a:ext cx="5646360" cy="4044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US" dirty="0">
                      <a:solidFill>
                        <a:srgbClr val="0093D4"/>
                      </a:solidFill>
                      <a:latin typeface="Gotham Medium" panose="02000604030000020004" pitchFamily="2" charset="0"/>
                    </a:rPr>
                    <a:t>SCOPE DIVERGENCE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E4FDB85-6438-4C64-7ED7-8DF9475B52C7}"/>
                    </a:ext>
                  </a:extLst>
                </p:cNvPr>
                <p:cNvSpPr txBox="1"/>
                <p:nvPr/>
              </p:nvSpPr>
              <p:spPr>
                <a:xfrm>
                  <a:off x="6465860" y="1682611"/>
                  <a:ext cx="5581138" cy="8617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rgbClr val="143C6B"/>
                      </a:solidFill>
                      <a:latin typeface="Gotham Book" panose="02000604040000020004" pitchFamily="2" charset="0"/>
                    </a:rPr>
                    <a:t>When two firms use different attributes to form their rankings </a:t>
                  </a:r>
                </a:p>
                <a:p>
                  <a:r>
                    <a:rPr lang="en-US" sz="1400" dirty="0">
                      <a:solidFill>
                        <a:srgbClr val="143C6B"/>
                      </a:solidFill>
                      <a:latin typeface="Gotham Light" panose="02000603030000020004" pitchFamily="2" charset="77"/>
                    </a:rPr>
                    <a:t>(include lobbying or ignore it)</a:t>
                  </a:r>
                </a:p>
              </p:txBody>
            </p: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4D45F42F-8183-3324-1F1F-00C46A1DC7D1}"/>
                  </a:ext>
                </a:extLst>
              </p:cNvPr>
              <p:cNvGrpSpPr/>
              <p:nvPr/>
            </p:nvGrpSpPr>
            <p:grpSpPr>
              <a:xfrm>
                <a:off x="5120872" y="1424362"/>
                <a:ext cx="1232641" cy="1009582"/>
                <a:chOff x="4918734" y="1038355"/>
                <a:chExt cx="1680180" cy="1376134"/>
              </a:xfrm>
            </p:grpSpPr>
            <p:sp>
              <p:nvSpPr>
                <p:cNvPr id="69" name="Hexagon 106">
                  <a:extLst>
                    <a:ext uri="{FF2B5EF4-FFF2-40B4-BE49-F238E27FC236}">
                      <a16:creationId xmlns:a16="http://schemas.microsoft.com/office/drawing/2014/main" id="{7F21D04D-2440-DAD1-BE93-BB53D1DD6BD5}"/>
                    </a:ext>
                  </a:extLst>
                </p:cNvPr>
                <p:cNvSpPr/>
                <p:nvPr/>
              </p:nvSpPr>
              <p:spPr>
                <a:xfrm flipH="1">
                  <a:off x="4918734" y="1038355"/>
                  <a:ext cx="1252285" cy="1376134"/>
                </a:xfrm>
                <a:custGeom>
                  <a:avLst/>
                  <a:gdLst>
                    <a:gd name="connsiteX0" fmla="*/ 0 w 2651512"/>
                    <a:gd name="connsiteY0" fmla="*/ 1142892 h 2285784"/>
                    <a:gd name="connsiteX1" fmla="*/ 571446 w 2651512"/>
                    <a:gd name="connsiteY1" fmla="*/ 1 h 2285784"/>
                    <a:gd name="connsiteX2" fmla="*/ 2080066 w 2651512"/>
                    <a:gd name="connsiteY2" fmla="*/ 1 h 2285784"/>
                    <a:gd name="connsiteX3" fmla="*/ 2651512 w 2651512"/>
                    <a:gd name="connsiteY3" fmla="*/ 1142892 h 2285784"/>
                    <a:gd name="connsiteX4" fmla="*/ 2080066 w 2651512"/>
                    <a:gd name="connsiteY4" fmla="*/ 2285783 h 2285784"/>
                    <a:gd name="connsiteX5" fmla="*/ 571446 w 2651512"/>
                    <a:gd name="connsiteY5" fmla="*/ 2285783 h 2285784"/>
                    <a:gd name="connsiteX6" fmla="*/ 0 w 2651512"/>
                    <a:gd name="connsiteY6" fmla="*/ 1142892 h 2285784"/>
                    <a:gd name="connsiteX0" fmla="*/ 0 w 2651512"/>
                    <a:gd name="connsiteY0" fmla="*/ 1142891 h 2285782"/>
                    <a:gd name="connsiteX1" fmla="*/ 571446 w 2651512"/>
                    <a:gd name="connsiteY1" fmla="*/ 0 h 2285782"/>
                    <a:gd name="connsiteX2" fmla="*/ 2080066 w 2651512"/>
                    <a:gd name="connsiteY2" fmla="*/ 0 h 2285782"/>
                    <a:gd name="connsiteX3" fmla="*/ 2651512 w 2651512"/>
                    <a:gd name="connsiteY3" fmla="*/ 1142891 h 2285782"/>
                    <a:gd name="connsiteX4" fmla="*/ 2080066 w 2651512"/>
                    <a:gd name="connsiteY4" fmla="*/ 2285782 h 2285782"/>
                    <a:gd name="connsiteX5" fmla="*/ 571446 w 2651512"/>
                    <a:gd name="connsiteY5" fmla="*/ 2285782 h 2285782"/>
                    <a:gd name="connsiteX6" fmla="*/ 91440 w 2651512"/>
                    <a:gd name="connsiteY6" fmla="*/ 1234331 h 2285782"/>
                    <a:gd name="connsiteX0" fmla="*/ 0 w 2651512"/>
                    <a:gd name="connsiteY0" fmla="*/ 1142891 h 2285782"/>
                    <a:gd name="connsiteX1" fmla="*/ 571446 w 2651512"/>
                    <a:gd name="connsiteY1" fmla="*/ 0 h 2285782"/>
                    <a:gd name="connsiteX2" fmla="*/ 2080066 w 2651512"/>
                    <a:gd name="connsiteY2" fmla="*/ 0 h 2285782"/>
                    <a:gd name="connsiteX3" fmla="*/ 2651512 w 2651512"/>
                    <a:gd name="connsiteY3" fmla="*/ 1142891 h 2285782"/>
                    <a:gd name="connsiteX4" fmla="*/ 2080066 w 2651512"/>
                    <a:gd name="connsiteY4" fmla="*/ 2285782 h 2285782"/>
                    <a:gd name="connsiteX5" fmla="*/ 571446 w 2651512"/>
                    <a:gd name="connsiteY5" fmla="*/ 2285782 h 2285782"/>
                    <a:gd name="connsiteX0" fmla="*/ 0 w 2080066"/>
                    <a:gd name="connsiteY0" fmla="*/ 0 h 2285782"/>
                    <a:gd name="connsiteX1" fmla="*/ 1508620 w 2080066"/>
                    <a:gd name="connsiteY1" fmla="*/ 0 h 2285782"/>
                    <a:gd name="connsiteX2" fmla="*/ 2080066 w 2080066"/>
                    <a:gd name="connsiteY2" fmla="*/ 1142891 h 2285782"/>
                    <a:gd name="connsiteX3" fmla="*/ 1508620 w 2080066"/>
                    <a:gd name="connsiteY3" fmla="*/ 2285782 h 2285782"/>
                    <a:gd name="connsiteX4" fmla="*/ 0 w 2080066"/>
                    <a:gd name="connsiteY4" fmla="*/ 2285782 h 2285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0066" h="2285782">
                      <a:moveTo>
                        <a:pt x="0" y="0"/>
                      </a:moveTo>
                      <a:lnTo>
                        <a:pt x="1508620" y="0"/>
                      </a:lnTo>
                      <a:lnTo>
                        <a:pt x="2080066" y="1142891"/>
                      </a:lnTo>
                      <a:lnTo>
                        <a:pt x="1508620" y="2285782"/>
                      </a:lnTo>
                      <a:lnTo>
                        <a:pt x="0" y="2285782"/>
                      </a:lnTo>
                    </a:path>
                  </a:pathLst>
                </a:custGeom>
                <a:noFill/>
                <a:ln w="19050">
                  <a:solidFill>
                    <a:srgbClr val="0093D4"/>
                  </a:solidFill>
                  <a:prstDash val="solid"/>
                  <a:headEnd type="triangle"/>
                  <a:tailEnd type="triangl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70" name="Hexagon 69">
                  <a:extLst>
                    <a:ext uri="{FF2B5EF4-FFF2-40B4-BE49-F238E27FC236}">
                      <a16:creationId xmlns:a16="http://schemas.microsoft.com/office/drawing/2014/main" id="{005408D8-4193-30C4-BB5B-5B1FAC18526C}"/>
                    </a:ext>
                  </a:extLst>
                </p:cNvPr>
                <p:cNvSpPr/>
                <p:nvPr/>
              </p:nvSpPr>
              <p:spPr>
                <a:xfrm flipH="1">
                  <a:off x="5610278" y="1290263"/>
                  <a:ext cx="988636" cy="897824"/>
                </a:xfrm>
                <a:prstGeom prst="hexagon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71" name="Hexagon 70">
                  <a:extLst>
                    <a:ext uri="{FF2B5EF4-FFF2-40B4-BE49-F238E27FC236}">
                      <a16:creationId xmlns:a16="http://schemas.microsoft.com/office/drawing/2014/main" id="{B6979B63-8E8B-58DE-EC29-610A3BE29861}"/>
                    </a:ext>
                  </a:extLst>
                </p:cNvPr>
                <p:cNvSpPr/>
                <p:nvPr/>
              </p:nvSpPr>
              <p:spPr>
                <a:xfrm flipH="1">
                  <a:off x="5178657" y="1189675"/>
                  <a:ext cx="1240511" cy="1069404"/>
                </a:xfrm>
                <a:prstGeom prst="hexagon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313432" dir="5400000" algn="t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D" dirty="0"/>
                </a:p>
              </p:txBody>
            </p:sp>
          </p:grp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EF3DAA9-07C1-58A6-E00C-A74A77BC9F32}"/>
                </a:ext>
              </a:extLst>
            </p:cNvPr>
            <p:cNvSpPr txBox="1"/>
            <p:nvPr/>
          </p:nvSpPr>
          <p:spPr>
            <a:xfrm>
              <a:off x="5454895" y="1744487"/>
              <a:ext cx="7118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rgbClr val="143C6B"/>
                  </a:solidFill>
                  <a:latin typeface="Gotham Bold" panose="02000604030000020004"/>
                </a:rPr>
                <a:t>38</a:t>
              </a:r>
              <a:r>
                <a:rPr lang="en-US" sz="1600" dirty="0">
                  <a:solidFill>
                    <a:srgbClr val="143C6B"/>
                  </a:solidFill>
                  <a:latin typeface="Gotham Bold" panose="02000604030000020004"/>
                </a:rPr>
                <a:t>%</a:t>
              </a:r>
              <a:endParaRPr lang="en-US" sz="1100" dirty="0">
                <a:solidFill>
                  <a:srgbClr val="143C6B"/>
                </a:solidFill>
                <a:latin typeface="Gotham Bold" panose="02000604030000020004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22CF479-CE7B-DD12-CF98-F3399365E30B}"/>
              </a:ext>
            </a:extLst>
          </p:cNvPr>
          <p:cNvGrpSpPr/>
          <p:nvPr/>
        </p:nvGrpSpPr>
        <p:grpSpPr>
          <a:xfrm>
            <a:off x="5115797" y="4560157"/>
            <a:ext cx="6991348" cy="1230464"/>
            <a:chOff x="5120872" y="1313921"/>
            <a:chExt cx="6991348" cy="1230464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D407C8A2-1333-4CA8-7217-E28C453A2BB9}"/>
                </a:ext>
              </a:extLst>
            </p:cNvPr>
            <p:cNvGrpSpPr/>
            <p:nvPr/>
          </p:nvGrpSpPr>
          <p:grpSpPr>
            <a:xfrm>
              <a:off x="5120872" y="1313921"/>
              <a:ext cx="6991348" cy="1230464"/>
              <a:chOff x="5120872" y="1313921"/>
              <a:chExt cx="6991348" cy="1230464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26EE8BF8-3574-567C-D84B-E9F58D46EF2B}"/>
                  </a:ext>
                </a:extLst>
              </p:cNvPr>
              <p:cNvGrpSpPr/>
              <p:nvPr/>
            </p:nvGrpSpPr>
            <p:grpSpPr>
              <a:xfrm>
                <a:off x="6465860" y="1313921"/>
                <a:ext cx="5646360" cy="1230464"/>
                <a:chOff x="6465860" y="1313921"/>
                <a:chExt cx="5646360" cy="1230464"/>
              </a:xfrm>
            </p:grpSpPr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62218185-2ABF-C567-EE59-89C01519709C}"/>
                    </a:ext>
                  </a:extLst>
                </p:cNvPr>
                <p:cNvSpPr txBox="1"/>
                <p:nvPr/>
              </p:nvSpPr>
              <p:spPr>
                <a:xfrm>
                  <a:off x="6465860" y="1313921"/>
                  <a:ext cx="5646360" cy="4044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US" dirty="0">
                      <a:solidFill>
                        <a:srgbClr val="0093D4"/>
                      </a:solidFill>
                      <a:latin typeface="Gotham Medium" panose="02000604030000020004" pitchFamily="2" charset="0"/>
                    </a:rPr>
                    <a:t>WEIGHTING DIVERGENCE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354A0173-A66B-3F26-0B8A-15A67D799B42}"/>
                    </a:ext>
                  </a:extLst>
                </p:cNvPr>
                <p:cNvSpPr txBox="1"/>
                <p:nvPr/>
              </p:nvSpPr>
              <p:spPr>
                <a:xfrm>
                  <a:off x="6465860" y="1682611"/>
                  <a:ext cx="5581138" cy="8617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rgbClr val="143C6B"/>
                      </a:solidFill>
                      <a:latin typeface="Gotham Book" panose="02000604040000020004" pitchFamily="2" charset="0"/>
                    </a:rPr>
                    <a:t>When two firms attach different levels of importance to the same attribute </a:t>
                  </a:r>
                </a:p>
                <a:p>
                  <a:r>
                    <a:rPr lang="en-US" sz="1400" dirty="0">
                      <a:solidFill>
                        <a:srgbClr val="143C6B"/>
                      </a:solidFill>
                      <a:latin typeface="Gotham Light" panose="02000603030000020004" pitchFamily="2" charset="77"/>
                    </a:rPr>
                    <a:t>(how important is % women vs pay gap?)</a:t>
                  </a: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77B32BB6-06CC-1790-784D-FDAC07943F86}"/>
                  </a:ext>
                </a:extLst>
              </p:cNvPr>
              <p:cNvGrpSpPr/>
              <p:nvPr/>
            </p:nvGrpSpPr>
            <p:grpSpPr>
              <a:xfrm>
                <a:off x="5120872" y="1424362"/>
                <a:ext cx="1232641" cy="1009582"/>
                <a:chOff x="4918734" y="1038355"/>
                <a:chExt cx="1680180" cy="1376134"/>
              </a:xfrm>
            </p:grpSpPr>
            <p:sp>
              <p:nvSpPr>
                <p:cNvPr id="79" name="Hexagon 106">
                  <a:extLst>
                    <a:ext uri="{FF2B5EF4-FFF2-40B4-BE49-F238E27FC236}">
                      <a16:creationId xmlns:a16="http://schemas.microsoft.com/office/drawing/2014/main" id="{AC48043B-A700-C7D3-D1C0-7B9F1BFCB3A4}"/>
                    </a:ext>
                  </a:extLst>
                </p:cNvPr>
                <p:cNvSpPr/>
                <p:nvPr/>
              </p:nvSpPr>
              <p:spPr>
                <a:xfrm flipH="1">
                  <a:off x="4918734" y="1038355"/>
                  <a:ext cx="1252285" cy="1376134"/>
                </a:xfrm>
                <a:custGeom>
                  <a:avLst/>
                  <a:gdLst>
                    <a:gd name="connsiteX0" fmla="*/ 0 w 2651512"/>
                    <a:gd name="connsiteY0" fmla="*/ 1142892 h 2285784"/>
                    <a:gd name="connsiteX1" fmla="*/ 571446 w 2651512"/>
                    <a:gd name="connsiteY1" fmla="*/ 1 h 2285784"/>
                    <a:gd name="connsiteX2" fmla="*/ 2080066 w 2651512"/>
                    <a:gd name="connsiteY2" fmla="*/ 1 h 2285784"/>
                    <a:gd name="connsiteX3" fmla="*/ 2651512 w 2651512"/>
                    <a:gd name="connsiteY3" fmla="*/ 1142892 h 2285784"/>
                    <a:gd name="connsiteX4" fmla="*/ 2080066 w 2651512"/>
                    <a:gd name="connsiteY4" fmla="*/ 2285783 h 2285784"/>
                    <a:gd name="connsiteX5" fmla="*/ 571446 w 2651512"/>
                    <a:gd name="connsiteY5" fmla="*/ 2285783 h 2285784"/>
                    <a:gd name="connsiteX6" fmla="*/ 0 w 2651512"/>
                    <a:gd name="connsiteY6" fmla="*/ 1142892 h 2285784"/>
                    <a:gd name="connsiteX0" fmla="*/ 0 w 2651512"/>
                    <a:gd name="connsiteY0" fmla="*/ 1142891 h 2285782"/>
                    <a:gd name="connsiteX1" fmla="*/ 571446 w 2651512"/>
                    <a:gd name="connsiteY1" fmla="*/ 0 h 2285782"/>
                    <a:gd name="connsiteX2" fmla="*/ 2080066 w 2651512"/>
                    <a:gd name="connsiteY2" fmla="*/ 0 h 2285782"/>
                    <a:gd name="connsiteX3" fmla="*/ 2651512 w 2651512"/>
                    <a:gd name="connsiteY3" fmla="*/ 1142891 h 2285782"/>
                    <a:gd name="connsiteX4" fmla="*/ 2080066 w 2651512"/>
                    <a:gd name="connsiteY4" fmla="*/ 2285782 h 2285782"/>
                    <a:gd name="connsiteX5" fmla="*/ 571446 w 2651512"/>
                    <a:gd name="connsiteY5" fmla="*/ 2285782 h 2285782"/>
                    <a:gd name="connsiteX6" fmla="*/ 91440 w 2651512"/>
                    <a:gd name="connsiteY6" fmla="*/ 1234331 h 2285782"/>
                    <a:gd name="connsiteX0" fmla="*/ 0 w 2651512"/>
                    <a:gd name="connsiteY0" fmla="*/ 1142891 h 2285782"/>
                    <a:gd name="connsiteX1" fmla="*/ 571446 w 2651512"/>
                    <a:gd name="connsiteY1" fmla="*/ 0 h 2285782"/>
                    <a:gd name="connsiteX2" fmla="*/ 2080066 w 2651512"/>
                    <a:gd name="connsiteY2" fmla="*/ 0 h 2285782"/>
                    <a:gd name="connsiteX3" fmla="*/ 2651512 w 2651512"/>
                    <a:gd name="connsiteY3" fmla="*/ 1142891 h 2285782"/>
                    <a:gd name="connsiteX4" fmla="*/ 2080066 w 2651512"/>
                    <a:gd name="connsiteY4" fmla="*/ 2285782 h 2285782"/>
                    <a:gd name="connsiteX5" fmla="*/ 571446 w 2651512"/>
                    <a:gd name="connsiteY5" fmla="*/ 2285782 h 2285782"/>
                    <a:gd name="connsiteX0" fmla="*/ 0 w 2080066"/>
                    <a:gd name="connsiteY0" fmla="*/ 0 h 2285782"/>
                    <a:gd name="connsiteX1" fmla="*/ 1508620 w 2080066"/>
                    <a:gd name="connsiteY1" fmla="*/ 0 h 2285782"/>
                    <a:gd name="connsiteX2" fmla="*/ 2080066 w 2080066"/>
                    <a:gd name="connsiteY2" fmla="*/ 1142891 h 2285782"/>
                    <a:gd name="connsiteX3" fmla="*/ 1508620 w 2080066"/>
                    <a:gd name="connsiteY3" fmla="*/ 2285782 h 2285782"/>
                    <a:gd name="connsiteX4" fmla="*/ 0 w 2080066"/>
                    <a:gd name="connsiteY4" fmla="*/ 2285782 h 2285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0066" h="2285782">
                      <a:moveTo>
                        <a:pt x="0" y="0"/>
                      </a:moveTo>
                      <a:lnTo>
                        <a:pt x="1508620" y="0"/>
                      </a:lnTo>
                      <a:lnTo>
                        <a:pt x="2080066" y="1142891"/>
                      </a:lnTo>
                      <a:lnTo>
                        <a:pt x="1508620" y="2285782"/>
                      </a:lnTo>
                      <a:lnTo>
                        <a:pt x="0" y="2285782"/>
                      </a:lnTo>
                    </a:path>
                  </a:pathLst>
                </a:custGeom>
                <a:noFill/>
                <a:ln w="19050">
                  <a:solidFill>
                    <a:srgbClr val="0093D4"/>
                  </a:solidFill>
                  <a:prstDash val="solid"/>
                  <a:headEnd type="triangle"/>
                  <a:tailEnd type="triangl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80" name="Hexagon 79">
                  <a:extLst>
                    <a:ext uri="{FF2B5EF4-FFF2-40B4-BE49-F238E27FC236}">
                      <a16:creationId xmlns:a16="http://schemas.microsoft.com/office/drawing/2014/main" id="{E295A85F-EBA5-1B26-3AAE-0DEF8A7156FF}"/>
                    </a:ext>
                  </a:extLst>
                </p:cNvPr>
                <p:cNvSpPr/>
                <p:nvPr/>
              </p:nvSpPr>
              <p:spPr>
                <a:xfrm flipH="1">
                  <a:off x="5610278" y="1290263"/>
                  <a:ext cx="988636" cy="897824"/>
                </a:xfrm>
                <a:prstGeom prst="hexagon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 dirty="0"/>
                </a:p>
              </p:txBody>
            </p:sp>
            <p:sp>
              <p:nvSpPr>
                <p:cNvPr id="81" name="Hexagon 80">
                  <a:extLst>
                    <a:ext uri="{FF2B5EF4-FFF2-40B4-BE49-F238E27FC236}">
                      <a16:creationId xmlns:a16="http://schemas.microsoft.com/office/drawing/2014/main" id="{1AA266C4-9EAF-0EFF-4B8F-F18EFEF82A73}"/>
                    </a:ext>
                  </a:extLst>
                </p:cNvPr>
                <p:cNvSpPr/>
                <p:nvPr/>
              </p:nvSpPr>
              <p:spPr>
                <a:xfrm flipH="1">
                  <a:off x="5178657" y="1189675"/>
                  <a:ext cx="1240511" cy="1069404"/>
                </a:xfrm>
                <a:prstGeom prst="hexagon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313432" dir="5400000" algn="t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D" dirty="0"/>
                </a:p>
              </p:txBody>
            </p:sp>
          </p:grp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FC70A9A-DB66-088E-9214-E6AC440D5474}"/>
                </a:ext>
              </a:extLst>
            </p:cNvPr>
            <p:cNvSpPr txBox="1"/>
            <p:nvPr/>
          </p:nvSpPr>
          <p:spPr>
            <a:xfrm>
              <a:off x="5454895" y="1744487"/>
              <a:ext cx="7118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rgbClr val="143C6B"/>
                  </a:solidFill>
                  <a:latin typeface="Gotham Bold" panose="02000604030000020004"/>
                </a:rPr>
                <a:t>6</a:t>
              </a:r>
              <a:r>
                <a:rPr lang="en-US" sz="1600" dirty="0">
                  <a:solidFill>
                    <a:srgbClr val="143C6B"/>
                  </a:solidFill>
                  <a:latin typeface="Gotham Bold" panose="02000604030000020004"/>
                </a:rPr>
                <a:t>%</a:t>
              </a:r>
              <a:endParaRPr lang="en-US" sz="1100" dirty="0">
                <a:solidFill>
                  <a:srgbClr val="143C6B"/>
                </a:solidFill>
                <a:latin typeface="Gotham Bold" panose="02000604030000020004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E568A5D-E344-1BB5-18DB-F5CA01BAEA64}"/>
              </a:ext>
            </a:extLst>
          </p:cNvPr>
          <p:cNvSpPr txBox="1"/>
          <p:nvPr/>
        </p:nvSpPr>
        <p:spPr>
          <a:xfrm>
            <a:off x="-1001616" y="1471368"/>
            <a:ext cx="5782264" cy="9787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THE NEED FOR STANDARDIZATION</a:t>
            </a:r>
          </a:p>
        </p:txBody>
      </p:sp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E6BCC845-EC0C-099B-DF09-D27EAD629820}"/>
              </a:ext>
            </a:extLst>
          </p:cNvPr>
          <p:cNvSpPr/>
          <p:nvPr/>
        </p:nvSpPr>
        <p:spPr>
          <a:xfrm rot="5400000">
            <a:off x="1998205" y="651154"/>
            <a:ext cx="922322" cy="4918735"/>
          </a:xfrm>
          <a:prstGeom prst="round2SameRect">
            <a:avLst/>
          </a:prstGeom>
          <a:solidFill>
            <a:srgbClr val="0093D4"/>
          </a:solidFill>
          <a:ln>
            <a:noFill/>
          </a:ln>
          <a:effectLst>
            <a:outerShdw blurRad="685800" dist="177800" dir="13500000" algn="b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3D4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8EFD7F-27ED-7BD7-F19D-E462F05C010E}"/>
              </a:ext>
            </a:extLst>
          </p:cNvPr>
          <p:cNvSpPr txBox="1"/>
          <p:nvPr/>
        </p:nvSpPr>
        <p:spPr>
          <a:xfrm>
            <a:off x="331268" y="2904440"/>
            <a:ext cx="436333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Gotham Book" panose="02000604040000020004" pitchFamily="2" charset="0"/>
                <a:cs typeface="Arial" panose="020B0604020202020204" pitchFamily="34" charset="0"/>
              </a:rPr>
              <a:t>Average Source of Deviation </a:t>
            </a:r>
            <a:r>
              <a:rPr lang="en-US" baseline="30000" dirty="0">
                <a:solidFill>
                  <a:schemeClr val="bg1"/>
                </a:solidFill>
                <a:latin typeface="Gotham Book" panose="02000604040000020004" pitchFamily="2" charset="0"/>
                <a:cs typeface="Arial" panose="020B0604020202020204" pitchFamily="34" charset="0"/>
              </a:rPr>
              <a:t>5</a:t>
            </a:r>
          </a:p>
          <a:p>
            <a:pPr algn="r"/>
            <a:endParaRPr lang="en-US" dirty="0">
              <a:solidFill>
                <a:schemeClr val="bg1"/>
              </a:solidFill>
              <a:latin typeface="Gotham Book" panose="0200060404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58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E47D7B3-4079-0097-345B-6E3E5D5DC3F7}"/>
              </a:ext>
            </a:extLst>
          </p:cNvPr>
          <p:cNvSpPr txBox="1"/>
          <p:nvPr/>
        </p:nvSpPr>
        <p:spPr>
          <a:xfrm>
            <a:off x="821493" y="659959"/>
            <a:ext cx="10549014" cy="5355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THE NEED FOR STANDARDIZATION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423140-E2DB-703D-2CC1-B5C83CDA17E9}"/>
              </a:ext>
            </a:extLst>
          </p:cNvPr>
          <p:cNvSpPr txBox="1"/>
          <p:nvPr/>
        </p:nvSpPr>
        <p:spPr>
          <a:xfrm>
            <a:off x="1963474" y="4739548"/>
            <a:ext cx="9626487" cy="1535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3C6B"/>
                </a:solidFill>
                <a:latin typeface="Gotham Book" panose="02000604040000020004" pitchFamily="2" charset="0"/>
                <a:ea typeface="Open Sans Light"/>
                <a:cs typeface="Open Sans Light"/>
              </a:rPr>
              <a:t>Understand and be ready to explain the differences in ratings.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3C6B"/>
                </a:solidFill>
                <a:latin typeface="Gotham Book" panose="02000604040000020004" pitchFamily="2" charset="0"/>
                <a:ea typeface="Open Sans Light"/>
                <a:cs typeface="Open Sans Light"/>
              </a:rPr>
              <a:t>Understand which ratings provider fits the best with your client.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3C6B"/>
                </a:solidFill>
                <a:latin typeface="Gotham Book" panose="02000604040000020004" pitchFamily="2" charset="0"/>
                <a:ea typeface="Open Sans Light"/>
                <a:cs typeface="Open Sans Light"/>
              </a:rPr>
              <a:t>If you choose one provider, make sure you can defend the choice.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3C6B"/>
                </a:solidFill>
                <a:latin typeface="Gotham Book" panose="02000604040000020004" pitchFamily="2" charset="0"/>
                <a:ea typeface="Open Sans Light"/>
                <a:cs typeface="Open Sans Light"/>
              </a:rPr>
              <a:t>Produce simple, easy to understand sales collateral</a:t>
            </a:r>
            <a:endParaRPr lang="en-US" sz="2000" dirty="0">
              <a:solidFill>
                <a:srgbClr val="143C6B"/>
              </a:solidFill>
              <a:latin typeface="Gotham Book" panose="02000604040000020004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BD1F94-05E3-5E13-E6FD-76ABC20632D9}"/>
              </a:ext>
            </a:extLst>
          </p:cNvPr>
          <p:cNvGrpSpPr/>
          <p:nvPr/>
        </p:nvGrpSpPr>
        <p:grpSpPr>
          <a:xfrm>
            <a:off x="1300173" y="4148453"/>
            <a:ext cx="5170781" cy="558871"/>
            <a:chOff x="1301457" y="3662925"/>
            <a:chExt cx="5170781" cy="55887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0BE9FB0-E987-2F2B-98F3-26984D7E5617}"/>
                </a:ext>
              </a:extLst>
            </p:cNvPr>
            <p:cNvSpPr txBox="1"/>
            <p:nvPr/>
          </p:nvSpPr>
          <p:spPr>
            <a:xfrm>
              <a:off x="1665162" y="3662925"/>
              <a:ext cx="4807076" cy="55887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800" dirty="0">
                  <a:solidFill>
                    <a:srgbClr val="0093D4"/>
                  </a:solidFill>
                  <a:latin typeface="Gotham Medium"/>
                  <a:ea typeface="Open Sans Light"/>
                  <a:cs typeface="Open Sans Light"/>
                </a:rPr>
                <a:t>Dig into the differences</a:t>
              </a:r>
              <a:endParaRPr lang="en-US" sz="2000" dirty="0">
                <a:solidFill>
                  <a:srgbClr val="0093D4"/>
                </a:solidFill>
              </a:endParaRPr>
            </a:p>
          </p:txBody>
        </p:sp>
        <p:sp>
          <p:nvSpPr>
            <p:cNvPr id="20" name="Chevron 19">
              <a:extLst>
                <a:ext uri="{FF2B5EF4-FFF2-40B4-BE49-F238E27FC236}">
                  <a16:creationId xmlns:a16="http://schemas.microsoft.com/office/drawing/2014/main" id="{518D5034-1BC1-CD5A-2BDD-E469EBFC8FDA}"/>
                </a:ext>
              </a:extLst>
            </p:cNvPr>
            <p:cNvSpPr/>
            <p:nvPr/>
          </p:nvSpPr>
          <p:spPr>
            <a:xfrm>
              <a:off x="1301457" y="3819806"/>
              <a:ext cx="340371" cy="274550"/>
            </a:xfrm>
            <a:prstGeom prst="chevron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93D4"/>
                </a:solidFill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7DF8BE9-2004-FA88-500A-F19AA6F686EB}"/>
              </a:ext>
            </a:extLst>
          </p:cNvPr>
          <p:cNvSpPr txBox="1"/>
          <p:nvPr/>
        </p:nvSpPr>
        <p:spPr>
          <a:xfrm>
            <a:off x="1963474" y="2330192"/>
            <a:ext cx="9222411" cy="153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3C6B"/>
                </a:solidFill>
                <a:latin typeface="Gotham Book" panose="02000604040000020004" pitchFamily="2" charset="0"/>
                <a:cs typeface="Open Sans Light"/>
              </a:rPr>
              <a:t>Many new entrants looking to address the issues of ESG specifically for wealth management.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3C6B"/>
                </a:solidFill>
                <a:latin typeface="Gotham Book" panose="02000604040000020004" pitchFamily="2" charset="0"/>
                <a:cs typeface="Open Sans Light"/>
              </a:rPr>
              <a:t>One new firm is using consensus estimates in their ratings process for smoothing (OWL ESG). </a:t>
            </a:r>
            <a:r>
              <a:rPr lang="en-US" sz="2000" baseline="30000" dirty="0">
                <a:solidFill>
                  <a:srgbClr val="143C6B"/>
                </a:solidFill>
                <a:latin typeface="Gotham Book" panose="02000604040000020004" pitchFamily="2" charset="0"/>
                <a:cs typeface="Open Sans Light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D40E32-21DC-B77D-5E39-F14ED2328E78}"/>
              </a:ext>
            </a:extLst>
          </p:cNvPr>
          <p:cNvSpPr txBox="1"/>
          <p:nvPr/>
        </p:nvSpPr>
        <p:spPr>
          <a:xfrm>
            <a:off x="7286270" y="1132536"/>
            <a:ext cx="4038600" cy="398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ok" panose="02000604040000020004" pitchFamily="2" charset="0"/>
                <a:cs typeface="Arial" panose="020B0604020202020204" pitchFamily="34" charset="0"/>
              </a:rPr>
              <a:t>MITIGATION STRATEGIES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53C9C2-0CF8-90CA-B333-A100AE7AF4CE}"/>
              </a:ext>
            </a:extLst>
          </p:cNvPr>
          <p:cNvCxnSpPr>
            <a:cxnSpLocks/>
          </p:cNvCxnSpPr>
          <p:nvPr/>
        </p:nvCxnSpPr>
        <p:spPr>
          <a:xfrm>
            <a:off x="6483541" y="1350870"/>
            <a:ext cx="685800" cy="0"/>
          </a:xfrm>
          <a:prstGeom prst="line">
            <a:avLst/>
          </a:prstGeom>
          <a:ln>
            <a:gradFill>
              <a:gsLst>
                <a:gs pos="0">
                  <a:srgbClr val="0093D4"/>
                </a:gs>
                <a:gs pos="100000">
                  <a:srgbClr val="143C6B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FE9FD98-929F-79AA-7B7F-374BFD673D4A}"/>
              </a:ext>
            </a:extLst>
          </p:cNvPr>
          <p:cNvGrpSpPr/>
          <p:nvPr/>
        </p:nvGrpSpPr>
        <p:grpSpPr>
          <a:xfrm>
            <a:off x="1300172" y="1749568"/>
            <a:ext cx="8080380" cy="558871"/>
            <a:chOff x="821492" y="1643698"/>
            <a:chExt cx="8080380" cy="55887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A5A1397-C86D-B5CB-C4BC-F5C0C030AB81}"/>
                </a:ext>
              </a:extLst>
            </p:cNvPr>
            <p:cNvSpPr txBox="1"/>
            <p:nvPr/>
          </p:nvSpPr>
          <p:spPr>
            <a:xfrm>
              <a:off x="1185198" y="1643698"/>
              <a:ext cx="7716674" cy="55887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800" dirty="0">
                  <a:solidFill>
                    <a:srgbClr val="0093D4"/>
                  </a:solidFill>
                  <a:latin typeface="Gotham Medium"/>
                  <a:ea typeface="Open Sans Light"/>
                  <a:cs typeface="Open Sans Light"/>
                </a:rPr>
                <a:t>New entrants looking to plug the gaps</a:t>
              </a:r>
              <a:endParaRPr lang="en-US" sz="2000" dirty="0">
                <a:solidFill>
                  <a:srgbClr val="0093D4"/>
                </a:solidFill>
              </a:endParaRPr>
            </a:p>
          </p:txBody>
        </p:sp>
        <p:sp>
          <p:nvSpPr>
            <p:cNvPr id="27" name="Chevron 26">
              <a:extLst>
                <a:ext uri="{FF2B5EF4-FFF2-40B4-BE49-F238E27FC236}">
                  <a16:creationId xmlns:a16="http://schemas.microsoft.com/office/drawing/2014/main" id="{F048D634-9689-7B2B-C5FB-C2D219A6690F}"/>
                </a:ext>
              </a:extLst>
            </p:cNvPr>
            <p:cNvSpPr/>
            <p:nvPr/>
          </p:nvSpPr>
          <p:spPr>
            <a:xfrm>
              <a:off x="821492" y="1785859"/>
              <a:ext cx="340371" cy="274550"/>
            </a:xfrm>
            <a:prstGeom prst="chevron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93D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035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/>
      <p:bldP spid="18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FA430D-C3E1-9D69-1E6B-5BB5840359C2}"/>
              </a:ext>
            </a:extLst>
          </p:cNvPr>
          <p:cNvSpPr txBox="1"/>
          <p:nvPr/>
        </p:nvSpPr>
        <p:spPr>
          <a:xfrm>
            <a:off x="821493" y="659959"/>
            <a:ext cx="10549014" cy="5355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THE NEED FOR CUSTOMIZATION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D04D816-9FD5-4F93-7E7A-E631FF84DFDB}"/>
              </a:ext>
            </a:extLst>
          </p:cNvPr>
          <p:cNvGrpSpPr/>
          <p:nvPr/>
        </p:nvGrpSpPr>
        <p:grpSpPr>
          <a:xfrm>
            <a:off x="8326703" y="1327555"/>
            <a:ext cx="3865296" cy="1000291"/>
            <a:chOff x="8326703" y="1327555"/>
            <a:chExt cx="3865296" cy="100029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02B280-9279-F947-BEAB-53FBA94CAFDC}"/>
                </a:ext>
              </a:extLst>
            </p:cNvPr>
            <p:cNvSpPr txBox="1"/>
            <p:nvPr/>
          </p:nvSpPr>
          <p:spPr>
            <a:xfrm>
              <a:off x="8326703" y="1589182"/>
              <a:ext cx="35786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otham Book" panose="02000604040000020004" pitchFamily="2" charset="0"/>
                  <a:cs typeface="Arial" panose="020B0604020202020204" pitchFamily="34" charset="0"/>
                </a:rPr>
                <a:t>A trust officer’s superpower is creating solutions for client problems and desires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27BC72-C7A5-024F-8D63-D526C533A4B8}"/>
                </a:ext>
              </a:extLst>
            </p:cNvPr>
            <p:cNvSpPr txBox="1"/>
            <p:nvPr/>
          </p:nvSpPr>
          <p:spPr>
            <a:xfrm>
              <a:off x="8348258" y="1327555"/>
              <a:ext cx="3843741" cy="348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300" b="1" dirty="0">
                  <a:solidFill>
                    <a:srgbClr val="4D94CC"/>
                  </a:solidFill>
                  <a:latin typeface="Gotham Bold" panose="02000604030000020004" pitchFamily="2" charset="0"/>
                  <a:cs typeface="Arial" panose="020B0604020202020204" pitchFamily="34" charset="0"/>
                </a:rPr>
                <a:t>Everyone’s ESG Preferences are different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620A05D-906A-7D4F-B1F8-8B6BBC534F4B}"/>
              </a:ext>
            </a:extLst>
          </p:cNvPr>
          <p:cNvSpPr txBox="1"/>
          <p:nvPr/>
        </p:nvSpPr>
        <p:spPr>
          <a:xfrm>
            <a:off x="9304967" y="5213624"/>
            <a:ext cx="27367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Book" panose="02000604040000020004" pitchFamily="2" charset="0"/>
                <a:cs typeface="Arial" panose="020B0604020202020204" pitchFamily="34" charset="0"/>
              </a:rPr>
              <a:t>Ideally, it will be incorporated directly into the trust officer’s normal portfolio creation and review software.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93BE6D-0EC0-0444-A790-5CD3FE6E8926}"/>
              </a:ext>
            </a:extLst>
          </p:cNvPr>
          <p:cNvSpPr txBox="1"/>
          <p:nvPr/>
        </p:nvSpPr>
        <p:spPr>
          <a:xfrm>
            <a:off x="9301833" y="4785227"/>
            <a:ext cx="270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4D94CC"/>
                </a:solidFill>
                <a:latin typeface="Gotham Bold" panose="02000604030000020004" pitchFamily="2" charset="0"/>
                <a:cs typeface="Arial" panose="020B0604020202020204" pitchFamily="34" charset="0"/>
              </a:rPr>
              <a:t>Realistically, it will have to be a technology solution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5F2413-AFA7-7E49-BD35-17EE79314034}"/>
              </a:ext>
            </a:extLst>
          </p:cNvPr>
          <p:cNvSpPr txBox="1"/>
          <p:nvPr/>
        </p:nvSpPr>
        <p:spPr>
          <a:xfrm>
            <a:off x="-101589" y="2049111"/>
            <a:ext cx="287044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>
                <a:solidFill>
                  <a:srgbClr val="0093D4"/>
                </a:solidFill>
                <a:latin typeface="Gotham Bold" panose="02000604030000020004" pitchFamily="2" charset="0"/>
                <a:cs typeface="Arial" panose="020B0604020202020204" pitchFamily="34" charset="0"/>
              </a:rPr>
              <a:t>The eventual category killer will be fully integrated</a:t>
            </a:r>
          </a:p>
          <a:p>
            <a:pPr algn="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Book" panose="02000604040000020004" pitchFamily="2" charset="0"/>
                <a:cs typeface="Arial" panose="020B0604020202020204" pitchFamily="34" charset="0"/>
              </a:rPr>
              <a:t>Importantly, it needs to be directly integrated into the portfolio construction and proposal systems.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0F92F6-DD4E-8042-8092-9779CE9DA4E6}"/>
              </a:ext>
            </a:extLst>
          </p:cNvPr>
          <p:cNvSpPr txBox="1"/>
          <p:nvPr/>
        </p:nvSpPr>
        <p:spPr>
          <a:xfrm>
            <a:off x="148757" y="4936367"/>
            <a:ext cx="27367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Book" panose="02000604040000020004" pitchFamily="2" charset="0"/>
                <a:cs typeface="Arial" panose="020B0604020202020204" pitchFamily="34" charset="0"/>
              </a:rPr>
              <a:t>Can be as simple as selecting appropriate </a:t>
            </a:r>
          </a:p>
          <a:p>
            <a:pPr algn="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Book" panose="02000604040000020004" pitchFamily="2" charset="0"/>
                <a:cs typeface="Arial" panose="020B0604020202020204" pitchFamily="34" charset="0"/>
              </a:rPr>
              <a:t>funds in each bucket or as complicated as full portfolio optimizations.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157D13-C88B-4541-AE9D-B382241D6B51}"/>
              </a:ext>
            </a:extLst>
          </p:cNvPr>
          <p:cNvSpPr txBox="1"/>
          <p:nvPr/>
        </p:nvSpPr>
        <p:spPr>
          <a:xfrm>
            <a:off x="-101589" y="4481140"/>
            <a:ext cx="29871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>
                <a:solidFill>
                  <a:srgbClr val="4D94CC"/>
                </a:solidFill>
                <a:latin typeface="Gotham Bold" panose="02000604030000020004" pitchFamily="2" charset="0"/>
                <a:cs typeface="Arial" panose="020B0604020202020204" pitchFamily="34" charset="0"/>
              </a:rPr>
              <a:t>Need a method of portfolio construction</a:t>
            </a:r>
          </a:p>
        </p:txBody>
      </p:sp>
      <p:cxnSp>
        <p:nvCxnSpPr>
          <p:cNvPr id="2" name="Elbow Connector 1">
            <a:extLst>
              <a:ext uri="{FF2B5EF4-FFF2-40B4-BE49-F238E27FC236}">
                <a16:creationId xmlns:a16="http://schemas.microsoft.com/office/drawing/2014/main" id="{12B91DC2-6522-724F-A827-E3976C788644}"/>
              </a:ext>
            </a:extLst>
          </p:cNvPr>
          <p:cNvCxnSpPr>
            <a:cxnSpLocks/>
          </p:cNvCxnSpPr>
          <p:nvPr/>
        </p:nvCxnSpPr>
        <p:spPr>
          <a:xfrm flipV="1">
            <a:off x="6684176" y="1638117"/>
            <a:ext cx="1523763" cy="684028"/>
          </a:xfrm>
          <a:prstGeom prst="bentConnector3">
            <a:avLst/>
          </a:prstGeom>
          <a:ln cap="rnd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D9E94B06-BEFB-2B4F-82F9-1909894F909D}"/>
              </a:ext>
            </a:extLst>
          </p:cNvPr>
          <p:cNvCxnSpPr>
            <a:cxnSpLocks/>
          </p:cNvCxnSpPr>
          <p:nvPr/>
        </p:nvCxnSpPr>
        <p:spPr>
          <a:xfrm flipV="1">
            <a:off x="8027937" y="3245028"/>
            <a:ext cx="940450" cy="345167"/>
          </a:xfrm>
          <a:prstGeom prst="bentConnector3">
            <a:avLst/>
          </a:prstGeom>
          <a:ln cap="rnd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E8219113-78AC-484D-8797-C8B6F99F8C72}"/>
              </a:ext>
            </a:extLst>
          </p:cNvPr>
          <p:cNvCxnSpPr>
            <a:cxnSpLocks/>
          </p:cNvCxnSpPr>
          <p:nvPr/>
        </p:nvCxnSpPr>
        <p:spPr>
          <a:xfrm flipV="1">
            <a:off x="8080771" y="5052678"/>
            <a:ext cx="1087452" cy="321893"/>
          </a:xfrm>
          <a:prstGeom prst="bentConnector3">
            <a:avLst/>
          </a:prstGeom>
          <a:ln cap="rnd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C7F1868C-6174-9A40-8F6C-EB994F175667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2885515" y="5521143"/>
            <a:ext cx="1179968" cy="95348"/>
          </a:xfrm>
          <a:prstGeom prst="bentConnector3">
            <a:avLst/>
          </a:prstGeom>
          <a:ln cap="rnd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5AACB90E-3EAF-E34C-BE6C-D18B6A1BFC45}"/>
              </a:ext>
            </a:extLst>
          </p:cNvPr>
          <p:cNvCxnSpPr>
            <a:cxnSpLocks/>
          </p:cNvCxnSpPr>
          <p:nvPr/>
        </p:nvCxnSpPr>
        <p:spPr>
          <a:xfrm>
            <a:off x="2809812" y="2379862"/>
            <a:ext cx="1075171" cy="511691"/>
          </a:xfrm>
          <a:prstGeom prst="bentConnector3">
            <a:avLst/>
          </a:prstGeom>
          <a:ln cap="rnd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B6DA71C1-5360-A544-B1A9-272A0ABD7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655" y="2011450"/>
            <a:ext cx="849577" cy="914219"/>
          </a:xfrm>
          <a:prstGeom prst="rect">
            <a:avLst/>
          </a:prstGeom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316206-3D84-4744-B480-635AD54F2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5431" y="2795886"/>
            <a:ext cx="1024126" cy="102412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773DBD8-D4B5-E658-8A95-B150CB8E6B26}"/>
              </a:ext>
            </a:extLst>
          </p:cNvPr>
          <p:cNvSpPr txBox="1"/>
          <p:nvPr/>
        </p:nvSpPr>
        <p:spPr>
          <a:xfrm>
            <a:off x="4973837" y="6191380"/>
            <a:ext cx="2995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Book" panose="02000604040000020004" pitchFamily="2" charset="0"/>
                <a:cs typeface="Arial" panose="020B0604020202020204" pitchFamily="34" charset="0"/>
              </a:rPr>
              <a:t>Perhaps a questionnaire similar to risk tolerance assessment.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10931A-AB1C-D23E-D01A-DF7D290874FA}"/>
              </a:ext>
            </a:extLst>
          </p:cNvPr>
          <p:cNvSpPr txBox="1"/>
          <p:nvPr/>
        </p:nvSpPr>
        <p:spPr>
          <a:xfrm>
            <a:off x="4973837" y="5774888"/>
            <a:ext cx="32934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4D94CC"/>
                </a:solidFill>
                <a:latin typeface="Gotham Bold" panose="02000604030000020004" pitchFamily="2" charset="0"/>
                <a:cs typeface="Arial" panose="020B0604020202020204" pitchFamily="34" charset="0"/>
              </a:rPr>
              <a:t>Need an easy, repeatable way to assess preferences</a:t>
            </a:r>
          </a:p>
        </p:txBody>
      </p: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5A36BAC8-E24F-541D-4EC6-AC6DC7B29625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86185" y="4972745"/>
            <a:ext cx="961567" cy="586532"/>
          </a:xfrm>
          <a:prstGeom prst="bentConnector3">
            <a:avLst/>
          </a:prstGeom>
          <a:ln cap="rnd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6DCBE57-BA6F-B5EE-E20D-A2B8AC28F924}"/>
              </a:ext>
            </a:extLst>
          </p:cNvPr>
          <p:cNvSpPr txBox="1"/>
          <p:nvPr/>
        </p:nvSpPr>
        <p:spPr>
          <a:xfrm>
            <a:off x="9108861" y="3390020"/>
            <a:ext cx="27276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Gotham Book" panose="02000604040000020004" pitchFamily="2" charset="0"/>
                <a:cs typeface="Arial" panose="020B0604020202020204" pitchFamily="34" charset="0"/>
              </a:rPr>
              <a:t>Needs to be an easy process that is scalable, quick, and integrated into the trust officer’s normal processes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A421DC4-2A7E-9463-7720-78A414C4BE0D}"/>
              </a:ext>
            </a:extLst>
          </p:cNvPr>
          <p:cNvSpPr txBox="1"/>
          <p:nvPr/>
        </p:nvSpPr>
        <p:spPr>
          <a:xfrm>
            <a:off x="9108861" y="2976907"/>
            <a:ext cx="29297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4D94CC"/>
                </a:solidFill>
                <a:latin typeface="Gotham Bold" panose="02000604030000020004" pitchFamily="2" charset="0"/>
                <a:cs typeface="Arial" panose="020B0604020202020204" pitchFamily="34" charset="0"/>
              </a:rPr>
              <a:t>Trust Officers need mass customization</a:t>
            </a:r>
          </a:p>
        </p:txBody>
      </p:sp>
      <p:pic>
        <p:nvPicPr>
          <p:cNvPr id="52" name="Graphic 51" descr="Gears outline">
            <a:extLst>
              <a:ext uri="{FF2B5EF4-FFF2-40B4-BE49-F238E27FC236}">
                <a16:creationId xmlns:a16="http://schemas.microsoft.com/office/drawing/2014/main" id="{37AD28B7-4DB7-A88D-ACCD-503A1C5072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7975" y="2714068"/>
            <a:ext cx="1136224" cy="1136224"/>
          </a:xfrm>
          <a:prstGeom prst="rect">
            <a:avLst/>
          </a:prstGeom>
        </p:spPr>
      </p:pic>
      <p:pic>
        <p:nvPicPr>
          <p:cNvPr id="60" name="Graphic 59" descr="Illustrator outline">
            <a:extLst>
              <a:ext uri="{FF2B5EF4-FFF2-40B4-BE49-F238E27FC236}">
                <a16:creationId xmlns:a16="http://schemas.microsoft.com/office/drawing/2014/main" id="{2973B754-19B4-F0F6-F1FE-EF16342BC6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9875" y="4418322"/>
            <a:ext cx="1083575" cy="1083575"/>
          </a:xfrm>
          <a:prstGeom prst="rect">
            <a:avLst/>
          </a:prstGeom>
        </p:spPr>
      </p:pic>
      <p:pic>
        <p:nvPicPr>
          <p:cNvPr id="68" name="Graphic 67" descr="Tools with solid fill">
            <a:extLst>
              <a:ext uri="{FF2B5EF4-FFF2-40B4-BE49-F238E27FC236}">
                <a16:creationId xmlns:a16="http://schemas.microsoft.com/office/drawing/2014/main" id="{FFFDC70D-1885-A2CD-B681-6132EA94C9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41269" y="4459840"/>
            <a:ext cx="914400" cy="914400"/>
          </a:xfrm>
          <a:prstGeom prst="rect">
            <a:avLst/>
          </a:prstGeom>
        </p:spPr>
      </p:pic>
      <p:pic>
        <p:nvPicPr>
          <p:cNvPr id="70" name="Graphic 69" descr="Settings with solid fill">
            <a:extLst>
              <a:ext uri="{FF2B5EF4-FFF2-40B4-BE49-F238E27FC236}">
                <a16:creationId xmlns:a16="http://schemas.microsoft.com/office/drawing/2014/main" id="{3FE6734C-CA9D-837A-D7AD-817307AF6F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59066" y="3492445"/>
            <a:ext cx="1083574" cy="108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2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1"/>
      <p:bldP spid="19" grpId="0"/>
      <p:bldP spid="20" grpId="0"/>
      <p:bldP spid="18" grpId="0"/>
      <p:bldP spid="21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726FAA96-C569-4634-A854-164BC5ACE745}"/>
              </a:ext>
            </a:extLst>
          </p:cNvPr>
          <p:cNvSpPr txBox="1"/>
          <p:nvPr/>
        </p:nvSpPr>
        <p:spPr>
          <a:xfrm>
            <a:off x="1333938" y="747637"/>
            <a:ext cx="9524125" cy="5355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THE NEED FOR CLARITY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106E2-0166-97D2-A686-A086FF164E9B}"/>
              </a:ext>
            </a:extLst>
          </p:cNvPr>
          <p:cNvSpPr txBox="1"/>
          <p:nvPr/>
        </p:nvSpPr>
        <p:spPr>
          <a:xfrm>
            <a:off x="1932295" y="1951593"/>
            <a:ext cx="8925768" cy="7942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43C6B"/>
                </a:solidFill>
                <a:latin typeface="Gotham Italic"/>
                <a:ea typeface="Open Sans Light"/>
                <a:cs typeface="Open Sans Light"/>
              </a:rPr>
              <a:t>Trust took a hit in 2008, but by offering intuitive validation, trust officers can help their clients move forward with confidence.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04B313-1250-45AB-FB67-2AF04F4AC0CD}"/>
              </a:ext>
            </a:extLst>
          </p:cNvPr>
          <p:cNvSpPr txBox="1"/>
          <p:nvPr/>
        </p:nvSpPr>
        <p:spPr>
          <a:xfrm>
            <a:off x="1932294" y="3495065"/>
            <a:ext cx="8478487" cy="7965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43C6B"/>
                </a:solidFill>
                <a:latin typeface="Gotham Italic"/>
                <a:ea typeface="Open Sans Light"/>
                <a:cs typeface="Open Sans Light"/>
              </a:rPr>
              <a:t>Is a 70 really 40% better than a 50?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43C6B"/>
                </a:solidFill>
                <a:latin typeface="Gotham Italic"/>
                <a:ea typeface="Open Sans Light"/>
                <a:cs typeface="Open Sans Light"/>
              </a:rPr>
              <a:t>Can be useful when trying to make a case for small trade-offs.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AAF882-5590-7A99-38D4-4964F7A1B8BD}"/>
              </a:ext>
            </a:extLst>
          </p:cNvPr>
          <p:cNvSpPr txBox="1"/>
          <p:nvPr/>
        </p:nvSpPr>
        <p:spPr>
          <a:xfrm>
            <a:off x="1526059" y="2949531"/>
            <a:ext cx="9873976" cy="5588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3D4"/>
                </a:solidFill>
                <a:latin typeface="Gotham Medium"/>
                <a:ea typeface="Open Sans Light"/>
                <a:cs typeface="Open Sans Light"/>
              </a:rPr>
              <a:t>1-100 scale is simple enough, but what does it mean?</a:t>
            </a:r>
            <a:endParaRPr lang="en-US" sz="2000" dirty="0">
              <a:solidFill>
                <a:srgbClr val="0093D4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03F3C0-3C01-C93A-1E38-4AFF44BFC3CA}"/>
              </a:ext>
            </a:extLst>
          </p:cNvPr>
          <p:cNvSpPr txBox="1"/>
          <p:nvPr/>
        </p:nvSpPr>
        <p:spPr>
          <a:xfrm>
            <a:off x="1932293" y="5007487"/>
            <a:ext cx="9027005" cy="7942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143C6B"/>
                </a:solidFill>
                <a:latin typeface="Gotham Italic"/>
                <a:ea typeface="Open Sans Light"/>
                <a:cs typeface="Open Sans Light"/>
              </a:rPr>
              <a:t>One firm translates ESG into “metaphor metrics” such as “Portfolio A kills 50,000 fewer chickens than Portfolio B” (</a:t>
            </a:r>
            <a:r>
              <a:rPr lang="en-US" sz="2000" i="1" dirty="0" err="1">
                <a:solidFill>
                  <a:srgbClr val="143C6B"/>
                </a:solidFill>
                <a:latin typeface="Gotham Italic"/>
                <a:ea typeface="Open Sans Light"/>
                <a:cs typeface="Open Sans Light"/>
              </a:rPr>
              <a:t>YourStake.org</a:t>
            </a:r>
            <a:r>
              <a:rPr lang="en-US" sz="2000" i="1" dirty="0">
                <a:solidFill>
                  <a:srgbClr val="143C6B"/>
                </a:solidFill>
                <a:latin typeface="Gotham Italic"/>
                <a:ea typeface="Open Sans Light"/>
                <a:cs typeface="Open Sans Light"/>
              </a:rPr>
              <a:t>)7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AF2E98-AB73-1971-7A86-5924736AB3A2}"/>
              </a:ext>
            </a:extLst>
          </p:cNvPr>
          <p:cNvSpPr txBox="1"/>
          <p:nvPr/>
        </p:nvSpPr>
        <p:spPr>
          <a:xfrm>
            <a:off x="1526059" y="4461953"/>
            <a:ext cx="9027005" cy="5588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3D4"/>
                </a:solidFill>
                <a:latin typeface="Gotham Medium"/>
                <a:ea typeface="Open Sans Light"/>
                <a:cs typeface="Open Sans Light"/>
              </a:rPr>
              <a:t>Real-world metrics are an intriguing solution</a:t>
            </a:r>
            <a:endParaRPr lang="en-US" sz="2000" dirty="0">
              <a:solidFill>
                <a:srgbClr val="0093D4"/>
              </a:solidFill>
            </a:endParaRP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4158FC25-EFE6-389D-5001-67120FA6339A}"/>
              </a:ext>
            </a:extLst>
          </p:cNvPr>
          <p:cNvSpPr/>
          <p:nvPr/>
        </p:nvSpPr>
        <p:spPr>
          <a:xfrm>
            <a:off x="1162354" y="3070303"/>
            <a:ext cx="340371" cy="303991"/>
          </a:xfrm>
          <a:prstGeom prst="chevron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3D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DA46BB-73B8-6DF9-27E7-D770F7D6E97E}"/>
              </a:ext>
            </a:extLst>
          </p:cNvPr>
          <p:cNvSpPr txBox="1"/>
          <p:nvPr/>
        </p:nvSpPr>
        <p:spPr>
          <a:xfrm>
            <a:off x="1526059" y="1393876"/>
            <a:ext cx="10526838" cy="55887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3D4"/>
                </a:solidFill>
                <a:latin typeface="Gotham Medium"/>
                <a:ea typeface="Open Sans Light"/>
                <a:cs typeface="Open Sans Light"/>
              </a:rPr>
              <a:t>Clients need to understand the proposal for themselves</a:t>
            </a:r>
            <a:endParaRPr lang="en-US" sz="2000" dirty="0">
              <a:solidFill>
                <a:srgbClr val="0093D4"/>
              </a:solidFill>
            </a:endParaRPr>
          </a:p>
        </p:txBody>
      </p:sp>
      <p:sp>
        <p:nvSpPr>
          <p:cNvPr id="21" name="Chevron 20">
            <a:extLst>
              <a:ext uri="{FF2B5EF4-FFF2-40B4-BE49-F238E27FC236}">
                <a16:creationId xmlns:a16="http://schemas.microsoft.com/office/drawing/2014/main" id="{6B494B3D-406A-0AAE-D4AF-255FB1E6E44F}"/>
              </a:ext>
            </a:extLst>
          </p:cNvPr>
          <p:cNvSpPr/>
          <p:nvPr/>
        </p:nvSpPr>
        <p:spPr>
          <a:xfrm>
            <a:off x="1162354" y="1550757"/>
            <a:ext cx="340371" cy="274550"/>
          </a:xfrm>
          <a:prstGeom prst="chevron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hevron 21">
            <a:extLst>
              <a:ext uri="{FF2B5EF4-FFF2-40B4-BE49-F238E27FC236}">
                <a16:creationId xmlns:a16="http://schemas.microsoft.com/office/drawing/2014/main" id="{950D1098-B62C-A559-5689-34D4F541DA6C}"/>
              </a:ext>
            </a:extLst>
          </p:cNvPr>
          <p:cNvSpPr/>
          <p:nvPr/>
        </p:nvSpPr>
        <p:spPr>
          <a:xfrm>
            <a:off x="1162354" y="4582725"/>
            <a:ext cx="340371" cy="303991"/>
          </a:xfrm>
          <a:prstGeom prst="chevron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62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3" grpId="0"/>
      <p:bldP spid="6" grpId="0"/>
      <p:bldP spid="9" grpId="0"/>
      <p:bldP spid="11" grpId="0"/>
      <p:bldP spid="16" grpId="0"/>
      <p:bldP spid="7" grpId="0" animBg="1"/>
      <p:bldP spid="4" grpId="0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E47D7B3-4079-0097-345B-6E3E5D5DC3F7}"/>
              </a:ext>
            </a:extLst>
          </p:cNvPr>
          <p:cNvSpPr txBox="1"/>
          <p:nvPr/>
        </p:nvSpPr>
        <p:spPr>
          <a:xfrm>
            <a:off x="-1154034" y="1120182"/>
            <a:ext cx="5782264" cy="5355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A TACTICAL PLAN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3AACB3E-8008-69E0-4781-F7620CC8B5F3}"/>
              </a:ext>
            </a:extLst>
          </p:cNvPr>
          <p:cNvGrpSpPr/>
          <p:nvPr/>
        </p:nvGrpSpPr>
        <p:grpSpPr>
          <a:xfrm>
            <a:off x="5066372" y="800736"/>
            <a:ext cx="6991348" cy="1341264"/>
            <a:chOff x="5120872" y="1313921"/>
            <a:chExt cx="6991348" cy="134126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465E66-785D-F1DC-AA6A-7E030A37FE4D}"/>
                </a:ext>
              </a:extLst>
            </p:cNvPr>
            <p:cNvGrpSpPr/>
            <p:nvPr/>
          </p:nvGrpSpPr>
          <p:grpSpPr>
            <a:xfrm>
              <a:off x="6465860" y="1313921"/>
              <a:ext cx="5646360" cy="1341264"/>
              <a:chOff x="6465860" y="1313921"/>
              <a:chExt cx="5646360" cy="1341264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509B33F-25A5-9A3C-5A28-32BF0897493D}"/>
                  </a:ext>
                </a:extLst>
              </p:cNvPr>
              <p:cNvSpPr txBox="1"/>
              <p:nvPr/>
            </p:nvSpPr>
            <p:spPr>
              <a:xfrm>
                <a:off x="6465860" y="1313921"/>
                <a:ext cx="5646360" cy="412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dirty="0">
                    <a:solidFill>
                      <a:srgbClr val="0093D4"/>
                    </a:solidFill>
                    <a:latin typeface="Gotham Medium" panose="02000604030000020004" pitchFamily="2" charset="0"/>
                  </a:rPr>
                  <a:t>Appoint an internal “ESG Officer”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7E315DB-F15C-0F2D-CCC4-B661B2FBD01F}"/>
                  </a:ext>
                </a:extLst>
              </p:cNvPr>
              <p:cNvSpPr txBox="1"/>
              <p:nvPr/>
            </p:nvSpPr>
            <p:spPr>
              <a:xfrm>
                <a:off x="6465860" y="1682611"/>
                <a:ext cx="5581138" cy="972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>
                    <a:solidFill>
                      <a:srgbClr val="143C6B"/>
                    </a:solidFill>
                    <a:latin typeface="Gotham Book" panose="02000604040000020004" pitchFamily="2" charset="0"/>
                  </a:rPr>
                  <a:t>Go-to internal resource for rapid response to a client request.</a:t>
                </a:r>
              </a:p>
              <a:p>
                <a:endParaRPr lang="en-US" sz="1400" dirty="0">
                  <a:solidFill>
                    <a:srgbClr val="143C6B"/>
                  </a:solidFill>
                  <a:latin typeface="Gotham Light" panose="02000603030000020004" pitchFamily="2" charset="77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7C8D60E-C96D-FDEA-2CFA-60B2F46D4D1B}"/>
                </a:ext>
              </a:extLst>
            </p:cNvPr>
            <p:cNvGrpSpPr/>
            <p:nvPr/>
          </p:nvGrpSpPr>
          <p:grpSpPr>
            <a:xfrm>
              <a:off x="5120872" y="1424362"/>
              <a:ext cx="1232641" cy="1009582"/>
              <a:chOff x="4918734" y="1038355"/>
              <a:chExt cx="1680180" cy="1376134"/>
            </a:xfrm>
          </p:grpSpPr>
          <p:sp>
            <p:nvSpPr>
              <p:cNvPr id="50" name="Hexagon 106">
                <a:extLst>
                  <a:ext uri="{FF2B5EF4-FFF2-40B4-BE49-F238E27FC236}">
                    <a16:creationId xmlns:a16="http://schemas.microsoft.com/office/drawing/2014/main" id="{24A1822E-4854-728B-59C4-78839A9F72E7}"/>
                  </a:ext>
                </a:extLst>
              </p:cNvPr>
              <p:cNvSpPr/>
              <p:nvPr/>
            </p:nvSpPr>
            <p:spPr>
              <a:xfrm flipH="1">
                <a:off x="4918734" y="1038355"/>
                <a:ext cx="1252285" cy="1376134"/>
              </a:xfrm>
              <a:custGeom>
                <a:avLst/>
                <a:gdLst>
                  <a:gd name="connsiteX0" fmla="*/ 0 w 2651512"/>
                  <a:gd name="connsiteY0" fmla="*/ 1142892 h 2285784"/>
                  <a:gd name="connsiteX1" fmla="*/ 571446 w 2651512"/>
                  <a:gd name="connsiteY1" fmla="*/ 1 h 2285784"/>
                  <a:gd name="connsiteX2" fmla="*/ 2080066 w 2651512"/>
                  <a:gd name="connsiteY2" fmla="*/ 1 h 2285784"/>
                  <a:gd name="connsiteX3" fmla="*/ 2651512 w 2651512"/>
                  <a:gd name="connsiteY3" fmla="*/ 1142892 h 2285784"/>
                  <a:gd name="connsiteX4" fmla="*/ 2080066 w 2651512"/>
                  <a:gd name="connsiteY4" fmla="*/ 2285783 h 2285784"/>
                  <a:gd name="connsiteX5" fmla="*/ 571446 w 2651512"/>
                  <a:gd name="connsiteY5" fmla="*/ 2285783 h 2285784"/>
                  <a:gd name="connsiteX6" fmla="*/ 0 w 2651512"/>
                  <a:gd name="connsiteY6" fmla="*/ 1142892 h 2285784"/>
                  <a:gd name="connsiteX0" fmla="*/ 0 w 2651512"/>
                  <a:gd name="connsiteY0" fmla="*/ 1142891 h 2285782"/>
                  <a:gd name="connsiteX1" fmla="*/ 571446 w 2651512"/>
                  <a:gd name="connsiteY1" fmla="*/ 0 h 2285782"/>
                  <a:gd name="connsiteX2" fmla="*/ 2080066 w 2651512"/>
                  <a:gd name="connsiteY2" fmla="*/ 0 h 2285782"/>
                  <a:gd name="connsiteX3" fmla="*/ 2651512 w 2651512"/>
                  <a:gd name="connsiteY3" fmla="*/ 1142891 h 2285782"/>
                  <a:gd name="connsiteX4" fmla="*/ 2080066 w 2651512"/>
                  <a:gd name="connsiteY4" fmla="*/ 2285782 h 2285782"/>
                  <a:gd name="connsiteX5" fmla="*/ 571446 w 2651512"/>
                  <a:gd name="connsiteY5" fmla="*/ 2285782 h 2285782"/>
                  <a:gd name="connsiteX6" fmla="*/ 91440 w 2651512"/>
                  <a:gd name="connsiteY6" fmla="*/ 1234331 h 2285782"/>
                  <a:gd name="connsiteX0" fmla="*/ 0 w 2651512"/>
                  <a:gd name="connsiteY0" fmla="*/ 1142891 h 2285782"/>
                  <a:gd name="connsiteX1" fmla="*/ 571446 w 2651512"/>
                  <a:gd name="connsiteY1" fmla="*/ 0 h 2285782"/>
                  <a:gd name="connsiteX2" fmla="*/ 2080066 w 2651512"/>
                  <a:gd name="connsiteY2" fmla="*/ 0 h 2285782"/>
                  <a:gd name="connsiteX3" fmla="*/ 2651512 w 2651512"/>
                  <a:gd name="connsiteY3" fmla="*/ 1142891 h 2285782"/>
                  <a:gd name="connsiteX4" fmla="*/ 2080066 w 2651512"/>
                  <a:gd name="connsiteY4" fmla="*/ 2285782 h 2285782"/>
                  <a:gd name="connsiteX5" fmla="*/ 571446 w 2651512"/>
                  <a:gd name="connsiteY5" fmla="*/ 2285782 h 2285782"/>
                  <a:gd name="connsiteX0" fmla="*/ 0 w 2080066"/>
                  <a:gd name="connsiteY0" fmla="*/ 0 h 2285782"/>
                  <a:gd name="connsiteX1" fmla="*/ 1508620 w 2080066"/>
                  <a:gd name="connsiteY1" fmla="*/ 0 h 2285782"/>
                  <a:gd name="connsiteX2" fmla="*/ 2080066 w 2080066"/>
                  <a:gd name="connsiteY2" fmla="*/ 1142891 h 2285782"/>
                  <a:gd name="connsiteX3" fmla="*/ 1508620 w 2080066"/>
                  <a:gd name="connsiteY3" fmla="*/ 2285782 h 2285782"/>
                  <a:gd name="connsiteX4" fmla="*/ 0 w 2080066"/>
                  <a:gd name="connsiteY4" fmla="*/ 2285782 h 2285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0066" h="2285782">
                    <a:moveTo>
                      <a:pt x="0" y="0"/>
                    </a:moveTo>
                    <a:lnTo>
                      <a:pt x="1508620" y="0"/>
                    </a:lnTo>
                    <a:lnTo>
                      <a:pt x="2080066" y="1142891"/>
                    </a:lnTo>
                    <a:lnTo>
                      <a:pt x="1508620" y="2285782"/>
                    </a:lnTo>
                    <a:lnTo>
                      <a:pt x="0" y="2285782"/>
                    </a:lnTo>
                  </a:path>
                </a:pathLst>
              </a:custGeom>
              <a:noFill/>
              <a:ln w="19050">
                <a:solidFill>
                  <a:srgbClr val="0093D4"/>
                </a:solidFill>
                <a:prstDash val="solid"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51" name="Hexagon 50">
                <a:extLst>
                  <a:ext uri="{FF2B5EF4-FFF2-40B4-BE49-F238E27FC236}">
                    <a16:creationId xmlns:a16="http://schemas.microsoft.com/office/drawing/2014/main" id="{380FD7F5-1B76-8EC4-2858-71A59189E2E1}"/>
                  </a:ext>
                </a:extLst>
              </p:cNvPr>
              <p:cNvSpPr/>
              <p:nvPr/>
            </p:nvSpPr>
            <p:spPr>
              <a:xfrm flipH="1">
                <a:off x="5610278" y="1290263"/>
                <a:ext cx="988636" cy="897824"/>
              </a:xfrm>
              <a:prstGeom prst="hexagon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dirty="0"/>
              </a:p>
            </p:txBody>
          </p:sp>
          <p:sp>
            <p:nvSpPr>
              <p:cNvPr id="52" name="Hexagon 51">
                <a:extLst>
                  <a:ext uri="{FF2B5EF4-FFF2-40B4-BE49-F238E27FC236}">
                    <a16:creationId xmlns:a16="http://schemas.microsoft.com/office/drawing/2014/main" id="{1D4C754F-24E5-F113-1810-F44E9C13B488}"/>
                  </a:ext>
                </a:extLst>
              </p:cNvPr>
              <p:cNvSpPr/>
              <p:nvPr/>
            </p:nvSpPr>
            <p:spPr>
              <a:xfrm flipH="1">
                <a:off x="5178657" y="1189675"/>
                <a:ext cx="1240511" cy="1069404"/>
              </a:xfrm>
              <a:prstGeom prst="hexagon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313432" dir="5400000" algn="t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dirty="0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25FFB7A-0868-E467-39E3-C4E02B4A62B7}"/>
              </a:ext>
            </a:extLst>
          </p:cNvPr>
          <p:cNvGrpSpPr/>
          <p:nvPr/>
        </p:nvGrpSpPr>
        <p:grpSpPr>
          <a:xfrm>
            <a:off x="5066372" y="2446426"/>
            <a:ext cx="6991348" cy="1120023"/>
            <a:chOff x="5120872" y="1313921"/>
            <a:chExt cx="6991348" cy="1120023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07330E81-390B-D61F-3B72-D6627D86D5A1}"/>
                </a:ext>
              </a:extLst>
            </p:cNvPr>
            <p:cNvGrpSpPr/>
            <p:nvPr/>
          </p:nvGrpSpPr>
          <p:grpSpPr>
            <a:xfrm>
              <a:off x="6465860" y="1313921"/>
              <a:ext cx="5646360" cy="1094786"/>
              <a:chOff x="6465860" y="1313921"/>
              <a:chExt cx="5646360" cy="109478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3A114A5-669B-13E3-C737-B62A4047CC07}"/>
                  </a:ext>
                </a:extLst>
              </p:cNvPr>
              <p:cNvSpPr txBox="1"/>
              <p:nvPr/>
            </p:nvSpPr>
            <p:spPr>
              <a:xfrm>
                <a:off x="6465860" y="1313921"/>
                <a:ext cx="5646360" cy="412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dirty="0">
                    <a:solidFill>
                      <a:srgbClr val="0093D4"/>
                    </a:solidFill>
                    <a:latin typeface="Gotham Medium" panose="02000604030000020004" pitchFamily="2" charset="0"/>
                  </a:rPr>
                  <a:t>Understand the differences between vendors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E4FDB85-6438-4C64-7ED7-8DF9475B52C7}"/>
                  </a:ext>
                </a:extLst>
              </p:cNvPr>
              <p:cNvSpPr txBox="1"/>
              <p:nvPr/>
            </p:nvSpPr>
            <p:spPr>
              <a:xfrm>
                <a:off x="6465860" y="1682611"/>
                <a:ext cx="5581138" cy="726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>
                    <a:solidFill>
                      <a:srgbClr val="143C6B"/>
                    </a:solidFill>
                    <a:latin typeface="Gotham Book" panose="02000604040000020004" pitchFamily="2" charset="0"/>
                  </a:rPr>
                  <a:t>Develop simple, easy to understand support collateral.</a:t>
                </a: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D45F42F-8183-3324-1F1F-00C46A1DC7D1}"/>
                </a:ext>
              </a:extLst>
            </p:cNvPr>
            <p:cNvGrpSpPr/>
            <p:nvPr/>
          </p:nvGrpSpPr>
          <p:grpSpPr>
            <a:xfrm>
              <a:off x="5120872" y="1424362"/>
              <a:ext cx="1232641" cy="1009582"/>
              <a:chOff x="4918734" y="1038355"/>
              <a:chExt cx="1680180" cy="1376134"/>
            </a:xfrm>
          </p:grpSpPr>
          <p:sp>
            <p:nvSpPr>
              <p:cNvPr id="69" name="Hexagon 106">
                <a:extLst>
                  <a:ext uri="{FF2B5EF4-FFF2-40B4-BE49-F238E27FC236}">
                    <a16:creationId xmlns:a16="http://schemas.microsoft.com/office/drawing/2014/main" id="{7F21D04D-2440-DAD1-BE93-BB53D1DD6BD5}"/>
                  </a:ext>
                </a:extLst>
              </p:cNvPr>
              <p:cNvSpPr/>
              <p:nvPr/>
            </p:nvSpPr>
            <p:spPr>
              <a:xfrm flipH="1">
                <a:off x="4918734" y="1038355"/>
                <a:ext cx="1252285" cy="1376134"/>
              </a:xfrm>
              <a:custGeom>
                <a:avLst/>
                <a:gdLst>
                  <a:gd name="connsiteX0" fmla="*/ 0 w 2651512"/>
                  <a:gd name="connsiteY0" fmla="*/ 1142892 h 2285784"/>
                  <a:gd name="connsiteX1" fmla="*/ 571446 w 2651512"/>
                  <a:gd name="connsiteY1" fmla="*/ 1 h 2285784"/>
                  <a:gd name="connsiteX2" fmla="*/ 2080066 w 2651512"/>
                  <a:gd name="connsiteY2" fmla="*/ 1 h 2285784"/>
                  <a:gd name="connsiteX3" fmla="*/ 2651512 w 2651512"/>
                  <a:gd name="connsiteY3" fmla="*/ 1142892 h 2285784"/>
                  <a:gd name="connsiteX4" fmla="*/ 2080066 w 2651512"/>
                  <a:gd name="connsiteY4" fmla="*/ 2285783 h 2285784"/>
                  <a:gd name="connsiteX5" fmla="*/ 571446 w 2651512"/>
                  <a:gd name="connsiteY5" fmla="*/ 2285783 h 2285784"/>
                  <a:gd name="connsiteX6" fmla="*/ 0 w 2651512"/>
                  <a:gd name="connsiteY6" fmla="*/ 1142892 h 2285784"/>
                  <a:gd name="connsiteX0" fmla="*/ 0 w 2651512"/>
                  <a:gd name="connsiteY0" fmla="*/ 1142891 h 2285782"/>
                  <a:gd name="connsiteX1" fmla="*/ 571446 w 2651512"/>
                  <a:gd name="connsiteY1" fmla="*/ 0 h 2285782"/>
                  <a:gd name="connsiteX2" fmla="*/ 2080066 w 2651512"/>
                  <a:gd name="connsiteY2" fmla="*/ 0 h 2285782"/>
                  <a:gd name="connsiteX3" fmla="*/ 2651512 w 2651512"/>
                  <a:gd name="connsiteY3" fmla="*/ 1142891 h 2285782"/>
                  <a:gd name="connsiteX4" fmla="*/ 2080066 w 2651512"/>
                  <a:gd name="connsiteY4" fmla="*/ 2285782 h 2285782"/>
                  <a:gd name="connsiteX5" fmla="*/ 571446 w 2651512"/>
                  <a:gd name="connsiteY5" fmla="*/ 2285782 h 2285782"/>
                  <a:gd name="connsiteX6" fmla="*/ 91440 w 2651512"/>
                  <a:gd name="connsiteY6" fmla="*/ 1234331 h 2285782"/>
                  <a:gd name="connsiteX0" fmla="*/ 0 w 2651512"/>
                  <a:gd name="connsiteY0" fmla="*/ 1142891 h 2285782"/>
                  <a:gd name="connsiteX1" fmla="*/ 571446 w 2651512"/>
                  <a:gd name="connsiteY1" fmla="*/ 0 h 2285782"/>
                  <a:gd name="connsiteX2" fmla="*/ 2080066 w 2651512"/>
                  <a:gd name="connsiteY2" fmla="*/ 0 h 2285782"/>
                  <a:gd name="connsiteX3" fmla="*/ 2651512 w 2651512"/>
                  <a:gd name="connsiteY3" fmla="*/ 1142891 h 2285782"/>
                  <a:gd name="connsiteX4" fmla="*/ 2080066 w 2651512"/>
                  <a:gd name="connsiteY4" fmla="*/ 2285782 h 2285782"/>
                  <a:gd name="connsiteX5" fmla="*/ 571446 w 2651512"/>
                  <a:gd name="connsiteY5" fmla="*/ 2285782 h 2285782"/>
                  <a:gd name="connsiteX0" fmla="*/ 0 w 2080066"/>
                  <a:gd name="connsiteY0" fmla="*/ 0 h 2285782"/>
                  <a:gd name="connsiteX1" fmla="*/ 1508620 w 2080066"/>
                  <a:gd name="connsiteY1" fmla="*/ 0 h 2285782"/>
                  <a:gd name="connsiteX2" fmla="*/ 2080066 w 2080066"/>
                  <a:gd name="connsiteY2" fmla="*/ 1142891 h 2285782"/>
                  <a:gd name="connsiteX3" fmla="*/ 1508620 w 2080066"/>
                  <a:gd name="connsiteY3" fmla="*/ 2285782 h 2285782"/>
                  <a:gd name="connsiteX4" fmla="*/ 0 w 2080066"/>
                  <a:gd name="connsiteY4" fmla="*/ 2285782 h 2285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0066" h="2285782">
                    <a:moveTo>
                      <a:pt x="0" y="0"/>
                    </a:moveTo>
                    <a:lnTo>
                      <a:pt x="1508620" y="0"/>
                    </a:lnTo>
                    <a:lnTo>
                      <a:pt x="2080066" y="1142891"/>
                    </a:lnTo>
                    <a:lnTo>
                      <a:pt x="1508620" y="2285782"/>
                    </a:lnTo>
                    <a:lnTo>
                      <a:pt x="0" y="2285782"/>
                    </a:lnTo>
                  </a:path>
                </a:pathLst>
              </a:custGeom>
              <a:noFill/>
              <a:ln w="19050">
                <a:solidFill>
                  <a:srgbClr val="0093D4"/>
                </a:solidFill>
                <a:prstDash val="solid"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70" name="Hexagon 69">
                <a:extLst>
                  <a:ext uri="{FF2B5EF4-FFF2-40B4-BE49-F238E27FC236}">
                    <a16:creationId xmlns:a16="http://schemas.microsoft.com/office/drawing/2014/main" id="{005408D8-4193-30C4-BB5B-5B1FAC18526C}"/>
                  </a:ext>
                </a:extLst>
              </p:cNvPr>
              <p:cNvSpPr/>
              <p:nvPr/>
            </p:nvSpPr>
            <p:spPr>
              <a:xfrm flipH="1">
                <a:off x="5610278" y="1290263"/>
                <a:ext cx="988636" cy="897824"/>
              </a:xfrm>
              <a:prstGeom prst="hexagon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71" name="Hexagon 70">
                <a:extLst>
                  <a:ext uri="{FF2B5EF4-FFF2-40B4-BE49-F238E27FC236}">
                    <a16:creationId xmlns:a16="http://schemas.microsoft.com/office/drawing/2014/main" id="{B6979B63-8E8B-58DE-EC29-610A3BE29861}"/>
                  </a:ext>
                </a:extLst>
              </p:cNvPr>
              <p:cNvSpPr/>
              <p:nvPr/>
            </p:nvSpPr>
            <p:spPr>
              <a:xfrm flipH="1">
                <a:off x="5178657" y="1189675"/>
                <a:ext cx="1240511" cy="1069404"/>
              </a:xfrm>
              <a:prstGeom prst="hexagon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313432" dir="5400000" algn="t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dirty="0"/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407C8A2-1333-4CA8-7217-E28C453A2BB9}"/>
              </a:ext>
            </a:extLst>
          </p:cNvPr>
          <p:cNvGrpSpPr/>
          <p:nvPr/>
        </p:nvGrpSpPr>
        <p:grpSpPr>
          <a:xfrm>
            <a:off x="5061297" y="3981316"/>
            <a:ext cx="6991348" cy="1120023"/>
            <a:chOff x="5120872" y="1313921"/>
            <a:chExt cx="6991348" cy="1120023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26EE8BF8-3574-567C-D84B-E9F58D46EF2B}"/>
                </a:ext>
              </a:extLst>
            </p:cNvPr>
            <p:cNvGrpSpPr/>
            <p:nvPr/>
          </p:nvGrpSpPr>
          <p:grpSpPr>
            <a:xfrm>
              <a:off x="6465860" y="1313921"/>
              <a:ext cx="5646360" cy="1015021"/>
              <a:chOff x="6465860" y="1313921"/>
              <a:chExt cx="5646360" cy="1015021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2218185-2ABF-C567-EE59-89C01519709C}"/>
                  </a:ext>
                </a:extLst>
              </p:cNvPr>
              <p:cNvSpPr txBox="1"/>
              <p:nvPr/>
            </p:nvSpPr>
            <p:spPr>
              <a:xfrm>
                <a:off x="6465860" y="1313921"/>
                <a:ext cx="5646360" cy="412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dirty="0">
                    <a:solidFill>
                      <a:srgbClr val="0093D4"/>
                    </a:solidFill>
                    <a:latin typeface="Gotham Medium" panose="02000604030000020004" pitchFamily="2" charset="0"/>
                  </a:rPr>
                  <a:t>Lean on marketing and content to help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54A0173-A66B-3F26-0B8A-15A67D799B42}"/>
                  </a:ext>
                </a:extLst>
              </p:cNvPr>
              <p:cNvSpPr txBox="1"/>
              <p:nvPr/>
            </p:nvSpPr>
            <p:spPr>
              <a:xfrm>
                <a:off x="6465860" y="1682611"/>
                <a:ext cx="55811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143C6B"/>
                    </a:solidFill>
                    <a:latin typeface="Gotham Book" panose="02000604040000020004" pitchFamily="2" charset="0"/>
                  </a:rPr>
                  <a:t>Content that shows you are serious, knowledgeable, and capable.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77B32BB6-06CC-1790-784D-FDAC07943F86}"/>
                </a:ext>
              </a:extLst>
            </p:cNvPr>
            <p:cNvGrpSpPr/>
            <p:nvPr/>
          </p:nvGrpSpPr>
          <p:grpSpPr>
            <a:xfrm>
              <a:off x="5120872" y="1424362"/>
              <a:ext cx="1232641" cy="1009582"/>
              <a:chOff x="4918734" y="1038355"/>
              <a:chExt cx="1680180" cy="1376134"/>
            </a:xfrm>
          </p:grpSpPr>
          <p:sp>
            <p:nvSpPr>
              <p:cNvPr id="79" name="Hexagon 106">
                <a:extLst>
                  <a:ext uri="{FF2B5EF4-FFF2-40B4-BE49-F238E27FC236}">
                    <a16:creationId xmlns:a16="http://schemas.microsoft.com/office/drawing/2014/main" id="{AC48043B-A700-C7D3-D1C0-7B9F1BFCB3A4}"/>
                  </a:ext>
                </a:extLst>
              </p:cNvPr>
              <p:cNvSpPr/>
              <p:nvPr/>
            </p:nvSpPr>
            <p:spPr>
              <a:xfrm flipH="1">
                <a:off x="4918734" y="1038355"/>
                <a:ext cx="1252285" cy="1376134"/>
              </a:xfrm>
              <a:custGeom>
                <a:avLst/>
                <a:gdLst>
                  <a:gd name="connsiteX0" fmla="*/ 0 w 2651512"/>
                  <a:gd name="connsiteY0" fmla="*/ 1142892 h 2285784"/>
                  <a:gd name="connsiteX1" fmla="*/ 571446 w 2651512"/>
                  <a:gd name="connsiteY1" fmla="*/ 1 h 2285784"/>
                  <a:gd name="connsiteX2" fmla="*/ 2080066 w 2651512"/>
                  <a:gd name="connsiteY2" fmla="*/ 1 h 2285784"/>
                  <a:gd name="connsiteX3" fmla="*/ 2651512 w 2651512"/>
                  <a:gd name="connsiteY3" fmla="*/ 1142892 h 2285784"/>
                  <a:gd name="connsiteX4" fmla="*/ 2080066 w 2651512"/>
                  <a:gd name="connsiteY4" fmla="*/ 2285783 h 2285784"/>
                  <a:gd name="connsiteX5" fmla="*/ 571446 w 2651512"/>
                  <a:gd name="connsiteY5" fmla="*/ 2285783 h 2285784"/>
                  <a:gd name="connsiteX6" fmla="*/ 0 w 2651512"/>
                  <a:gd name="connsiteY6" fmla="*/ 1142892 h 2285784"/>
                  <a:gd name="connsiteX0" fmla="*/ 0 w 2651512"/>
                  <a:gd name="connsiteY0" fmla="*/ 1142891 h 2285782"/>
                  <a:gd name="connsiteX1" fmla="*/ 571446 w 2651512"/>
                  <a:gd name="connsiteY1" fmla="*/ 0 h 2285782"/>
                  <a:gd name="connsiteX2" fmla="*/ 2080066 w 2651512"/>
                  <a:gd name="connsiteY2" fmla="*/ 0 h 2285782"/>
                  <a:gd name="connsiteX3" fmla="*/ 2651512 w 2651512"/>
                  <a:gd name="connsiteY3" fmla="*/ 1142891 h 2285782"/>
                  <a:gd name="connsiteX4" fmla="*/ 2080066 w 2651512"/>
                  <a:gd name="connsiteY4" fmla="*/ 2285782 h 2285782"/>
                  <a:gd name="connsiteX5" fmla="*/ 571446 w 2651512"/>
                  <a:gd name="connsiteY5" fmla="*/ 2285782 h 2285782"/>
                  <a:gd name="connsiteX6" fmla="*/ 91440 w 2651512"/>
                  <a:gd name="connsiteY6" fmla="*/ 1234331 h 2285782"/>
                  <a:gd name="connsiteX0" fmla="*/ 0 w 2651512"/>
                  <a:gd name="connsiteY0" fmla="*/ 1142891 h 2285782"/>
                  <a:gd name="connsiteX1" fmla="*/ 571446 w 2651512"/>
                  <a:gd name="connsiteY1" fmla="*/ 0 h 2285782"/>
                  <a:gd name="connsiteX2" fmla="*/ 2080066 w 2651512"/>
                  <a:gd name="connsiteY2" fmla="*/ 0 h 2285782"/>
                  <a:gd name="connsiteX3" fmla="*/ 2651512 w 2651512"/>
                  <a:gd name="connsiteY3" fmla="*/ 1142891 h 2285782"/>
                  <a:gd name="connsiteX4" fmla="*/ 2080066 w 2651512"/>
                  <a:gd name="connsiteY4" fmla="*/ 2285782 h 2285782"/>
                  <a:gd name="connsiteX5" fmla="*/ 571446 w 2651512"/>
                  <a:gd name="connsiteY5" fmla="*/ 2285782 h 2285782"/>
                  <a:gd name="connsiteX0" fmla="*/ 0 w 2080066"/>
                  <a:gd name="connsiteY0" fmla="*/ 0 h 2285782"/>
                  <a:gd name="connsiteX1" fmla="*/ 1508620 w 2080066"/>
                  <a:gd name="connsiteY1" fmla="*/ 0 h 2285782"/>
                  <a:gd name="connsiteX2" fmla="*/ 2080066 w 2080066"/>
                  <a:gd name="connsiteY2" fmla="*/ 1142891 h 2285782"/>
                  <a:gd name="connsiteX3" fmla="*/ 1508620 w 2080066"/>
                  <a:gd name="connsiteY3" fmla="*/ 2285782 h 2285782"/>
                  <a:gd name="connsiteX4" fmla="*/ 0 w 2080066"/>
                  <a:gd name="connsiteY4" fmla="*/ 2285782 h 2285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0066" h="2285782">
                    <a:moveTo>
                      <a:pt x="0" y="0"/>
                    </a:moveTo>
                    <a:lnTo>
                      <a:pt x="1508620" y="0"/>
                    </a:lnTo>
                    <a:lnTo>
                      <a:pt x="2080066" y="1142891"/>
                    </a:lnTo>
                    <a:lnTo>
                      <a:pt x="1508620" y="2285782"/>
                    </a:lnTo>
                    <a:lnTo>
                      <a:pt x="0" y="2285782"/>
                    </a:lnTo>
                  </a:path>
                </a:pathLst>
              </a:custGeom>
              <a:noFill/>
              <a:ln w="19050">
                <a:solidFill>
                  <a:srgbClr val="0093D4"/>
                </a:solidFill>
                <a:prstDash val="solid"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80" name="Hexagon 79">
                <a:extLst>
                  <a:ext uri="{FF2B5EF4-FFF2-40B4-BE49-F238E27FC236}">
                    <a16:creationId xmlns:a16="http://schemas.microsoft.com/office/drawing/2014/main" id="{E295A85F-EBA5-1B26-3AAE-0DEF8A7156FF}"/>
                  </a:ext>
                </a:extLst>
              </p:cNvPr>
              <p:cNvSpPr/>
              <p:nvPr/>
            </p:nvSpPr>
            <p:spPr>
              <a:xfrm flipH="1">
                <a:off x="5610278" y="1290263"/>
                <a:ext cx="988636" cy="897824"/>
              </a:xfrm>
              <a:prstGeom prst="hexagon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dirty="0"/>
              </a:p>
            </p:txBody>
          </p:sp>
          <p:sp>
            <p:nvSpPr>
              <p:cNvPr id="81" name="Hexagon 80">
                <a:extLst>
                  <a:ext uri="{FF2B5EF4-FFF2-40B4-BE49-F238E27FC236}">
                    <a16:creationId xmlns:a16="http://schemas.microsoft.com/office/drawing/2014/main" id="{1AA266C4-9EAF-0EFF-4B8F-F18EFEF82A73}"/>
                  </a:ext>
                </a:extLst>
              </p:cNvPr>
              <p:cNvSpPr/>
              <p:nvPr/>
            </p:nvSpPr>
            <p:spPr>
              <a:xfrm flipH="1">
                <a:off x="5178657" y="1189675"/>
                <a:ext cx="1240511" cy="1069404"/>
              </a:xfrm>
              <a:prstGeom prst="hexagon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313432" dir="5400000" algn="t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dirty="0"/>
              </a:p>
            </p:txBody>
          </p:sp>
        </p:grpSp>
      </p:grpSp>
      <p:pic>
        <p:nvPicPr>
          <p:cNvPr id="3" name="Graphic 2" descr="Checkmark with solid fill">
            <a:extLst>
              <a:ext uri="{FF2B5EF4-FFF2-40B4-BE49-F238E27FC236}">
                <a16:creationId xmlns:a16="http://schemas.microsoft.com/office/drawing/2014/main" id="{1129412B-0297-E101-8810-7E4F49C69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8134" y="1148813"/>
            <a:ext cx="553021" cy="553021"/>
          </a:xfrm>
          <a:prstGeom prst="rect">
            <a:avLst/>
          </a:prstGeom>
        </p:spPr>
      </p:pic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1BE4B432-EC99-360A-DE1E-353762EDF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4646" y="4328435"/>
            <a:ext cx="553021" cy="553021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DF9A97A4-7465-690F-3ABA-EA7AB8F84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4696" y="2769875"/>
            <a:ext cx="553021" cy="55302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E007DE6-BCDE-736F-40AB-9BC962E9F658}"/>
              </a:ext>
            </a:extLst>
          </p:cNvPr>
          <p:cNvGrpSpPr/>
          <p:nvPr/>
        </p:nvGrpSpPr>
        <p:grpSpPr>
          <a:xfrm>
            <a:off x="5061297" y="5626646"/>
            <a:ext cx="6991348" cy="1009582"/>
            <a:chOff x="5120872" y="1424362"/>
            <a:chExt cx="6991348" cy="100958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65F08A-367C-147D-4F7B-C65761497D36}"/>
                </a:ext>
              </a:extLst>
            </p:cNvPr>
            <p:cNvSpPr txBox="1"/>
            <p:nvPr/>
          </p:nvSpPr>
          <p:spPr>
            <a:xfrm>
              <a:off x="6465860" y="1746660"/>
              <a:ext cx="5646360" cy="383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solidFill>
                    <a:srgbClr val="0093D4"/>
                  </a:solidFill>
                  <a:latin typeface="Gotham Medium" panose="02000604030000020004" pitchFamily="2" charset="0"/>
                </a:rPr>
                <a:t>Pull out the purple rack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CE10D7F-E3E5-CD66-B2F1-4AEADD43EBCF}"/>
                </a:ext>
              </a:extLst>
            </p:cNvPr>
            <p:cNvGrpSpPr/>
            <p:nvPr/>
          </p:nvGrpSpPr>
          <p:grpSpPr>
            <a:xfrm>
              <a:off x="5120872" y="1424362"/>
              <a:ext cx="1232641" cy="1009582"/>
              <a:chOff x="4918734" y="1038355"/>
              <a:chExt cx="1680180" cy="1376134"/>
            </a:xfrm>
          </p:grpSpPr>
          <p:sp>
            <p:nvSpPr>
              <p:cNvPr id="11" name="Hexagon 106">
                <a:extLst>
                  <a:ext uri="{FF2B5EF4-FFF2-40B4-BE49-F238E27FC236}">
                    <a16:creationId xmlns:a16="http://schemas.microsoft.com/office/drawing/2014/main" id="{5DAAFC82-50A2-977F-EA7B-23C055C9685D}"/>
                  </a:ext>
                </a:extLst>
              </p:cNvPr>
              <p:cNvSpPr/>
              <p:nvPr/>
            </p:nvSpPr>
            <p:spPr>
              <a:xfrm flipH="1">
                <a:off x="4918734" y="1038355"/>
                <a:ext cx="1252285" cy="1376134"/>
              </a:xfrm>
              <a:custGeom>
                <a:avLst/>
                <a:gdLst>
                  <a:gd name="connsiteX0" fmla="*/ 0 w 2651512"/>
                  <a:gd name="connsiteY0" fmla="*/ 1142892 h 2285784"/>
                  <a:gd name="connsiteX1" fmla="*/ 571446 w 2651512"/>
                  <a:gd name="connsiteY1" fmla="*/ 1 h 2285784"/>
                  <a:gd name="connsiteX2" fmla="*/ 2080066 w 2651512"/>
                  <a:gd name="connsiteY2" fmla="*/ 1 h 2285784"/>
                  <a:gd name="connsiteX3" fmla="*/ 2651512 w 2651512"/>
                  <a:gd name="connsiteY3" fmla="*/ 1142892 h 2285784"/>
                  <a:gd name="connsiteX4" fmla="*/ 2080066 w 2651512"/>
                  <a:gd name="connsiteY4" fmla="*/ 2285783 h 2285784"/>
                  <a:gd name="connsiteX5" fmla="*/ 571446 w 2651512"/>
                  <a:gd name="connsiteY5" fmla="*/ 2285783 h 2285784"/>
                  <a:gd name="connsiteX6" fmla="*/ 0 w 2651512"/>
                  <a:gd name="connsiteY6" fmla="*/ 1142892 h 2285784"/>
                  <a:gd name="connsiteX0" fmla="*/ 0 w 2651512"/>
                  <a:gd name="connsiteY0" fmla="*/ 1142891 h 2285782"/>
                  <a:gd name="connsiteX1" fmla="*/ 571446 w 2651512"/>
                  <a:gd name="connsiteY1" fmla="*/ 0 h 2285782"/>
                  <a:gd name="connsiteX2" fmla="*/ 2080066 w 2651512"/>
                  <a:gd name="connsiteY2" fmla="*/ 0 h 2285782"/>
                  <a:gd name="connsiteX3" fmla="*/ 2651512 w 2651512"/>
                  <a:gd name="connsiteY3" fmla="*/ 1142891 h 2285782"/>
                  <a:gd name="connsiteX4" fmla="*/ 2080066 w 2651512"/>
                  <a:gd name="connsiteY4" fmla="*/ 2285782 h 2285782"/>
                  <a:gd name="connsiteX5" fmla="*/ 571446 w 2651512"/>
                  <a:gd name="connsiteY5" fmla="*/ 2285782 h 2285782"/>
                  <a:gd name="connsiteX6" fmla="*/ 91440 w 2651512"/>
                  <a:gd name="connsiteY6" fmla="*/ 1234331 h 2285782"/>
                  <a:gd name="connsiteX0" fmla="*/ 0 w 2651512"/>
                  <a:gd name="connsiteY0" fmla="*/ 1142891 h 2285782"/>
                  <a:gd name="connsiteX1" fmla="*/ 571446 w 2651512"/>
                  <a:gd name="connsiteY1" fmla="*/ 0 h 2285782"/>
                  <a:gd name="connsiteX2" fmla="*/ 2080066 w 2651512"/>
                  <a:gd name="connsiteY2" fmla="*/ 0 h 2285782"/>
                  <a:gd name="connsiteX3" fmla="*/ 2651512 w 2651512"/>
                  <a:gd name="connsiteY3" fmla="*/ 1142891 h 2285782"/>
                  <a:gd name="connsiteX4" fmla="*/ 2080066 w 2651512"/>
                  <a:gd name="connsiteY4" fmla="*/ 2285782 h 2285782"/>
                  <a:gd name="connsiteX5" fmla="*/ 571446 w 2651512"/>
                  <a:gd name="connsiteY5" fmla="*/ 2285782 h 2285782"/>
                  <a:gd name="connsiteX0" fmla="*/ 0 w 2080066"/>
                  <a:gd name="connsiteY0" fmla="*/ 0 h 2285782"/>
                  <a:gd name="connsiteX1" fmla="*/ 1508620 w 2080066"/>
                  <a:gd name="connsiteY1" fmla="*/ 0 h 2285782"/>
                  <a:gd name="connsiteX2" fmla="*/ 2080066 w 2080066"/>
                  <a:gd name="connsiteY2" fmla="*/ 1142891 h 2285782"/>
                  <a:gd name="connsiteX3" fmla="*/ 1508620 w 2080066"/>
                  <a:gd name="connsiteY3" fmla="*/ 2285782 h 2285782"/>
                  <a:gd name="connsiteX4" fmla="*/ 0 w 2080066"/>
                  <a:gd name="connsiteY4" fmla="*/ 2285782 h 2285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0066" h="2285782">
                    <a:moveTo>
                      <a:pt x="0" y="0"/>
                    </a:moveTo>
                    <a:lnTo>
                      <a:pt x="1508620" y="0"/>
                    </a:lnTo>
                    <a:lnTo>
                      <a:pt x="2080066" y="1142891"/>
                    </a:lnTo>
                    <a:lnTo>
                      <a:pt x="1508620" y="2285782"/>
                    </a:lnTo>
                    <a:lnTo>
                      <a:pt x="0" y="2285782"/>
                    </a:lnTo>
                  </a:path>
                </a:pathLst>
              </a:custGeom>
              <a:noFill/>
              <a:ln w="19050">
                <a:solidFill>
                  <a:srgbClr val="0093D4"/>
                </a:solidFill>
                <a:prstDash val="solid"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2" name="Hexagon 11">
                <a:extLst>
                  <a:ext uri="{FF2B5EF4-FFF2-40B4-BE49-F238E27FC236}">
                    <a16:creationId xmlns:a16="http://schemas.microsoft.com/office/drawing/2014/main" id="{BBD0E354-56C9-5EE6-5E2D-C896B5D4863F}"/>
                  </a:ext>
                </a:extLst>
              </p:cNvPr>
              <p:cNvSpPr/>
              <p:nvPr/>
            </p:nvSpPr>
            <p:spPr>
              <a:xfrm flipH="1">
                <a:off x="5610278" y="1290263"/>
                <a:ext cx="988636" cy="897824"/>
              </a:xfrm>
              <a:prstGeom prst="hexagon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dirty="0"/>
              </a:p>
            </p:txBody>
          </p:sp>
          <p:sp>
            <p:nvSpPr>
              <p:cNvPr id="13" name="Hexagon 12">
                <a:extLst>
                  <a:ext uri="{FF2B5EF4-FFF2-40B4-BE49-F238E27FC236}">
                    <a16:creationId xmlns:a16="http://schemas.microsoft.com/office/drawing/2014/main" id="{07B608F2-B3B5-E129-375A-2C70D3492B40}"/>
                  </a:ext>
                </a:extLst>
              </p:cNvPr>
              <p:cNvSpPr/>
              <p:nvPr/>
            </p:nvSpPr>
            <p:spPr>
              <a:xfrm flipH="1">
                <a:off x="5178657" y="1189675"/>
                <a:ext cx="1240511" cy="1069404"/>
              </a:xfrm>
              <a:prstGeom prst="hexagon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313432" dir="5400000" algn="t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dirty="0"/>
              </a:p>
            </p:txBody>
          </p:sp>
        </p:grpSp>
      </p:grpSp>
      <p:pic>
        <p:nvPicPr>
          <p:cNvPr id="18" name="Graphic 17" descr="Checkmark with solid fill">
            <a:extLst>
              <a:ext uri="{FF2B5EF4-FFF2-40B4-BE49-F238E27FC236}">
                <a16:creationId xmlns:a16="http://schemas.microsoft.com/office/drawing/2014/main" id="{95AE72EE-8F09-4226-F1C0-B0C086A62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4646" y="5864282"/>
            <a:ext cx="553021" cy="55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6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726FAA96-C569-4634-A854-164BC5ACE745}"/>
              </a:ext>
            </a:extLst>
          </p:cNvPr>
          <p:cNvSpPr txBox="1"/>
          <p:nvPr/>
        </p:nvSpPr>
        <p:spPr>
          <a:xfrm>
            <a:off x="2934495" y="745323"/>
            <a:ext cx="6323010" cy="5355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>
                <a:gradFill>
                  <a:gsLst>
                    <a:gs pos="100000">
                      <a:srgbClr val="0093D4"/>
                    </a:gs>
                    <a:gs pos="0">
                      <a:srgbClr val="143C6B"/>
                    </a:gs>
                  </a:gsLst>
                  <a:path path="circle">
                    <a:fillToRect l="100000" t="100000"/>
                  </a:path>
                </a:gradFill>
                <a:latin typeface="Gotham Bold" panose="02000604030000020004" pitchFamily="2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106E2-0166-97D2-A686-A086FF164E9B}"/>
              </a:ext>
            </a:extLst>
          </p:cNvPr>
          <p:cNvSpPr txBox="1"/>
          <p:nvPr/>
        </p:nvSpPr>
        <p:spPr>
          <a:xfrm>
            <a:off x="750815" y="1637163"/>
            <a:ext cx="10310069" cy="5398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Global Sustainable Investment Alliance, </a:t>
            </a:r>
            <a:r>
              <a:rPr lang="en-US" sz="1600" i="1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2020 Global Sustainable Investment Review (</a:t>
            </a: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2021). </a:t>
            </a: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http://www.gsi-alliance.org/wp-content/uploads/2021/08/GSIR-20201.pdf </a:t>
            </a:r>
            <a:endParaRPr lang="en-US" sz="1600" dirty="0">
              <a:solidFill>
                <a:srgbClr val="0093D4"/>
              </a:solidFill>
              <a:latin typeface="Gotham Italic"/>
              <a:ea typeface="Open Sans Light"/>
              <a:cs typeface="Open Sans Light"/>
            </a:endParaRP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Berg, Florian and </a:t>
            </a:r>
            <a:r>
              <a:rPr lang="en-US" sz="1600" dirty="0" err="1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Kölbel</a:t>
            </a: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, Julian and </a:t>
            </a:r>
            <a:r>
              <a:rPr lang="en-US" sz="1600" dirty="0" err="1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Rigobon</a:t>
            </a: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, Roberto</a:t>
            </a:r>
            <a:r>
              <a:rPr lang="en-US" sz="1600" i="1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, Aggregate Confusion: The Divergence of ESG Ratings</a:t>
            </a: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 (August 15, 2019)</a:t>
            </a:r>
            <a:r>
              <a:rPr lang="en-US" sz="1600" i="1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. </a:t>
            </a: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Forthcoming Review of Finance, Available at SSRN: </a:t>
            </a: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https://ssrn.com/abstract=3438533</a:t>
            </a: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 or </a:t>
            </a: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http://dx.doi.org/10.2139/ssrn.3438533</a:t>
            </a:r>
            <a:endParaRPr lang="en-US" sz="1600" dirty="0">
              <a:solidFill>
                <a:srgbClr val="0093D4"/>
              </a:solidFill>
              <a:latin typeface="Gotham Italic"/>
              <a:ea typeface="Open Sans Light"/>
              <a:cs typeface="Open Sans Light"/>
            </a:endParaRP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Ibid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Ibid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</a:rPr>
              <a:t>Ibid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https://www.owlesg.com</a:t>
            </a:r>
            <a:endParaRPr lang="en-US" sz="1600" dirty="0">
              <a:solidFill>
                <a:srgbClr val="0093D4"/>
              </a:solidFill>
              <a:latin typeface="Gotham Italic"/>
              <a:ea typeface="Open Sans Light"/>
              <a:cs typeface="Open Sans Light"/>
            </a:endParaRP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93D4"/>
                </a:solidFill>
                <a:latin typeface="Gotham Italic"/>
                <a:ea typeface="Open Sans Light"/>
                <a:cs typeface="Open Sans Ligh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https://www.yourstake.org</a:t>
            </a:r>
            <a:endParaRPr lang="en-US" sz="1600" dirty="0">
              <a:solidFill>
                <a:srgbClr val="0093D4"/>
              </a:solidFill>
              <a:latin typeface="Gotham Italic"/>
              <a:ea typeface="Open Sans Light"/>
              <a:cs typeface="Open Sans Light"/>
            </a:endParaRPr>
          </a:p>
          <a:p>
            <a:pPr>
              <a:lnSpc>
                <a:spcPct val="120000"/>
              </a:lnSpc>
            </a:pPr>
            <a:endParaRPr lang="en-US" sz="2000" dirty="0">
              <a:solidFill>
                <a:srgbClr val="0093D4"/>
              </a:solidFill>
              <a:latin typeface="Gotham Italic"/>
              <a:ea typeface="Open Sans Light"/>
              <a:cs typeface="Open Sans Light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sz="2000" i="1" dirty="0">
              <a:solidFill>
                <a:srgbClr val="0093D4"/>
              </a:solidFill>
              <a:latin typeface="Gotham Italic"/>
              <a:ea typeface="Open Sans Light"/>
              <a:cs typeface="Open Sans Light"/>
            </a:endParaRPr>
          </a:p>
          <a:p>
            <a:pPr>
              <a:lnSpc>
                <a:spcPct val="12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080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</p:bld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1C8EF4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rst Rate PPT Template 2021" id="{DF779C28-146C-ED48-8052-294DA99C4613}" vid="{4E265E78-4FF3-2F40-AB94-DADB642A199E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rst Rate PPT Template 2021" id="{DF779C28-146C-ED48-8052-294DA99C4613}" vid="{8C0C9B62-AA67-5C43-8D56-3B6E3360B4D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DE6E6F55C4CC49B6307603356ADA40" ma:contentTypeVersion="13" ma:contentTypeDescription="Create a new document." ma:contentTypeScope="" ma:versionID="cad7bade82c509958749440a3420c0e3">
  <xsd:schema xmlns:xsd="http://www.w3.org/2001/XMLSchema" xmlns:xs="http://www.w3.org/2001/XMLSchema" xmlns:p="http://schemas.microsoft.com/office/2006/metadata/properties" xmlns:ns2="557dd4c0-bb5d-475a-b43b-de62144a2c3c" xmlns:ns3="a43a1fcd-8fbb-4e18-a955-599eea627012" targetNamespace="http://schemas.microsoft.com/office/2006/metadata/properties" ma:root="true" ma:fieldsID="d4e45f6699595cbae114e6449aa5cc60" ns2:_="" ns3:_="">
    <xsd:import namespace="557dd4c0-bb5d-475a-b43b-de62144a2c3c"/>
    <xsd:import namespace="a43a1fcd-8fbb-4e18-a955-599eea6270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7dd4c0-bb5d-475a-b43b-de62144a2c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3a1fcd-8fbb-4e18-a955-599eea62701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3FF18E-9BCB-467C-989C-3158C3D124C1}">
  <ds:schemaRefs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557dd4c0-bb5d-475a-b43b-de62144a2c3c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a43a1fcd-8fbb-4e18-a955-599eea627012"/>
  </ds:schemaRefs>
</ds:datastoreItem>
</file>

<file path=customXml/itemProps2.xml><?xml version="1.0" encoding="utf-8"?>
<ds:datastoreItem xmlns:ds="http://schemas.openxmlformats.org/officeDocument/2006/customXml" ds:itemID="{EBB61060-0787-415F-A37A-00DBFB9A0206}">
  <ds:schemaRefs>
    <ds:schemaRef ds:uri="557dd4c0-bb5d-475a-b43b-de62144a2c3c"/>
    <ds:schemaRef ds:uri="a43a1fcd-8fbb-4e18-a955-599eea62701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0EEC33D-8056-4B23-813C-AF28AB5CAB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4680</TotalTime>
  <Words>1128</Words>
  <Application>Microsoft Macintosh PowerPoint</Application>
  <PresentationFormat>Widescreen</PresentationFormat>
  <Paragraphs>123</Paragraphs>
  <Slides>11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Gotham Bold</vt:lpstr>
      <vt:lpstr>Gotham Book</vt:lpstr>
      <vt:lpstr>Gotham Italic</vt:lpstr>
      <vt:lpstr>Gotham Light</vt:lpstr>
      <vt:lpstr>Gotham Medium</vt:lpstr>
      <vt:lpstr>Office Theme</vt:lpstr>
      <vt:lpstr>Custom Design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Fajar Indra Yunanto</dc:creator>
  <cp:lastModifiedBy>Emily Nash</cp:lastModifiedBy>
  <cp:revision>7</cp:revision>
  <cp:lastPrinted>2021-10-25T18:28:50Z</cp:lastPrinted>
  <dcterms:created xsi:type="dcterms:W3CDTF">2006-08-16T00:00:00Z</dcterms:created>
  <dcterms:modified xsi:type="dcterms:W3CDTF">2022-10-03T15:03:06Z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0x010100E3DE6E6F55C4CC49B6307603356ADA40</vt:lpwstr>
  </property>
</Properties>
</file>