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0" r:id="rId3"/>
    <p:sldMasterId id="2147483684" r:id="rId4"/>
    <p:sldMasterId id="2147483691" r:id="rId5"/>
    <p:sldMasterId id="2147483704" r:id="rId6"/>
  </p:sldMasterIdLst>
  <p:notesMasterIdLst>
    <p:notesMasterId r:id="rId31"/>
  </p:notesMasterIdLst>
  <p:handoutMasterIdLst>
    <p:handoutMasterId r:id="rId32"/>
  </p:handoutMasterIdLst>
  <p:sldIdLst>
    <p:sldId id="519" r:id="rId7"/>
    <p:sldId id="6828" r:id="rId8"/>
    <p:sldId id="2117" r:id="rId9"/>
    <p:sldId id="2147471245" r:id="rId10"/>
    <p:sldId id="2147471243" r:id="rId11"/>
    <p:sldId id="2623" r:id="rId12"/>
    <p:sldId id="2633" r:id="rId13"/>
    <p:sldId id="2624" r:id="rId14"/>
    <p:sldId id="2147471237" r:id="rId15"/>
    <p:sldId id="2147471246" r:id="rId16"/>
    <p:sldId id="2147471242" r:id="rId17"/>
    <p:sldId id="2147471239" r:id="rId18"/>
    <p:sldId id="2147471232" r:id="rId19"/>
    <p:sldId id="2147471240" r:id="rId20"/>
    <p:sldId id="2147471241" r:id="rId21"/>
    <p:sldId id="2147471238" r:id="rId22"/>
    <p:sldId id="517" r:id="rId23"/>
    <p:sldId id="2147471244" r:id="rId24"/>
    <p:sldId id="2640" r:id="rId25"/>
    <p:sldId id="2147471235" r:id="rId26"/>
    <p:sldId id="257" r:id="rId27"/>
    <p:sldId id="2146845527" r:id="rId28"/>
    <p:sldId id="2147471220" r:id="rId29"/>
    <p:sldId id="52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9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9254" autoAdjust="0"/>
    <p:restoredTop sz="95728"/>
  </p:normalViewPr>
  <p:slideViewPr>
    <p:cSldViewPr snapToGrid="0" snapToObjects="1">
      <p:cViewPr varScale="1">
        <p:scale>
          <a:sx n="74" d="100"/>
          <a:sy n="74" d="100"/>
        </p:scale>
        <p:origin x="72" y="54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19" d="100"/>
          <a:sy n="119" d="100"/>
        </p:scale>
        <p:origin x="392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Futura" panose="020B0602020204020303" pitchFamily="34" charset="-79"/>
                <a:ea typeface="+mn-ea"/>
                <a:cs typeface="Futura" panose="020B0602020204020303" pitchFamily="34" charset="-79"/>
              </a:defRPr>
            </a:pPr>
            <a:r>
              <a:rPr lang="en-US" b="1" i="0" dirty="0">
                <a:latin typeface="Futura" panose="020B0602020204020303" pitchFamily="34" charset="-79"/>
                <a:cs typeface="Futura" panose="020B0602020204020303" pitchFamily="34" charset="-79"/>
              </a:rPr>
              <a:t>ESG DATA MARKET SIZE 2016 - 2025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Futura" panose="020B0602020204020303" pitchFamily="34" charset="-79"/>
              <a:ea typeface="+mn-ea"/>
              <a:cs typeface="Futura" panose="020B0602020204020303" pitchFamily="34" charset="-79"/>
            </a:defRPr>
          </a:pPr>
          <a:endParaRPr lang="en-US"/>
        </a:p>
      </c:txPr>
    </c:title>
    <c:autoTitleDeleted val="0"/>
    <c:plotArea>
      <c:layout>
        <c:manualLayout>
          <c:layoutTarget val="inner"/>
          <c:xMode val="edge"/>
          <c:yMode val="edge"/>
          <c:x val="0.10596388135947231"/>
          <c:y val="9.7198310480666683E-2"/>
          <c:w val="0.8937326525590551"/>
          <c:h val="0.76752769638732188"/>
        </c:manualLayout>
      </c:layout>
      <c:barChart>
        <c:barDir val="col"/>
        <c:grouping val="clustered"/>
        <c:varyColors val="0"/>
        <c:ser>
          <c:idx val="0"/>
          <c:order val="0"/>
          <c:tx>
            <c:strRef>
              <c:f>Sheet1!$B$1</c:f>
              <c:strCache>
                <c:ptCount val="1"/>
                <c:pt idx="0">
                  <c:v>ESG DATA MARKET ($USD in Millions)</c:v>
                </c:pt>
              </c:strCache>
            </c:strRef>
          </c:tx>
          <c:spPr>
            <a:solidFill>
              <a:srgbClr val="3CA7FF"/>
            </a:solidFill>
            <a:ln>
              <a:noFill/>
            </a:ln>
            <a:effectLst/>
          </c:spPr>
          <c:invertIfNegative val="0"/>
          <c:dLbls>
            <c:delete val="1"/>
          </c:dLbls>
          <c:cat>
            <c:strRef>
              <c:f>Sheet1!$A$2:$A$11</c:f>
              <c:strCache>
                <c:ptCount val="10"/>
                <c:pt idx="0">
                  <c:v>2016</c:v>
                </c:pt>
                <c:pt idx="1">
                  <c:v>2017</c:v>
                </c:pt>
                <c:pt idx="2">
                  <c:v>2018</c:v>
                </c:pt>
                <c:pt idx="3">
                  <c:v>2019</c:v>
                </c:pt>
                <c:pt idx="4">
                  <c:v>2020</c:v>
                </c:pt>
                <c:pt idx="5">
                  <c:v>2021</c:v>
                </c:pt>
                <c:pt idx="6">
                  <c:v>2022</c:v>
                </c:pt>
                <c:pt idx="7">
                  <c:v>2023</c:v>
                </c:pt>
                <c:pt idx="8">
                  <c:v>2024</c:v>
                </c:pt>
                <c:pt idx="9">
                  <c:v>2025</c:v>
                </c:pt>
              </c:strCache>
            </c:strRef>
          </c:cat>
          <c:val>
            <c:numRef>
              <c:f>Sheet1!$B$2:$B$11</c:f>
              <c:numCache>
                <c:formatCode>0.00</c:formatCode>
                <c:ptCount val="10"/>
                <c:pt idx="0">
                  <c:v>260</c:v>
                </c:pt>
                <c:pt idx="1">
                  <c:v>400</c:v>
                </c:pt>
                <c:pt idx="2">
                  <c:v>500</c:v>
                </c:pt>
                <c:pt idx="3">
                  <c:v>620</c:v>
                </c:pt>
                <c:pt idx="4">
                  <c:v>775</c:v>
                </c:pt>
                <c:pt idx="5">
                  <c:v>1050</c:v>
                </c:pt>
                <c:pt idx="6">
                  <c:v>1300</c:v>
                </c:pt>
                <c:pt idx="7">
                  <c:v>1932.0413699999999</c:v>
                </c:pt>
                <c:pt idx="8">
                  <c:v>2592.16813</c:v>
                </c:pt>
                <c:pt idx="9">
                  <c:v>3250</c:v>
                </c:pt>
              </c:numCache>
            </c:numRef>
          </c:val>
          <c:extLst>
            <c:ext xmlns:c16="http://schemas.microsoft.com/office/drawing/2014/chart" uri="{C3380CC4-5D6E-409C-BE32-E72D297353CC}">
              <c16:uniqueId val="{00000000-D283-4DCF-AF4F-B2F06A372337}"/>
            </c:ext>
          </c:extLst>
        </c:ser>
        <c:dLbls>
          <c:showLegendKey val="0"/>
          <c:showVal val="1"/>
          <c:showCatName val="0"/>
          <c:showSerName val="0"/>
          <c:showPercent val="0"/>
          <c:showBubbleSize val="0"/>
        </c:dLbls>
        <c:gapWidth val="50"/>
        <c:overlap val="-30"/>
        <c:axId val="1339889055"/>
        <c:axId val="1489194239"/>
      </c:barChart>
      <c:dateAx>
        <c:axId val="133988905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crossAx val="1489194239"/>
        <c:crosses val="autoZero"/>
        <c:auto val="0"/>
        <c:lblOffset val="100"/>
        <c:baseTimeUnit val="days"/>
        <c:majorUnit val="1"/>
      </c:dateAx>
      <c:valAx>
        <c:axId val="1489194239"/>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50" b="0" i="0" u="none" strike="noStrike" kern="1200" baseline="0">
                    <a:solidFill>
                      <a:schemeClr val="bg1"/>
                    </a:solidFill>
                    <a:latin typeface="Futura Medium" panose="020B0602020204020303" pitchFamily="34" charset="-79"/>
                    <a:ea typeface="+mn-ea"/>
                    <a:cs typeface="Futura Medium" panose="020B0602020204020303" pitchFamily="34" charset="-79"/>
                  </a:defRPr>
                </a:pPr>
                <a:r>
                  <a:rPr lang="en-US" sz="1050" dirty="0"/>
                  <a:t>In</a:t>
                </a:r>
                <a:r>
                  <a:rPr lang="en-US" sz="1050" baseline="0" dirty="0"/>
                  <a:t> $USD Millions</a:t>
                </a:r>
                <a:endParaRPr lang="en-US" sz="1050" dirty="0"/>
              </a:p>
            </c:rich>
          </c:tx>
          <c:overlay val="0"/>
          <c:spPr>
            <a:noFill/>
            <a:ln w="0">
              <a:noFill/>
            </a:ln>
            <a:effectLst/>
          </c:spPr>
          <c:txPr>
            <a:bodyPr rot="-5400000" spcFirstLastPara="1" vertOverflow="ellipsis" vert="horz" wrap="square" anchor="ctr" anchorCtr="1"/>
            <a:lstStyle/>
            <a:p>
              <a:pPr>
                <a:defRPr sz="1050"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Futura Medium" panose="020B0602020204020303" pitchFamily="34" charset="-79"/>
                <a:ea typeface="+mn-ea"/>
                <a:cs typeface="Futura Medium" panose="020B0602020204020303" pitchFamily="34" charset="-79"/>
              </a:defRPr>
            </a:pPr>
            <a:endParaRPr lang="en-US"/>
          </a:p>
        </c:txPr>
        <c:crossAx val="133988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alpha val="55000"/>
      </a:schemeClr>
    </a:solidFill>
    <a:ln>
      <a:solidFill>
        <a:schemeClr val="tx1"/>
      </a:solidFill>
    </a:ln>
    <a:effectLst/>
  </c:spPr>
  <c:txPr>
    <a:bodyPr/>
    <a:lstStyle/>
    <a:p>
      <a:pPr>
        <a:defRPr>
          <a:solidFill>
            <a:schemeClr val="bg1"/>
          </a:solidFill>
          <a:latin typeface="Futura Medium" panose="020B0602020204020303" pitchFamily="34" charset="-79"/>
          <a:cs typeface="Futura Medium" panose="020B0602020204020303" pitchFamily="34" charset="-79"/>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r>
              <a:rPr lang="en-US" sz="1400" dirty="0"/>
              <a:t>Time Stamps of Most Recent C02e Data</a:t>
            </a:r>
          </a:p>
          <a:p>
            <a:pPr>
              <a:defRPr sz="1400"/>
            </a:pPr>
            <a:r>
              <a:rPr lang="en-US" sz="1400" dirty="0"/>
              <a:t>Available on 9/20/22 for 2,809 MSCI Constituents </a:t>
            </a:r>
          </a:p>
          <a:p>
            <a:pPr>
              <a:defRPr sz="1400"/>
            </a:pPr>
            <a:r>
              <a:rPr lang="en-US" sz="1200" dirty="0"/>
              <a:t>(vendors anonymized)</a:t>
            </a:r>
          </a:p>
        </c:rich>
      </c:tx>
      <c:layout>
        <c:manualLayout>
          <c:xMode val="edge"/>
          <c:yMode val="edge"/>
          <c:x val="0.23051159588657974"/>
          <c:y val="1.7236499328164939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title>
    <c:autoTitleDeleted val="0"/>
    <c:plotArea>
      <c:layout/>
      <c:barChart>
        <c:barDir val="col"/>
        <c:grouping val="clustered"/>
        <c:varyColors val="0"/>
        <c:ser>
          <c:idx val="0"/>
          <c:order val="0"/>
          <c:tx>
            <c:strRef>
              <c:f>Sheet1!$B$1</c:f>
              <c:strCache>
                <c:ptCount val="1"/>
                <c:pt idx="0">
                  <c:v>Vendor I: Carbon Emissions FY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Sheet1!$B$2:$B$6</c:f>
              <c:numCache>
                <c:formatCode>General</c:formatCode>
                <c:ptCount val="5"/>
                <c:pt idx="0">
                  <c:v>20</c:v>
                </c:pt>
                <c:pt idx="1">
                  <c:v>0</c:v>
                </c:pt>
                <c:pt idx="2">
                  <c:v>2</c:v>
                </c:pt>
                <c:pt idx="3">
                  <c:v>2787</c:v>
                </c:pt>
                <c:pt idx="4">
                  <c:v>0</c:v>
                </c:pt>
              </c:numCache>
            </c:numRef>
          </c:val>
          <c:extLst>
            <c:ext xmlns:c16="http://schemas.microsoft.com/office/drawing/2014/chart" uri="{C3380CC4-5D6E-409C-BE32-E72D297353CC}">
              <c16:uniqueId val="{00000000-BA13-4DD2-8A39-298E3C15C35C}"/>
            </c:ext>
          </c:extLst>
        </c:ser>
        <c:ser>
          <c:idx val="1"/>
          <c:order val="1"/>
          <c:tx>
            <c:strRef>
              <c:f>Sheet1!$C$1</c:f>
              <c:strCache>
                <c:ptCount val="1"/>
                <c:pt idx="0">
                  <c:v>Vendor G: Carbon Emissions FY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Sheet1!$C$2:$C$6</c:f>
              <c:numCache>
                <c:formatCode>General</c:formatCode>
                <c:ptCount val="5"/>
                <c:pt idx="0">
                  <c:v>212</c:v>
                </c:pt>
                <c:pt idx="1">
                  <c:v>2</c:v>
                </c:pt>
                <c:pt idx="2">
                  <c:v>33</c:v>
                </c:pt>
                <c:pt idx="3">
                  <c:v>2076</c:v>
                </c:pt>
                <c:pt idx="4">
                  <c:v>677</c:v>
                </c:pt>
              </c:numCache>
            </c:numRef>
          </c:val>
          <c:extLst>
            <c:ext xmlns:c16="http://schemas.microsoft.com/office/drawing/2014/chart" uri="{C3380CC4-5D6E-409C-BE32-E72D297353CC}">
              <c16:uniqueId val="{00000001-BA13-4DD2-8A39-298E3C15C35C}"/>
            </c:ext>
          </c:extLst>
        </c:ser>
        <c:ser>
          <c:idx val="2"/>
          <c:order val="2"/>
          <c:tx>
            <c:strRef>
              <c:f>Sheet1!$D$1</c:f>
              <c:strCache>
                <c:ptCount val="1"/>
                <c:pt idx="0">
                  <c:v>Vendor H: Carbon Emissions Scope FY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utura Medium" panose="020B0602020204020303" pitchFamily="34" charset="-79"/>
                    <a:ea typeface="+mn-ea"/>
                    <a:cs typeface="Futura Medium" panose="020B0602020204020303" pitchFamily="34" charset="-79"/>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NULL</c:v>
                </c:pt>
                <c:pt idx="1">
                  <c:v>2018</c:v>
                </c:pt>
                <c:pt idx="2">
                  <c:v>2019</c:v>
                </c:pt>
                <c:pt idx="3">
                  <c:v>2020</c:v>
                </c:pt>
                <c:pt idx="4">
                  <c:v>2021</c:v>
                </c:pt>
              </c:strCache>
            </c:strRef>
          </c:cat>
          <c:val>
            <c:numRef>
              <c:f>Sheet1!$D$2:$D$6</c:f>
              <c:numCache>
                <c:formatCode>General</c:formatCode>
                <c:ptCount val="5"/>
                <c:pt idx="0">
                  <c:v>553</c:v>
                </c:pt>
                <c:pt idx="1">
                  <c:v>0</c:v>
                </c:pt>
                <c:pt idx="2">
                  <c:v>14</c:v>
                </c:pt>
                <c:pt idx="3">
                  <c:v>1982</c:v>
                </c:pt>
                <c:pt idx="4">
                  <c:v>260</c:v>
                </c:pt>
              </c:numCache>
            </c:numRef>
          </c:val>
          <c:extLst>
            <c:ext xmlns:c16="http://schemas.microsoft.com/office/drawing/2014/chart" uri="{C3380CC4-5D6E-409C-BE32-E72D297353CC}">
              <c16:uniqueId val="{00000002-BA13-4DD2-8A39-298E3C15C35C}"/>
            </c:ext>
          </c:extLst>
        </c:ser>
        <c:dLbls>
          <c:dLblPos val="outEnd"/>
          <c:showLegendKey val="0"/>
          <c:showVal val="1"/>
          <c:showCatName val="0"/>
          <c:showSerName val="0"/>
          <c:showPercent val="0"/>
          <c:showBubbleSize val="0"/>
        </c:dLbls>
        <c:gapWidth val="0"/>
        <c:axId val="713383535"/>
        <c:axId val="713601231"/>
      </c:barChart>
      <c:catAx>
        <c:axId val="713383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crossAx val="713601231"/>
        <c:crosses val="autoZero"/>
        <c:auto val="1"/>
        <c:lblAlgn val="ctr"/>
        <c:lblOffset val="100"/>
        <c:noMultiLvlLbl val="0"/>
      </c:catAx>
      <c:valAx>
        <c:axId val="713601231"/>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crossAx val="713383535"/>
        <c:crosses val="autoZero"/>
        <c:crossBetween val="between"/>
      </c:valAx>
      <c:spPr>
        <a:noFill/>
        <a:ln>
          <a:noFill/>
        </a:ln>
        <a:effectLst/>
      </c:spPr>
    </c:plotArea>
    <c:legend>
      <c:legendPos val="b"/>
      <c:layout>
        <c:manualLayout>
          <c:xMode val="edge"/>
          <c:yMode val="edge"/>
          <c:x val="0"/>
          <c:y val="0.89562861615747069"/>
          <c:w val="0.99922160782954716"/>
          <c:h val="8.97987019221023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Futura Medium" panose="020B0602020204020303" pitchFamily="34" charset="-79"/>
              <a:ea typeface="+mn-ea"/>
              <a:cs typeface="Futura Medium" panose="020B0602020204020303" pitchFamily="34" charset="-79"/>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Futura Medium" panose="020B0602020204020303" pitchFamily="34" charset="-79"/>
          <a:cs typeface="Futura Medium" panose="020B0602020204020303" pitchFamily="34" charset="-79"/>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560002-D04A-0141-A501-230DA9C626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26E679-600A-1643-86A0-4339D2712B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0E969D-188B-AF4A-ACA4-B4CCABF75F61}" type="datetimeFigureOut">
              <a:rPr lang="en-US" smtClean="0"/>
              <a:t>10/16/2023</a:t>
            </a:fld>
            <a:endParaRPr lang="en-US"/>
          </a:p>
        </p:txBody>
      </p:sp>
      <p:sp>
        <p:nvSpPr>
          <p:cNvPr id="4" name="Footer Placeholder 3">
            <a:extLst>
              <a:ext uri="{FF2B5EF4-FFF2-40B4-BE49-F238E27FC236}">
                <a16:creationId xmlns:a16="http://schemas.microsoft.com/office/drawing/2014/main" id="{57BD310B-308A-474B-9FA9-7A926BD1D5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54E9731-3623-574B-8B60-19F7D64E7D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2252A9-6F81-C846-A458-B94E4A878500}" type="slidenum">
              <a:rPr lang="en-US" smtClean="0"/>
              <a:t>‹#›</a:t>
            </a:fld>
            <a:endParaRPr lang="en-US"/>
          </a:p>
        </p:txBody>
      </p:sp>
    </p:spTree>
    <p:extLst>
      <p:ext uri="{BB962C8B-B14F-4D97-AF65-F5344CB8AC3E}">
        <p14:creationId xmlns:p14="http://schemas.microsoft.com/office/powerpoint/2010/main" val="781016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24575D-AAEA-2B46-AE21-9E20F89BFDA8}" type="datetimeFigureOut">
              <a:rPr lang="en-US" smtClean="0"/>
              <a:t>10/16/2023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C6B2A6-03CD-CE45-BF61-77EEE3B39A73}" type="slidenum">
              <a:rPr lang="en-US" smtClean="0"/>
              <a:t>‹#›</a:t>
            </a:fld>
            <a:endParaRPr lang="en-US"/>
          </a:p>
        </p:txBody>
      </p:sp>
    </p:spTree>
    <p:extLst>
      <p:ext uri="{BB962C8B-B14F-4D97-AF65-F5344CB8AC3E}">
        <p14:creationId xmlns:p14="http://schemas.microsoft.com/office/powerpoint/2010/main" val="202642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ts val="1200"/>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7361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77059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400" dirty="0"/>
              <a:t>Wise</a:t>
            </a:r>
            <a:endParaRPr lang="en-US" dirty="0"/>
          </a:p>
        </p:txBody>
      </p:sp>
    </p:spTree>
    <p:extLst>
      <p:ext uri="{BB962C8B-B14F-4D97-AF65-F5344CB8AC3E}">
        <p14:creationId xmlns:p14="http://schemas.microsoft.com/office/powerpoint/2010/main" val="1506345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B78AEF-419F-49B7-8367-FF615E267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612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ts val="1200"/>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04181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62A95-A3A1-0649-8EC6-90401E8B99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44F4EF-2D4D-C64A-8C9D-DA08CA38FC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1C7424-7B77-204E-B213-210A8942A5EC}"/>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E1BE1078-65C9-FE42-9224-4FD201283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3D204-1C43-3742-9855-6ED432BF3D7D}"/>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362294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CE57-A18E-3E4B-A82C-6585CD1FF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505BBE-7876-E040-ABAC-E3E889740D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B37D2C-2239-D949-BB45-9AE40EB00F90}"/>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8F5A2073-F0DD-A44B-9E44-03B9C2AAFD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9E348-76A6-2448-910D-E58ACDA827A5}"/>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853253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D0A4C-A77F-244F-B74A-709775AFBC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9127E7-7E97-8342-A036-CEC177C493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FC7AC1-FBC4-2A4A-B847-AECC15021645}"/>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F6D6B1DF-D6DB-1D42-B8FA-6AB1C33AF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191040-740D-5245-B3DF-8BA153BA7869}"/>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412056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287A-9B44-BF47-A86E-196658F1D7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CE6729-C36C-CD42-A043-9E6E52B951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63E2E2-C391-AD45-9805-A277686DB5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BE2FFC-57C8-4C44-8CF8-E54BD6D8B93F}"/>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6" name="Footer Placeholder 5">
            <a:extLst>
              <a:ext uri="{FF2B5EF4-FFF2-40B4-BE49-F238E27FC236}">
                <a16:creationId xmlns:a16="http://schemas.microsoft.com/office/drawing/2014/main" id="{E5FDAB3C-29E6-2944-A68A-E814CC219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80CAF1-4C75-7546-AEA1-01460F4BAD91}"/>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1567316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B841-F177-DE49-91FC-AEB500FD05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544CC0-BF87-A542-95F0-3E881A5CF7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7BF8FA-B677-5A47-BCEA-9A567AD11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BA054F-EC03-DC42-829C-F3FD33474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F7210B-8315-CB41-B47B-E464881F2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FC4E3E-5CD4-6041-BAD0-40E53011B2FC}"/>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8" name="Footer Placeholder 7">
            <a:extLst>
              <a:ext uri="{FF2B5EF4-FFF2-40B4-BE49-F238E27FC236}">
                <a16:creationId xmlns:a16="http://schemas.microsoft.com/office/drawing/2014/main" id="{E0455BDF-1F66-604E-926E-DF6F54DF0B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DBAE82-48C3-E74B-84EF-C9D2C3C45CBF}"/>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23444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E3FB1-B451-DD43-A6E6-6E260DE19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512AFD-C14C-CD44-94B1-D244AEB807A1}"/>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4" name="Footer Placeholder 3">
            <a:extLst>
              <a:ext uri="{FF2B5EF4-FFF2-40B4-BE49-F238E27FC236}">
                <a16:creationId xmlns:a16="http://schemas.microsoft.com/office/drawing/2014/main" id="{CB587E11-135B-D54D-967D-A90B04468D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B32D28-A8F3-A24B-8788-36F202A81AE2}"/>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1905663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711530-C610-6F47-AF35-D5C4980B7A0C}"/>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3" name="Footer Placeholder 2">
            <a:extLst>
              <a:ext uri="{FF2B5EF4-FFF2-40B4-BE49-F238E27FC236}">
                <a16:creationId xmlns:a16="http://schemas.microsoft.com/office/drawing/2014/main" id="{9D96C1F0-8ADF-6F43-99B0-E26CCD8D2B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F8B526-2CC2-8B46-85FF-D4F5A6D0CCC5}"/>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271827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20F2-5FA5-CD4D-AA30-736491F1F5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B822E6-3100-4D46-9A17-8922DFC38A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D1F988-24F1-5A44-A524-B81F265BC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163B5-6CF7-0E4A-BF6C-F173388D9B83}"/>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6" name="Footer Placeholder 5">
            <a:extLst>
              <a:ext uri="{FF2B5EF4-FFF2-40B4-BE49-F238E27FC236}">
                <a16:creationId xmlns:a16="http://schemas.microsoft.com/office/drawing/2014/main" id="{DB7BBA20-105E-7A46-9073-C29B5389BE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14466-C4DC-C242-A5D8-F98AC30CDA3A}"/>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697153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D794-22E0-5F46-8633-D986031CD1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77A561-8416-D442-93C5-AE7DC7D850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19B301-E719-CA4A-A3E6-58D0BAA3D8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A483DE-3ABB-494F-8CE4-A49FDD627EBB}"/>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6" name="Footer Placeholder 5">
            <a:extLst>
              <a:ext uri="{FF2B5EF4-FFF2-40B4-BE49-F238E27FC236}">
                <a16:creationId xmlns:a16="http://schemas.microsoft.com/office/drawing/2014/main" id="{61FF092B-3880-FF4F-B92E-832890FD92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74CEB-2C1D-4B41-905A-10818DFF6296}"/>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86004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8EDD1-C341-6045-94B6-82DB9EE9D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1C7506-2364-8540-A748-AD9EE82C8D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BB0DA-D634-7B4B-A557-1FFC1DDF21E6}"/>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7BD86293-F33C-204D-AF94-0BCAE460E6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7E5434-4FEC-8A4F-B385-37164D5802C6}"/>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3878549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ECD4D0-F32C-D649-9858-A655F05D74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3F831A-F972-AE47-915B-D6A3C77B4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6FF92-AFB8-254F-94E6-CC1D65062D85}"/>
              </a:ext>
            </a:extLst>
          </p:cNvPr>
          <p:cNvSpPr>
            <a:spLocks noGrp="1"/>
          </p:cNvSpPr>
          <p:nvPr>
            <p:ph type="dt" sz="half" idx="10"/>
          </p:nvPr>
        </p:nvSpPr>
        <p:spPr/>
        <p:txBody>
          <a:body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230199D2-85E0-C44D-A73A-DD8B6E2F1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5FF09-FA5B-F449-AF6D-7D2984916340}"/>
              </a:ext>
            </a:extLst>
          </p:cNvPr>
          <p:cNvSpPr>
            <a:spLocks noGrp="1"/>
          </p:cNvSpPr>
          <p:nvPr>
            <p:ph type="sldNum" sz="quarter" idx="12"/>
          </p:nvPr>
        </p:nvSpPr>
        <p:spPr/>
        <p:txBody>
          <a:bodyPr/>
          <a:lstStyle/>
          <a:p>
            <a:fld id="{7C50EBA4-0BB5-5B40-AF30-BE6774FB49F8}" type="slidenum">
              <a:rPr lang="en-US" smtClean="0"/>
              <a:t>‹#›</a:t>
            </a:fld>
            <a:endParaRPr lang="en-US"/>
          </a:p>
        </p:txBody>
      </p:sp>
    </p:spTree>
    <p:extLst>
      <p:ext uri="{BB962C8B-B14F-4D97-AF65-F5344CB8AC3E}">
        <p14:creationId xmlns:p14="http://schemas.microsoft.com/office/powerpoint/2010/main" val="829359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_with logo">
    <p:spTree>
      <p:nvGrpSpPr>
        <p:cNvPr id="1" name=""/>
        <p:cNvGrpSpPr/>
        <p:nvPr/>
      </p:nvGrpSpPr>
      <p:grpSpPr>
        <a:xfrm>
          <a:off x="0" y="0"/>
          <a:ext cx="0" cy="0"/>
          <a:chOff x="0" y="0"/>
          <a:chExt cx="0" cy="0"/>
        </a:xfrm>
      </p:grpSpPr>
      <p:pic>
        <p:nvPicPr>
          <p:cNvPr id="2" name="Google Shape;101;p15"/>
          <p:cNvPicPr preferRelativeResize="0"/>
          <p:nvPr userDrawn="1"/>
        </p:nvPicPr>
        <p:blipFill>
          <a:blip r:embed="rId2">
            <a:alphaModFix/>
          </a:blip>
          <a:stretch>
            <a:fillRect/>
          </a:stretch>
        </p:blipFill>
        <p:spPr>
          <a:xfrm>
            <a:off x="10570724" y="261257"/>
            <a:ext cx="1334204" cy="378357"/>
          </a:xfrm>
          <a:prstGeom prst="rect">
            <a:avLst/>
          </a:prstGeom>
          <a:noFill/>
          <a:ln>
            <a:noFill/>
          </a:ln>
        </p:spPr>
      </p:pic>
    </p:spTree>
    <p:extLst>
      <p:ext uri="{BB962C8B-B14F-4D97-AF65-F5344CB8AC3E}">
        <p14:creationId xmlns:p14="http://schemas.microsoft.com/office/powerpoint/2010/main" val="133741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_primary">
    <p:spTree>
      <p:nvGrpSpPr>
        <p:cNvPr id="1" name=""/>
        <p:cNvGrpSpPr/>
        <p:nvPr/>
      </p:nvGrpSpPr>
      <p:grpSpPr>
        <a:xfrm>
          <a:off x="0" y="0"/>
          <a:ext cx="0" cy="0"/>
          <a:chOff x="0" y="0"/>
          <a:chExt cx="0" cy="0"/>
        </a:xfrm>
      </p:grpSpPr>
      <p:sp>
        <p:nvSpPr>
          <p:cNvPr id="5" name="Rectangle 4"/>
          <p:cNvSpPr/>
          <p:nvPr userDrawn="1"/>
        </p:nvSpPr>
        <p:spPr>
          <a:xfrm>
            <a:off x="-1" y="0"/>
            <a:ext cx="12192001" cy="9724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userDrawn="1"/>
        </p:nvCxnSpPr>
        <p:spPr>
          <a:xfrm>
            <a:off x="-103" y="972444"/>
            <a:ext cx="1218895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236190" y="132201"/>
            <a:ext cx="9574559" cy="771181"/>
          </a:xfrm>
          <a:prstGeom prst="rect">
            <a:avLst/>
          </a:prstGeom>
        </p:spPr>
        <p:txBody>
          <a:bodyPr anchor="ctr"/>
          <a:lstStyle>
            <a:lvl1pPr>
              <a:defRPr sz="2600" b="1">
                <a:solidFill>
                  <a:schemeClr val="bg1"/>
                </a:solidFill>
                <a:latin typeface="Arial" charset="0"/>
                <a:ea typeface="Arial" charset="0"/>
                <a:cs typeface="Arial" charset="0"/>
              </a:defRPr>
            </a:lvl1pPr>
          </a:lstStyle>
          <a:p>
            <a:r>
              <a:rPr lang="en-US"/>
              <a:t>Click to edit Master title style</a:t>
            </a:r>
            <a:endParaRPr lang="en-US" dirty="0"/>
          </a:p>
        </p:txBody>
      </p:sp>
      <p:sp>
        <p:nvSpPr>
          <p:cNvPr id="7" name="Text Placeholder 5"/>
          <p:cNvSpPr>
            <a:spLocks noGrp="1"/>
          </p:cNvSpPr>
          <p:nvPr>
            <p:ph type="body" sz="quarter" idx="10"/>
          </p:nvPr>
        </p:nvSpPr>
        <p:spPr>
          <a:xfrm>
            <a:off x="778933" y="1289133"/>
            <a:ext cx="9683228"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634DC26A-4E62-6947-AB37-402AAC180ADA}"/>
              </a:ext>
            </a:extLst>
          </p:cNvPr>
          <p:cNvPicPr>
            <a:picLocks noChangeAspect="1"/>
          </p:cNvPicPr>
          <p:nvPr userDrawn="1"/>
        </p:nvPicPr>
        <p:blipFill>
          <a:blip r:embed="rId2"/>
          <a:stretch>
            <a:fillRect/>
          </a:stretch>
        </p:blipFill>
        <p:spPr>
          <a:xfrm>
            <a:off x="10527029" y="260727"/>
            <a:ext cx="1350373" cy="380164"/>
          </a:xfrm>
          <a:prstGeom prst="rect">
            <a:avLst/>
          </a:prstGeom>
        </p:spPr>
      </p:pic>
    </p:spTree>
    <p:extLst>
      <p:ext uri="{BB962C8B-B14F-4D97-AF65-F5344CB8AC3E}">
        <p14:creationId xmlns:p14="http://schemas.microsoft.com/office/powerpoint/2010/main" val="1290299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heavy">
    <p:spTree>
      <p:nvGrpSpPr>
        <p:cNvPr id="1" name=""/>
        <p:cNvGrpSpPr/>
        <p:nvPr/>
      </p:nvGrpSpPr>
      <p:grpSpPr>
        <a:xfrm>
          <a:off x="0" y="0"/>
          <a:ext cx="0" cy="0"/>
          <a:chOff x="0" y="0"/>
          <a:chExt cx="0" cy="0"/>
        </a:xfrm>
      </p:grpSpPr>
      <p:sp>
        <p:nvSpPr>
          <p:cNvPr id="5" name="Rectangle 4"/>
          <p:cNvSpPr/>
          <p:nvPr userDrawn="1"/>
        </p:nvSpPr>
        <p:spPr>
          <a:xfrm>
            <a:off x="-1" y="0"/>
            <a:ext cx="12192001" cy="9724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userDrawn="1"/>
        </p:nvCxnSpPr>
        <p:spPr>
          <a:xfrm>
            <a:off x="3072" y="972444"/>
            <a:ext cx="1218895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236190" y="132201"/>
            <a:ext cx="9574559" cy="771181"/>
          </a:xfrm>
          <a:prstGeom prst="rect">
            <a:avLst/>
          </a:prstGeom>
        </p:spPr>
        <p:txBody>
          <a:bodyPr anchor="ctr"/>
          <a:lstStyle>
            <a:lvl1pPr>
              <a:defRPr sz="2600" b="1">
                <a:solidFill>
                  <a:schemeClr val="bg1"/>
                </a:solidFill>
                <a:latin typeface="Arial" charset="0"/>
                <a:ea typeface="Arial" charset="0"/>
                <a:cs typeface="Arial" charset="0"/>
              </a:defRPr>
            </a:lvl1pPr>
          </a:lstStyle>
          <a:p>
            <a:r>
              <a:rPr lang="en-US"/>
              <a:t>Click to edit Master title style</a:t>
            </a:r>
            <a:endParaRPr lang="en-US" dirty="0"/>
          </a:p>
        </p:txBody>
      </p:sp>
      <p:sp>
        <p:nvSpPr>
          <p:cNvPr id="7" name="Text Placeholder 5"/>
          <p:cNvSpPr>
            <a:spLocks noGrp="1"/>
          </p:cNvSpPr>
          <p:nvPr>
            <p:ph type="body" sz="quarter" idx="10"/>
          </p:nvPr>
        </p:nvSpPr>
        <p:spPr>
          <a:xfrm>
            <a:off x="236192" y="1289133"/>
            <a:ext cx="10225970"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95A59A92-D90B-774D-A04D-3A90E444C99D}"/>
              </a:ext>
            </a:extLst>
          </p:cNvPr>
          <p:cNvPicPr>
            <a:picLocks noChangeAspect="1"/>
          </p:cNvPicPr>
          <p:nvPr userDrawn="1"/>
        </p:nvPicPr>
        <p:blipFill>
          <a:blip r:embed="rId2"/>
          <a:stretch>
            <a:fillRect/>
          </a:stretch>
        </p:blipFill>
        <p:spPr>
          <a:xfrm>
            <a:off x="10527029" y="260727"/>
            <a:ext cx="1350373" cy="380164"/>
          </a:xfrm>
          <a:prstGeom prst="rect">
            <a:avLst/>
          </a:prstGeom>
        </p:spPr>
      </p:pic>
    </p:spTree>
    <p:extLst>
      <p:ext uri="{BB962C8B-B14F-4D97-AF65-F5344CB8AC3E}">
        <p14:creationId xmlns:p14="http://schemas.microsoft.com/office/powerpoint/2010/main" val="1719752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2 column">
    <p:spTree>
      <p:nvGrpSpPr>
        <p:cNvPr id="1" name=""/>
        <p:cNvGrpSpPr/>
        <p:nvPr/>
      </p:nvGrpSpPr>
      <p:grpSpPr>
        <a:xfrm>
          <a:off x="0" y="0"/>
          <a:ext cx="0" cy="0"/>
          <a:chOff x="0" y="0"/>
          <a:chExt cx="0" cy="0"/>
        </a:xfrm>
      </p:grpSpPr>
      <p:sp>
        <p:nvSpPr>
          <p:cNvPr id="5" name="Rectangle 4"/>
          <p:cNvSpPr/>
          <p:nvPr userDrawn="1"/>
        </p:nvSpPr>
        <p:spPr>
          <a:xfrm>
            <a:off x="-1" y="0"/>
            <a:ext cx="12192001" cy="9724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userDrawn="1"/>
        </p:nvCxnSpPr>
        <p:spPr>
          <a:xfrm>
            <a:off x="3072" y="972444"/>
            <a:ext cx="1218895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236190" y="132201"/>
            <a:ext cx="9574559" cy="771181"/>
          </a:xfrm>
          <a:prstGeom prst="rect">
            <a:avLst/>
          </a:prstGeom>
        </p:spPr>
        <p:txBody>
          <a:bodyPr anchor="ctr"/>
          <a:lstStyle>
            <a:lvl1pPr>
              <a:defRPr sz="2600" b="1">
                <a:solidFill>
                  <a:schemeClr val="bg1"/>
                </a:solidFill>
                <a:latin typeface="Arial" charset="0"/>
                <a:ea typeface="Arial" charset="0"/>
                <a:cs typeface="Arial" charset="0"/>
              </a:defRPr>
            </a:lvl1pPr>
          </a:lstStyle>
          <a:p>
            <a:r>
              <a:rPr lang="en-US"/>
              <a:t>Click to edit Master title style</a:t>
            </a:r>
            <a:endParaRPr lang="en-US" dirty="0"/>
          </a:p>
        </p:txBody>
      </p:sp>
      <p:sp>
        <p:nvSpPr>
          <p:cNvPr id="8" name="Text Placeholder 5"/>
          <p:cNvSpPr>
            <a:spLocks noGrp="1"/>
          </p:cNvSpPr>
          <p:nvPr>
            <p:ph type="body" sz="quarter" idx="10"/>
          </p:nvPr>
        </p:nvSpPr>
        <p:spPr>
          <a:xfrm>
            <a:off x="236192" y="1289133"/>
            <a:ext cx="5163122"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5"/>
          <p:cNvSpPr>
            <a:spLocks noGrp="1"/>
          </p:cNvSpPr>
          <p:nvPr>
            <p:ph type="body" sz="quarter" idx="11"/>
          </p:nvPr>
        </p:nvSpPr>
        <p:spPr>
          <a:xfrm>
            <a:off x="6147137" y="1289133"/>
            <a:ext cx="5163122"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E36C6E22-A118-E24B-BCAB-B26760701786}"/>
              </a:ext>
            </a:extLst>
          </p:cNvPr>
          <p:cNvPicPr>
            <a:picLocks noChangeAspect="1"/>
          </p:cNvPicPr>
          <p:nvPr userDrawn="1"/>
        </p:nvPicPr>
        <p:blipFill>
          <a:blip r:embed="rId2"/>
          <a:stretch>
            <a:fillRect/>
          </a:stretch>
        </p:blipFill>
        <p:spPr>
          <a:xfrm>
            <a:off x="10527029" y="260727"/>
            <a:ext cx="1350373" cy="380164"/>
          </a:xfrm>
          <a:prstGeom prst="rect">
            <a:avLst/>
          </a:prstGeom>
        </p:spPr>
      </p:pic>
    </p:spTree>
    <p:extLst>
      <p:ext uri="{BB962C8B-B14F-4D97-AF65-F5344CB8AC3E}">
        <p14:creationId xmlns:p14="http://schemas.microsoft.com/office/powerpoint/2010/main" val="1365637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mple alternative_white_heavy">
    <p:spTree>
      <p:nvGrpSpPr>
        <p:cNvPr id="1" name=""/>
        <p:cNvGrpSpPr/>
        <p:nvPr/>
      </p:nvGrpSpPr>
      <p:grpSpPr>
        <a:xfrm>
          <a:off x="0" y="0"/>
          <a:ext cx="0" cy="0"/>
          <a:chOff x="0" y="0"/>
          <a:chExt cx="0" cy="0"/>
        </a:xfrm>
      </p:grpSpPr>
      <p:sp>
        <p:nvSpPr>
          <p:cNvPr id="2" name="Title 1"/>
          <p:cNvSpPr>
            <a:spLocks noGrp="1"/>
          </p:cNvSpPr>
          <p:nvPr>
            <p:ph type="title"/>
          </p:nvPr>
        </p:nvSpPr>
        <p:spPr>
          <a:xfrm>
            <a:off x="236190" y="305625"/>
            <a:ext cx="9574559" cy="581852"/>
          </a:xfrm>
          <a:prstGeom prst="rect">
            <a:avLst/>
          </a:prstGeom>
        </p:spPr>
        <p:txBody>
          <a:bodyPr/>
          <a:lstStyle>
            <a:lvl1pPr>
              <a:defRPr sz="2600" b="1">
                <a:solidFill>
                  <a:schemeClr val="tx1"/>
                </a:solidFill>
                <a:latin typeface="Arial" charset="0"/>
                <a:ea typeface="Arial" charset="0"/>
                <a:cs typeface="Arial" charset="0"/>
              </a:defRPr>
            </a:lvl1pPr>
          </a:lstStyle>
          <a:p>
            <a:r>
              <a:rPr lang="en-US"/>
              <a:t>Click to edit Master title style</a:t>
            </a:r>
            <a:endParaRPr lang="en-US" dirty="0"/>
          </a:p>
        </p:txBody>
      </p:sp>
      <p:sp>
        <p:nvSpPr>
          <p:cNvPr id="8" name="Text Placeholder 5"/>
          <p:cNvSpPr>
            <a:spLocks noGrp="1"/>
          </p:cNvSpPr>
          <p:nvPr>
            <p:ph type="body" sz="quarter" idx="10"/>
          </p:nvPr>
        </p:nvSpPr>
        <p:spPr>
          <a:xfrm>
            <a:off x="236192" y="1289133"/>
            <a:ext cx="10225970"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Google Shape;101;p15"/>
          <p:cNvPicPr preferRelativeResize="0"/>
          <p:nvPr userDrawn="1"/>
        </p:nvPicPr>
        <p:blipFill>
          <a:blip r:embed="rId2">
            <a:alphaModFix/>
          </a:blip>
          <a:stretch>
            <a:fillRect/>
          </a:stretch>
        </p:blipFill>
        <p:spPr>
          <a:xfrm>
            <a:off x="10570724" y="261257"/>
            <a:ext cx="1334204" cy="378357"/>
          </a:xfrm>
          <a:prstGeom prst="rect">
            <a:avLst/>
          </a:prstGeom>
          <a:noFill/>
          <a:ln>
            <a:noFill/>
          </a:ln>
        </p:spPr>
      </p:pic>
    </p:spTree>
    <p:extLst>
      <p:ext uri="{BB962C8B-B14F-4D97-AF65-F5344CB8AC3E}">
        <p14:creationId xmlns:p14="http://schemas.microsoft.com/office/powerpoint/2010/main" val="1862794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mple alternative_2 column">
    <p:spTree>
      <p:nvGrpSpPr>
        <p:cNvPr id="1" name=""/>
        <p:cNvGrpSpPr/>
        <p:nvPr/>
      </p:nvGrpSpPr>
      <p:grpSpPr>
        <a:xfrm>
          <a:off x="0" y="0"/>
          <a:ext cx="0" cy="0"/>
          <a:chOff x="0" y="0"/>
          <a:chExt cx="0" cy="0"/>
        </a:xfrm>
      </p:grpSpPr>
      <p:sp>
        <p:nvSpPr>
          <p:cNvPr id="2" name="Title 1"/>
          <p:cNvSpPr>
            <a:spLocks noGrp="1"/>
          </p:cNvSpPr>
          <p:nvPr>
            <p:ph type="title"/>
          </p:nvPr>
        </p:nvSpPr>
        <p:spPr>
          <a:xfrm>
            <a:off x="236190" y="305625"/>
            <a:ext cx="9574559" cy="581852"/>
          </a:xfrm>
          <a:prstGeom prst="rect">
            <a:avLst/>
          </a:prstGeom>
        </p:spPr>
        <p:txBody>
          <a:bodyPr/>
          <a:lstStyle>
            <a:lvl1pPr>
              <a:defRPr sz="2600" b="1">
                <a:solidFill>
                  <a:schemeClr val="tx1"/>
                </a:solidFill>
                <a:latin typeface="Arial" charset="0"/>
                <a:ea typeface="Arial" charset="0"/>
                <a:cs typeface="Arial" charset="0"/>
              </a:defRPr>
            </a:lvl1pPr>
          </a:lstStyle>
          <a:p>
            <a:r>
              <a:rPr lang="en-US"/>
              <a:t>Click to edit Master title style</a:t>
            </a:r>
            <a:endParaRPr lang="en-US" dirty="0"/>
          </a:p>
        </p:txBody>
      </p:sp>
      <p:sp>
        <p:nvSpPr>
          <p:cNvPr id="8" name="Text Placeholder 5"/>
          <p:cNvSpPr>
            <a:spLocks noGrp="1"/>
          </p:cNvSpPr>
          <p:nvPr>
            <p:ph type="body" sz="quarter" idx="10"/>
          </p:nvPr>
        </p:nvSpPr>
        <p:spPr>
          <a:xfrm>
            <a:off x="236192" y="1289133"/>
            <a:ext cx="5163122"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5"/>
          <p:cNvSpPr>
            <a:spLocks noGrp="1"/>
          </p:cNvSpPr>
          <p:nvPr>
            <p:ph type="body" sz="quarter" idx="11"/>
          </p:nvPr>
        </p:nvSpPr>
        <p:spPr>
          <a:xfrm>
            <a:off x="6147137" y="1289133"/>
            <a:ext cx="5163122" cy="5019378"/>
          </a:xfrm>
          <a:prstGeom prst="rect">
            <a:avLst/>
          </a:prstGeom>
        </p:spPr>
        <p:txBody>
          <a:bodyPr/>
          <a:lstStyle>
            <a:lvl1pPr marL="234950" indent="-234950">
              <a:lnSpc>
                <a:spcPct val="100000"/>
              </a:lnSpc>
              <a:spcBef>
                <a:spcPts val="2000"/>
              </a:spcBef>
              <a:buClr>
                <a:srgbClr val="E78746"/>
              </a:buClr>
              <a:tabLst/>
              <a:defRPr sz="2200" b="1">
                <a:solidFill>
                  <a:schemeClr val="tx1"/>
                </a:solidFill>
                <a:latin typeface="Arial" charset="0"/>
                <a:ea typeface="Arial" charset="0"/>
                <a:cs typeface="Arial" charset="0"/>
              </a:defRPr>
            </a:lvl1pPr>
            <a:lvl2pPr marL="804863" indent="-279400">
              <a:lnSpc>
                <a:spcPct val="100000"/>
              </a:lnSpc>
              <a:buClr>
                <a:schemeClr val="accent1"/>
              </a:buClr>
              <a:buFont typeface=".AppleSystemUIFont" charset="-120"/>
              <a:buChar char="–"/>
              <a:tabLst/>
              <a:defRPr sz="2000">
                <a:solidFill>
                  <a:schemeClr val="accent2"/>
                </a:solidFill>
                <a:latin typeface="Arial" charset="0"/>
                <a:ea typeface="Arial" charset="0"/>
                <a:cs typeface="Arial" charset="0"/>
              </a:defRPr>
            </a:lvl2pPr>
            <a:lvl3pPr marL="1206500" indent="-215900">
              <a:lnSpc>
                <a:spcPct val="100000"/>
              </a:lnSpc>
              <a:buClr>
                <a:schemeClr val="accent1"/>
              </a:buClr>
              <a:tabLst/>
              <a:defRPr>
                <a:solidFill>
                  <a:schemeClr val="accent2"/>
                </a:solidFill>
                <a:latin typeface="Arial" charset="0"/>
                <a:ea typeface="Arial" charset="0"/>
                <a:cs typeface="Arial" charset="0"/>
              </a:defRPr>
            </a:lvl3pPr>
            <a:lvl4pPr>
              <a:lnSpc>
                <a:spcPct val="100000"/>
              </a:lnSpc>
              <a:buClr>
                <a:schemeClr val="accent1"/>
              </a:buClr>
              <a:defRPr>
                <a:solidFill>
                  <a:schemeClr val="accent2"/>
                </a:solidFill>
                <a:latin typeface="Arial" charset="0"/>
                <a:ea typeface="Arial" charset="0"/>
                <a:cs typeface="Arial" charset="0"/>
              </a:defRPr>
            </a:lvl4pPr>
            <a:lvl5pPr>
              <a:lnSpc>
                <a:spcPct val="100000"/>
              </a:lnSpc>
              <a:buClr>
                <a:schemeClr val="accent1"/>
              </a:buClr>
              <a:defRPr>
                <a:solidFill>
                  <a:schemeClr val="accent2"/>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Google Shape;101;p15"/>
          <p:cNvPicPr preferRelativeResize="0"/>
          <p:nvPr userDrawn="1"/>
        </p:nvPicPr>
        <p:blipFill>
          <a:blip r:embed="rId2">
            <a:alphaModFix/>
          </a:blip>
          <a:stretch>
            <a:fillRect/>
          </a:stretch>
        </p:blipFill>
        <p:spPr>
          <a:xfrm>
            <a:off x="10570724" y="261257"/>
            <a:ext cx="1334204" cy="378357"/>
          </a:xfrm>
          <a:prstGeom prst="rect">
            <a:avLst/>
          </a:prstGeom>
          <a:noFill/>
          <a:ln>
            <a:noFill/>
          </a:ln>
        </p:spPr>
      </p:pic>
    </p:spTree>
    <p:extLst>
      <p:ext uri="{BB962C8B-B14F-4D97-AF65-F5344CB8AC3E}">
        <p14:creationId xmlns:p14="http://schemas.microsoft.com/office/powerpoint/2010/main" val="3709768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13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Emphasis slide with image">
    <p:spTree>
      <p:nvGrpSpPr>
        <p:cNvPr id="1" name=""/>
        <p:cNvGrpSpPr/>
        <p:nvPr/>
      </p:nvGrpSpPr>
      <p:grpSpPr>
        <a:xfrm>
          <a:off x="0" y="0"/>
          <a:ext cx="0" cy="0"/>
          <a:chOff x="0" y="0"/>
          <a:chExt cx="0" cy="0"/>
        </a:xfrm>
      </p:grpSpPr>
      <p:sp>
        <p:nvSpPr>
          <p:cNvPr id="5" name="Rectangle 4"/>
          <p:cNvSpPr/>
          <p:nvPr userDrawn="1"/>
        </p:nvSpPr>
        <p:spPr>
          <a:xfrm>
            <a:off x="3125337" y="-1"/>
            <a:ext cx="9070336" cy="6499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3" name="Straight Connector 2"/>
          <p:cNvCxnSpPr/>
          <p:nvPr userDrawn="1"/>
        </p:nvCxnSpPr>
        <p:spPr>
          <a:xfrm>
            <a:off x="3125337" y="1071596"/>
            <a:ext cx="90776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36267" y="1873956"/>
            <a:ext cx="5345183" cy="3691465"/>
          </a:xfrm>
          <a:prstGeom prst="rect">
            <a:avLst/>
          </a:prstGeom>
        </p:spPr>
        <p:txBody>
          <a:bodyPr/>
          <a:lstStyle>
            <a:lvl1pPr>
              <a:defRPr sz="3200">
                <a:solidFill>
                  <a:schemeClr val="bg1"/>
                </a:solidFill>
                <a:latin typeface="+mn-lt"/>
              </a:defRPr>
            </a:lvl1pPr>
          </a:lstStyle>
          <a:p>
            <a:r>
              <a:rPr lang="en-US" dirty="0"/>
              <a:t>Click to edit Master title style</a:t>
            </a:r>
          </a:p>
        </p:txBody>
      </p:sp>
      <p:sp>
        <p:nvSpPr>
          <p:cNvPr id="6" name="Picture Placeholder 5"/>
          <p:cNvSpPr>
            <a:spLocks noGrp="1"/>
          </p:cNvSpPr>
          <p:nvPr>
            <p:ph type="pic" sz="quarter" idx="10"/>
          </p:nvPr>
        </p:nvSpPr>
        <p:spPr>
          <a:xfrm>
            <a:off x="0" y="0"/>
            <a:ext cx="6115050" cy="6499225"/>
          </a:xfrm>
          <a:prstGeom prst="rect">
            <a:avLst/>
          </a:prstGeom>
        </p:spPr>
        <p:txBody>
          <a:bodyPr/>
          <a:lstStyle/>
          <a:p>
            <a:endParaRPr lang="en-US" dirty="0"/>
          </a:p>
        </p:txBody>
      </p:sp>
      <p:pic>
        <p:nvPicPr>
          <p:cNvPr id="7" name="Picture 6">
            <a:extLst>
              <a:ext uri="{FF2B5EF4-FFF2-40B4-BE49-F238E27FC236}">
                <a16:creationId xmlns:a16="http://schemas.microsoft.com/office/drawing/2014/main" id="{885E4681-3465-9C43-8D9A-95BAC1E41144}"/>
              </a:ext>
            </a:extLst>
          </p:cNvPr>
          <p:cNvPicPr>
            <a:picLocks noChangeAspect="1"/>
          </p:cNvPicPr>
          <p:nvPr userDrawn="1"/>
        </p:nvPicPr>
        <p:blipFill>
          <a:blip r:embed="rId2"/>
          <a:stretch>
            <a:fillRect/>
          </a:stretch>
        </p:blipFill>
        <p:spPr>
          <a:xfrm>
            <a:off x="10527029" y="260727"/>
            <a:ext cx="1350373" cy="380164"/>
          </a:xfrm>
          <a:prstGeom prst="rect">
            <a:avLst/>
          </a:prstGeom>
        </p:spPr>
      </p:pic>
    </p:spTree>
    <p:extLst>
      <p:ext uri="{BB962C8B-B14F-4D97-AF65-F5344CB8AC3E}">
        <p14:creationId xmlns:p14="http://schemas.microsoft.com/office/powerpoint/2010/main" val="325457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EADA-B66E-8E9D-2F43-BE39C38EB2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8491AB-E38C-CE2E-C5E5-B36F1C6B6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CDF47F-36D8-AB73-950B-EB8CA2126583}"/>
              </a:ext>
            </a:extLst>
          </p:cNvPr>
          <p:cNvSpPr>
            <a:spLocks noGrp="1"/>
          </p:cNvSpPr>
          <p:nvPr>
            <p:ph type="dt" sz="half" idx="10"/>
          </p:nvPr>
        </p:nvSpPr>
        <p:spPr>
          <a:xfrm>
            <a:off x="838200" y="6356350"/>
            <a:ext cx="2743200" cy="365125"/>
          </a:xfrm>
          <a:prstGeom prst="rect">
            <a:avLst/>
          </a:prstGeom>
        </p:spPr>
        <p:txBody>
          <a:bodyPr/>
          <a:lstStyle/>
          <a:p>
            <a:fld id="{C81AA156-8635-45BC-BB48-7B705337D7C2}" type="datetime1">
              <a:rPr lang="en-US" smtClean="0"/>
              <a:t>10/16/2023</a:t>
            </a:fld>
            <a:endParaRPr lang="en-US"/>
          </a:p>
        </p:txBody>
      </p:sp>
      <p:sp>
        <p:nvSpPr>
          <p:cNvPr id="5" name="Footer Placeholder 4">
            <a:extLst>
              <a:ext uri="{FF2B5EF4-FFF2-40B4-BE49-F238E27FC236}">
                <a16:creationId xmlns:a16="http://schemas.microsoft.com/office/drawing/2014/main" id="{16CEA1D7-C37A-8D54-0C2C-2B6BEB407E2C}"/>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6" name="Slide Number Placeholder 5">
            <a:extLst>
              <a:ext uri="{FF2B5EF4-FFF2-40B4-BE49-F238E27FC236}">
                <a16:creationId xmlns:a16="http://schemas.microsoft.com/office/drawing/2014/main" id="{1D2FA391-3031-3A3E-E594-20B27A8CB9BA}"/>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2336577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C3A15-3839-7F99-C79E-5258E1675D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F241CF-6F8D-3FE2-A960-088530BDF3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031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00109-A118-1F20-7181-B0157F6E99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8106DE-4ED4-2576-1806-18CD125A86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A6C75D-04DC-9981-D737-280E95B5E2EF}"/>
              </a:ext>
            </a:extLst>
          </p:cNvPr>
          <p:cNvSpPr>
            <a:spLocks noGrp="1"/>
          </p:cNvSpPr>
          <p:nvPr>
            <p:ph type="dt" sz="half" idx="10"/>
          </p:nvPr>
        </p:nvSpPr>
        <p:spPr>
          <a:xfrm>
            <a:off x="838200" y="6356350"/>
            <a:ext cx="2743200" cy="365125"/>
          </a:xfrm>
          <a:prstGeom prst="rect">
            <a:avLst/>
          </a:prstGeom>
        </p:spPr>
        <p:txBody>
          <a:bodyPr/>
          <a:lstStyle/>
          <a:p>
            <a:fld id="{D253522E-DE9F-448E-BC24-A61D80AA031B}" type="datetime1">
              <a:rPr lang="en-US" smtClean="0"/>
              <a:t>10/16/2023</a:t>
            </a:fld>
            <a:endParaRPr lang="en-US"/>
          </a:p>
        </p:txBody>
      </p:sp>
      <p:sp>
        <p:nvSpPr>
          <p:cNvPr id="5" name="Footer Placeholder 4">
            <a:extLst>
              <a:ext uri="{FF2B5EF4-FFF2-40B4-BE49-F238E27FC236}">
                <a16:creationId xmlns:a16="http://schemas.microsoft.com/office/drawing/2014/main" id="{69736FEA-0521-7D77-451D-6B091C299ACF}"/>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6" name="Slide Number Placeholder 5">
            <a:extLst>
              <a:ext uri="{FF2B5EF4-FFF2-40B4-BE49-F238E27FC236}">
                <a16:creationId xmlns:a16="http://schemas.microsoft.com/office/drawing/2014/main" id="{11CFB24E-DA14-4A1C-60D2-CCA3F625E76D}"/>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4128513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F497-2F66-1C32-234E-D32457AD55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4D441-688A-D0FA-361C-DF69F3605A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F882F5-3D48-DC5C-386F-DFE8EBB932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F039BE-5E79-A342-DD61-76DD4BCAB5D5}"/>
              </a:ext>
            </a:extLst>
          </p:cNvPr>
          <p:cNvSpPr>
            <a:spLocks noGrp="1"/>
          </p:cNvSpPr>
          <p:nvPr>
            <p:ph type="dt" sz="half" idx="10"/>
          </p:nvPr>
        </p:nvSpPr>
        <p:spPr>
          <a:xfrm>
            <a:off x="838200" y="6356350"/>
            <a:ext cx="2743200" cy="365125"/>
          </a:xfrm>
          <a:prstGeom prst="rect">
            <a:avLst/>
          </a:prstGeom>
        </p:spPr>
        <p:txBody>
          <a:bodyPr/>
          <a:lstStyle/>
          <a:p>
            <a:fld id="{8D1C3E7F-5C7A-45CF-BFE1-C145359BC29E}" type="datetime1">
              <a:rPr lang="en-US" smtClean="0"/>
              <a:t>10/16/2023</a:t>
            </a:fld>
            <a:endParaRPr lang="en-US"/>
          </a:p>
        </p:txBody>
      </p:sp>
      <p:sp>
        <p:nvSpPr>
          <p:cNvPr id="6" name="Footer Placeholder 5">
            <a:extLst>
              <a:ext uri="{FF2B5EF4-FFF2-40B4-BE49-F238E27FC236}">
                <a16:creationId xmlns:a16="http://schemas.microsoft.com/office/drawing/2014/main" id="{AADA0189-C58B-3566-B700-9C92283F11AB}"/>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7" name="Slide Number Placeholder 6">
            <a:extLst>
              <a:ext uri="{FF2B5EF4-FFF2-40B4-BE49-F238E27FC236}">
                <a16:creationId xmlns:a16="http://schemas.microsoft.com/office/drawing/2014/main" id="{3B80CE79-3143-1CF8-5A64-E9665A7AAF84}"/>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3806628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2DA8-3814-A6FC-2111-17604035B4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4E2BFC-23F0-D89D-BB72-1B47AD9D4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D865DA-009A-CAFC-1BFA-3465E8D9E3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2EB193-6F90-0668-052E-84C1D513A2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AC47B4-5025-6A78-1E9B-860829B042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E6A8D9-9402-B359-4EE4-84B510ED5FD6}"/>
              </a:ext>
            </a:extLst>
          </p:cNvPr>
          <p:cNvSpPr>
            <a:spLocks noGrp="1"/>
          </p:cNvSpPr>
          <p:nvPr>
            <p:ph type="dt" sz="half" idx="10"/>
          </p:nvPr>
        </p:nvSpPr>
        <p:spPr>
          <a:xfrm>
            <a:off x="838200" y="6356350"/>
            <a:ext cx="2743200" cy="365125"/>
          </a:xfrm>
          <a:prstGeom prst="rect">
            <a:avLst/>
          </a:prstGeom>
        </p:spPr>
        <p:txBody>
          <a:bodyPr/>
          <a:lstStyle/>
          <a:p>
            <a:fld id="{CB96AC93-31B5-46AB-BE81-34B50A22BD28}" type="datetime1">
              <a:rPr lang="en-US" smtClean="0"/>
              <a:t>10/16/2023</a:t>
            </a:fld>
            <a:endParaRPr lang="en-US"/>
          </a:p>
        </p:txBody>
      </p:sp>
      <p:sp>
        <p:nvSpPr>
          <p:cNvPr id="8" name="Footer Placeholder 7">
            <a:extLst>
              <a:ext uri="{FF2B5EF4-FFF2-40B4-BE49-F238E27FC236}">
                <a16:creationId xmlns:a16="http://schemas.microsoft.com/office/drawing/2014/main" id="{97B2875D-7F0B-C220-5B83-55E48BF2C19D}"/>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9" name="Slide Number Placeholder 8">
            <a:extLst>
              <a:ext uri="{FF2B5EF4-FFF2-40B4-BE49-F238E27FC236}">
                <a16:creationId xmlns:a16="http://schemas.microsoft.com/office/drawing/2014/main" id="{59F5A11F-8DCD-4C58-A7F6-4CE3F735227D}"/>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76897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EFFC-C8DD-6035-948A-5155A4DD34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6B185-8C0E-858B-FFF3-80906899B2B6}"/>
              </a:ext>
            </a:extLst>
          </p:cNvPr>
          <p:cNvSpPr>
            <a:spLocks noGrp="1"/>
          </p:cNvSpPr>
          <p:nvPr>
            <p:ph type="dt" sz="half" idx="10"/>
          </p:nvPr>
        </p:nvSpPr>
        <p:spPr>
          <a:xfrm>
            <a:off x="838200" y="6356350"/>
            <a:ext cx="2743200" cy="365125"/>
          </a:xfrm>
          <a:prstGeom prst="rect">
            <a:avLst/>
          </a:prstGeom>
        </p:spPr>
        <p:txBody>
          <a:bodyPr/>
          <a:lstStyle/>
          <a:p>
            <a:fld id="{D735A8DE-FE1C-46C9-888F-C29626AF118F}" type="datetime1">
              <a:rPr lang="en-US" smtClean="0"/>
              <a:t>10/16/2023</a:t>
            </a:fld>
            <a:endParaRPr lang="en-US"/>
          </a:p>
        </p:txBody>
      </p:sp>
      <p:sp>
        <p:nvSpPr>
          <p:cNvPr id="4" name="Footer Placeholder 3">
            <a:extLst>
              <a:ext uri="{FF2B5EF4-FFF2-40B4-BE49-F238E27FC236}">
                <a16:creationId xmlns:a16="http://schemas.microsoft.com/office/drawing/2014/main" id="{25F0743A-DAA1-572F-6157-CCC792573F66}"/>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5" name="Slide Number Placeholder 4">
            <a:extLst>
              <a:ext uri="{FF2B5EF4-FFF2-40B4-BE49-F238E27FC236}">
                <a16:creationId xmlns:a16="http://schemas.microsoft.com/office/drawing/2014/main" id="{FB9BD4D0-7797-F990-FD0E-B3B0660227FE}"/>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1640036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176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CEB74-0FB6-0BB2-1D38-C60BE74F4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F3C96B-64D0-A4DA-7285-D67B699CD1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EB3478-ED3A-1D80-2203-EE4A88795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1808F-BA65-AD7D-4338-99687A324DC1}"/>
              </a:ext>
            </a:extLst>
          </p:cNvPr>
          <p:cNvSpPr>
            <a:spLocks noGrp="1"/>
          </p:cNvSpPr>
          <p:nvPr>
            <p:ph type="dt" sz="half" idx="10"/>
          </p:nvPr>
        </p:nvSpPr>
        <p:spPr>
          <a:xfrm>
            <a:off x="838200" y="6356350"/>
            <a:ext cx="2743200" cy="365125"/>
          </a:xfrm>
          <a:prstGeom prst="rect">
            <a:avLst/>
          </a:prstGeom>
        </p:spPr>
        <p:txBody>
          <a:bodyPr/>
          <a:lstStyle/>
          <a:p>
            <a:fld id="{C9D7ACB7-281A-4AEC-8F55-AAB79A07A8AC}" type="datetime1">
              <a:rPr lang="en-US" smtClean="0"/>
              <a:t>10/16/2023</a:t>
            </a:fld>
            <a:endParaRPr lang="en-US"/>
          </a:p>
        </p:txBody>
      </p:sp>
      <p:sp>
        <p:nvSpPr>
          <p:cNvPr id="6" name="Footer Placeholder 5">
            <a:extLst>
              <a:ext uri="{FF2B5EF4-FFF2-40B4-BE49-F238E27FC236}">
                <a16:creationId xmlns:a16="http://schemas.microsoft.com/office/drawing/2014/main" id="{262AFB40-CFC0-50C4-93F1-06DF5310E92E}"/>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7" name="Slide Number Placeholder 6">
            <a:extLst>
              <a:ext uri="{FF2B5EF4-FFF2-40B4-BE49-F238E27FC236}">
                <a16:creationId xmlns:a16="http://schemas.microsoft.com/office/drawing/2014/main" id="{5354EA91-191E-9AF7-04B8-07CA0057A8A3}"/>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487265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B02AA-1FFB-04F4-A4CA-918D934C3C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741F23-C896-F657-0BF0-0D8248072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A0FC14-CD60-944E-2F8B-A2EFAF306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3C693C-F02D-D3B4-0728-62A110C27A9C}"/>
              </a:ext>
            </a:extLst>
          </p:cNvPr>
          <p:cNvSpPr>
            <a:spLocks noGrp="1"/>
          </p:cNvSpPr>
          <p:nvPr>
            <p:ph type="dt" sz="half" idx="10"/>
          </p:nvPr>
        </p:nvSpPr>
        <p:spPr>
          <a:xfrm>
            <a:off x="838200" y="6356350"/>
            <a:ext cx="2743200" cy="365125"/>
          </a:xfrm>
          <a:prstGeom prst="rect">
            <a:avLst/>
          </a:prstGeom>
        </p:spPr>
        <p:txBody>
          <a:bodyPr/>
          <a:lstStyle/>
          <a:p>
            <a:fld id="{09E367A9-A9C0-41E7-BCC5-75E3376CF4BE}" type="datetime1">
              <a:rPr lang="en-US" smtClean="0"/>
              <a:t>10/16/2023</a:t>
            </a:fld>
            <a:endParaRPr lang="en-US"/>
          </a:p>
        </p:txBody>
      </p:sp>
      <p:sp>
        <p:nvSpPr>
          <p:cNvPr id="6" name="Footer Placeholder 5">
            <a:extLst>
              <a:ext uri="{FF2B5EF4-FFF2-40B4-BE49-F238E27FC236}">
                <a16:creationId xmlns:a16="http://schemas.microsoft.com/office/drawing/2014/main" id="{B774B70C-76D4-73D5-89A8-5368D6F655EC}"/>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7" name="Slide Number Placeholder 6">
            <a:extLst>
              <a:ext uri="{FF2B5EF4-FFF2-40B4-BE49-F238E27FC236}">
                <a16:creationId xmlns:a16="http://schemas.microsoft.com/office/drawing/2014/main" id="{056629E4-35BF-1B65-2064-7A7B44740312}"/>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2865725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5AF89-EF02-3E55-52F8-54F0677590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61C0EB-C784-2A5D-DC20-59E9FBE16D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70406-EBC9-1A87-8EA8-3C14FBFAC362}"/>
              </a:ext>
            </a:extLst>
          </p:cNvPr>
          <p:cNvSpPr>
            <a:spLocks noGrp="1"/>
          </p:cNvSpPr>
          <p:nvPr>
            <p:ph type="dt" sz="half" idx="10"/>
          </p:nvPr>
        </p:nvSpPr>
        <p:spPr>
          <a:xfrm>
            <a:off x="838200" y="6356350"/>
            <a:ext cx="2743200" cy="365125"/>
          </a:xfrm>
          <a:prstGeom prst="rect">
            <a:avLst/>
          </a:prstGeom>
        </p:spPr>
        <p:txBody>
          <a:bodyPr/>
          <a:lstStyle/>
          <a:p>
            <a:fld id="{2E230CA2-56CD-42C1-B48B-C273BED82FDE}" type="datetime1">
              <a:rPr lang="en-US" smtClean="0"/>
              <a:t>10/16/2023</a:t>
            </a:fld>
            <a:endParaRPr lang="en-US"/>
          </a:p>
        </p:txBody>
      </p:sp>
      <p:sp>
        <p:nvSpPr>
          <p:cNvPr id="5" name="Footer Placeholder 4">
            <a:extLst>
              <a:ext uri="{FF2B5EF4-FFF2-40B4-BE49-F238E27FC236}">
                <a16:creationId xmlns:a16="http://schemas.microsoft.com/office/drawing/2014/main" id="{A1563224-1673-C8D2-0E05-CBD271D4E54F}"/>
              </a:ext>
            </a:extLst>
          </p:cNvPr>
          <p:cNvSpPr>
            <a:spLocks noGrp="1"/>
          </p:cNvSpPr>
          <p:nvPr>
            <p:ph type="ftr" sz="quarter" idx="11"/>
          </p:nvPr>
        </p:nvSpPr>
        <p:spPr>
          <a:xfrm>
            <a:off x="7316401" y="6356350"/>
            <a:ext cx="4114800" cy="365125"/>
          </a:xfrm>
          <a:prstGeom prst="rect">
            <a:avLst/>
          </a:prstGeom>
        </p:spPr>
        <p:txBody>
          <a:bodyPr/>
          <a:lstStyle/>
          <a:p>
            <a:r>
              <a:rPr lang="en-US" dirty="0"/>
              <a:t>© 2023 EDM Council Inc.</a:t>
            </a:r>
          </a:p>
        </p:txBody>
      </p:sp>
      <p:sp>
        <p:nvSpPr>
          <p:cNvPr id="6" name="Slide Number Placeholder 5">
            <a:extLst>
              <a:ext uri="{FF2B5EF4-FFF2-40B4-BE49-F238E27FC236}">
                <a16:creationId xmlns:a16="http://schemas.microsoft.com/office/drawing/2014/main" id="{2F920300-89D9-D2DF-B20F-4D33A5080441}"/>
              </a:ext>
            </a:extLst>
          </p:cNvPr>
          <p:cNvSpPr>
            <a:spLocks noGrp="1"/>
          </p:cNvSpPr>
          <p:nvPr>
            <p:ph type="sldNum" sz="quarter" idx="12"/>
          </p:nvPr>
        </p:nvSpPr>
        <p:spPr>
          <a:xfrm>
            <a:off x="9253151" y="6356350"/>
            <a:ext cx="2743200" cy="365125"/>
          </a:xfrm>
          <a:prstGeom prst="rect">
            <a:avLst/>
          </a:prstGeom>
        </p:spPr>
        <p:txBody>
          <a:bodyPr/>
          <a:lstStyle/>
          <a:p>
            <a:fld id="{66E8C126-9F3D-4392-A15B-0D261A074931}" type="slidenum">
              <a:rPr lang="en-US" smtClean="0"/>
              <a:t>‹#›</a:t>
            </a:fld>
            <a:endParaRPr lang="en-US"/>
          </a:p>
        </p:txBody>
      </p:sp>
    </p:spTree>
    <p:extLst>
      <p:ext uri="{BB962C8B-B14F-4D97-AF65-F5344CB8AC3E}">
        <p14:creationId xmlns:p14="http://schemas.microsoft.com/office/powerpoint/2010/main" val="384259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CONTENT SLIDE">
    <p:spTree>
      <p:nvGrpSpPr>
        <p:cNvPr id="1" name=""/>
        <p:cNvGrpSpPr/>
        <p:nvPr/>
      </p:nvGrpSpPr>
      <p:grpSpPr>
        <a:xfrm>
          <a:off x="0" y="0"/>
          <a:ext cx="0" cy="0"/>
          <a:chOff x="0" y="0"/>
          <a:chExt cx="0" cy="0"/>
        </a:xfrm>
      </p:grpSpPr>
      <p:cxnSp>
        <p:nvCxnSpPr>
          <p:cNvPr id="4" name="Straight Connector 3"/>
          <p:cNvCxnSpPr/>
          <p:nvPr userDrawn="1"/>
        </p:nvCxnSpPr>
        <p:spPr>
          <a:xfrm flipV="1">
            <a:off x="609600" y="0"/>
            <a:ext cx="0" cy="762000"/>
          </a:xfrm>
          <a:prstGeom prst="line">
            <a:avLst/>
          </a:prstGeom>
          <a:ln w="12700">
            <a:solidFill>
              <a:srgbClr val="1C97C6"/>
            </a:solidFill>
            <a:prstDash val="dash"/>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a:xfrm>
            <a:off x="614494" y="360402"/>
            <a:ext cx="9398000" cy="461665"/>
          </a:xfrm>
          <a:prstGeom prst="rect">
            <a:avLst/>
          </a:prstGeom>
        </p:spPr>
        <p:txBody>
          <a:bodyPr wrap="square">
            <a:spAutoFit/>
          </a:bodyPr>
          <a:lstStyle>
            <a:lvl1pPr>
              <a:defRPr sz="2400">
                <a:solidFill>
                  <a:srgbClr val="005494"/>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0" name="Content Placeholder 2"/>
          <p:cNvSpPr>
            <a:spLocks noGrp="1"/>
          </p:cNvSpPr>
          <p:nvPr>
            <p:ph idx="1"/>
          </p:nvPr>
        </p:nvSpPr>
        <p:spPr>
          <a:xfrm>
            <a:off x="812800" y="1676400"/>
            <a:ext cx="10363200" cy="3810000"/>
          </a:xfrm>
          <a:prstGeom prst="rect">
            <a:avLst/>
          </a:prstGeom>
        </p:spPr>
        <p:txBody>
          <a:bodyPr/>
          <a:lstStyle>
            <a:lvl1pPr>
              <a:defRPr sz="2400">
                <a:solidFill>
                  <a:srgbClr val="000000"/>
                </a:solidFill>
              </a:defRPr>
            </a:lvl1pPr>
            <a:lvl2pPr>
              <a:defRPr sz="2200">
                <a:solidFill>
                  <a:srgbClr val="000000"/>
                </a:solidFill>
              </a:defRPr>
            </a:lvl2pPr>
            <a:lvl3pPr>
              <a:defRPr sz="2000">
                <a:solidFill>
                  <a:srgbClr val="000000"/>
                </a:solidFill>
              </a:defRPr>
            </a:lvl3pPr>
            <a:lvl4pPr>
              <a:defRPr sz="1800">
                <a:solidFill>
                  <a:srgbClr val="000000"/>
                </a:solidFill>
              </a:defRPr>
            </a:lvl4pPr>
            <a:lvl5pPr>
              <a:defRPr sz="16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09B606A7-07DC-44B2-8526-93F11892B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3999" y="289181"/>
            <a:ext cx="1471301" cy="412997"/>
          </a:xfrm>
          <a:prstGeom prst="rect">
            <a:avLst/>
          </a:prstGeom>
        </p:spPr>
      </p:pic>
    </p:spTree>
    <p:extLst>
      <p:ext uri="{BB962C8B-B14F-4D97-AF65-F5344CB8AC3E}">
        <p14:creationId xmlns:p14="http://schemas.microsoft.com/office/powerpoint/2010/main" val="4279199617"/>
      </p:ext>
    </p:extLst>
  </p:cSld>
  <p:clrMapOvr>
    <a:masterClrMapping/>
  </p:clrMapOvr>
  <p:extLst>
    <p:ext uri="{DCECCB84-F9BA-43D5-87BE-67443E8EF086}">
      <p15:sldGuideLst xmlns:p15="http://schemas.microsoft.com/office/powerpoint/2012/main">
        <p15:guide id="1" orient="horz" pos="48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12" name="Picture 2" descr="https://uploads-ssl.webflow.com/60375a9787f0b52b73ed3815/6062fbad82f04548a8ab6a21_AdobeStock_271171292.jpe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2492" b="15655"/>
          <a:stretch/>
        </p:blipFill>
        <p:spPr bwMode="auto">
          <a:xfrm>
            <a:off x="0" y="1828800"/>
            <a:ext cx="12192000" cy="5029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flipH="1">
            <a:off x="0" y="1828800"/>
            <a:ext cx="12192000" cy="5029200"/>
          </a:xfrm>
          <a:prstGeom prst="rect">
            <a:avLst/>
          </a:prstGeom>
          <a:gradFill flip="none" rotWithShape="1">
            <a:gsLst>
              <a:gs pos="0">
                <a:schemeClr val="tx2">
                  <a:lumMod val="50000"/>
                  <a:alpha val="19000"/>
                </a:schemeClr>
              </a:gs>
              <a:gs pos="100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105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Title 4"/>
          <p:cNvSpPr>
            <a:spLocks noGrp="1"/>
          </p:cNvSpPr>
          <p:nvPr>
            <p:ph type="title"/>
          </p:nvPr>
        </p:nvSpPr>
        <p:spPr>
          <a:xfrm>
            <a:off x="812800" y="360402"/>
            <a:ext cx="9398000" cy="461665"/>
          </a:xfrm>
          <a:prstGeom prst="rect">
            <a:avLst/>
          </a:prstGeom>
        </p:spPr>
        <p:txBody>
          <a:bodyPr wrap="square">
            <a:spAutoFit/>
          </a:bodyPr>
          <a:lstStyle>
            <a:lvl1pPr>
              <a:defRPr sz="2400">
                <a:solidFill>
                  <a:srgbClr val="005494"/>
                </a:solidFill>
              </a:defRPr>
            </a:lvl1pPr>
          </a:lstStyle>
          <a:p>
            <a:r>
              <a:rPr lang="en-US" dirty="0"/>
              <a:t>Click to edit Master title style</a:t>
            </a:r>
          </a:p>
        </p:txBody>
      </p:sp>
      <p:sp>
        <p:nvSpPr>
          <p:cNvPr id="10" name="Content Placeholder 2"/>
          <p:cNvSpPr>
            <a:spLocks noGrp="1"/>
          </p:cNvSpPr>
          <p:nvPr>
            <p:ph idx="1"/>
          </p:nvPr>
        </p:nvSpPr>
        <p:spPr>
          <a:xfrm>
            <a:off x="812800" y="1676400"/>
            <a:ext cx="10363200" cy="3810000"/>
          </a:xfrm>
          <a:prstGeom prst="rect">
            <a:avLst/>
          </a:prstGeom>
        </p:spPr>
        <p:txBody>
          <a:bodyPr/>
          <a:lstStyle>
            <a:lvl1pPr>
              <a:defRPr sz="2400">
                <a:solidFill>
                  <a:srgbClr val="000000"/>
                </a:solidFill>
              </a:defRPr>
            </a:lvl1pPr>
            <a:lvl2pPr>
              <a:defRPr sz="2200">
                <a:solidFill>
                  <a:srgbClr val="000000"/>
                </a:solidFill>
              </a:defRPr>
            </a:lvl2pPr>
            <a:lvl3pPr>
              <a:defRPr sz="2000">
                <a:solidFill>
                  <a:srgbClr val="000000"/>
                </a:solidFill>
              </a:defRPr>
            </a:lvl3pPr>
            <a:lvl4pPr>
              <a:defRPr sz="1800">
                <a:solidFill>
                  <a:srgbClr val="000000"/>
                </a:solidFill>
              </a:defRPr>
            </a:lvl4pPr>
            <a:lvl5pPr>
              <a:defRPr sz="16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9012453"/>
      </p:ext>
    </p:extLst>
  </p:cSld>
  <p:clrMapOvr>
    <a:masterClrMapping/>
  </p:clrMapOvr>
  <p:extLst>
    <p:ext uri="{DCECCB84-F9BA-43D5-87BE-67443E8EF086}">
      <p15:sldGuideLst xmlns:p15="http://schemas.microsoft.com/office/powerpoint/2012/main">
        <p15:guide id="1" orient="horz" pos="48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8" name="Google Shape;88;p19"/>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21245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5183188" y="987426"/>
            <a:ext cx="6172200" cy="4873625"/>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chemeClr val="dk1"/>
              </a:buClr>
              <a:buSzPts val="2400"/>
              <a:buChar char="•"/>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99" name="Google Shape;99;p21"/>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0" name="Google Shape;100;p2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2" name="Google Shape;102;p2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42989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2"/>
          <p:cNvSpPr>
            <a:spLocks noGrp="1"/>
          </p:cNvSpPr>
          <p:nvPr>
            <p:ph type="pic" idx="2"/>
          </p:nvPr>
        </p:nvSpPr>
        <p:spPr>
          <a:xfrm>
            <a:off x="5183188" y="987426"/>
            <a:ext cx="6172200" cy="487362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 name="Google Shape;106;p2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7" name="Google Shape;107;p22"/>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2"/>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89985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p2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2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187863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rot="5400000">
            <a:off x="7133431" y="1956595"/>
            <a:ext cx="5811839" cy="2628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p24"/>
          <p:cNvSpPr txBox="1">
            <a:spLocks noGrp="1"/>
          </p:cNvSpPr>
          <p:nvPr>
            <p:ph type="body" idx="1"/>
          </p:nvPr>
        </p:nvSpPr>
        <p:spPr>
          <a:xfrm rot="5400000">
            <a:off x="1799431" y="-596105"/>
            <a:ext cx="5811839" cy="77343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9" name="Google Shape;119;p2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70587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Subtitle">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508001" y="1178428"/>
            <a:ext cx="11157818"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93" indent="0">
              <a:buNone/>
              <a:defRPr sz="1600"/>
            </a:lvl2pPr>
            <a:lvl3pPr marL="1219185" indent="0">
              <a:buNone/>
              <a:defRPr sz="1334"/>
            </a:lvl3pPr>
            <a:lvl4pPr marL="1828778" indent="0">
              <a:buNone/>
              <a:defRPr sz="1200"/>
            </a:lvl4pPr>
            <a:lvl5pPr marL="2438369" indent="0">
              <a:buNone/>
              <a:defRPr sz="1200"/>
            </a:lvl5pPr>
            <a:lvl6pPr marL="3047962" indent="0">
              <a:buNone/>
              <a:defRPr sz="1200"/>
            </a:lvl6pPr>
            <a:lvl7pPr marL="3657554" indent="0">
              <a:buNone/>
              <a:defRPr sz="1200"/>
            </a:lvl7pPr>
            <a:lvl8pPr marL="4267147" indent="0">
              <a:buNone/>
              <a:defRPr sz="1200"/>
            </a:lvl8pPr>
            <a:lvl9pPr marL="4876740" indent="0">
              <a:buNone/>
              <a:defRPr sz="1200"/>
            </a:lvl9pPr>
          </a:lstStyle>
          <a:p>
            <a:pPr lvl="0"/>
            <a:r>
              <a:rPr lang="en-US" dirty="0"/>
              <a:t>CLICK TO EDITE SUBTITLE</a:t>
            </a:r>
          </a:p>
        </p:txBody>
      </p:sp>
      <p:sp>
        <p:nvSpPr>
          <p:cNvPr id="5" name="Title 2"/>
          <p:cNvSpPr>
            <a:spLocks noGrp="1"/>
          </p:cNvSpPr>
          <p:nvPr>
            <p:ph type="title"/>
          </p:nvPr>
        </p:nvSpPr>
        <p:spPr>
          <a:xfrm>
            <a:off x="508001" y="455085"/>
            <a:ext cx="11157818" cy="660511"/>
          </a:xfrm>
          <a:prstGeom prst="rect">
            <a:avLst/>
          </a:prstGeom>
        </p:spPr>
        <p:txBody>
          <a:bodyPr lIns="0" tIns="0" rIns="0" bIns="0" anchor="ctr"/>
          <a:lstStyle>
            <a:lvl1pPr algn="ctr">
              <a:defRPr sz="48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27624676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4DB13-34F1-BB06-80C5-CB13BCF0C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12C778-7173-9E9A-1862-838158F73B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A3FDB8-AE37-D6C7-EB41-8CC39E966FE7}"/>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8E2F0FB1-3899-794E-8D6D-6D257A08C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D05D0-60D9-102B-7B03-30DA5A0B1584}"/>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3954885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0D1B-7219-8A53-2C4A-D8C4B19A45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4C3EC-4D47-125F-9892-B0C17E5D26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15DA-69A2-313C-A8F1-A2CF79FE8920}"/>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A552DE12-94B7-8EB3-C10D-CD8487723C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A4BCD-F034-B437-1DC9-4A7409AD9F45}"/>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36628195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ECD7-1D1E-40E6-A096-FB1018F0A2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AC0FEC-7E81-F520-4E22-DE6B0839C0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98E9AA-AD0E-4875-484B-02A25E70A5F9}"/>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A80E9A39-3B8E-B714-4C3D-34B121B792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D9720-F01C-CEEC-78BA-92AB11A9C53B}"/>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3753013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28DE-FEEF-CEEA-48E9-2CAAC75A6E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E81FE9-F5A2-F583-2A90-DB1DB954EA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BB504F-284B-F43E-B818-5358F45DE5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CDFEA8-E44C-AA08-EF90-A27456638AE1}"/>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6" name="Footer Placeholder 5">
            <a:extLst>
              <a:ext uri="{FF2B5EF4-FFF2-40B4-BE49-F238E27FC236}">
                <a16:creationId xmlns:a16="http://schemas.microsoft.com/office/drawing/2014/main" id="{49F74FBA-1F7C-DA62-0321-E5AF9FF44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CA68E2-8917-1B11-5869-852ED90C8DAF}"/>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3678220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9789-830F-1002-F7D9-81B3D67578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0C83CA-CD3A-56E0-6035-54041B8672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48249E-0134-D26D-E0E0-0C1757DCE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0D167A-5457-6311-F8E9-7C33D8FB3E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A923A-BFDB-1C3E-1A66-F0034D6C7D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45AD8D-3EAC-9771-2C85-7D95531E8D07}"/>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8" name="Footer Placeholder 7">
            <a:extLst>
              <a:ext uri="{FF2B5EF4-FFF2-40B4-BE49-F238E27FC236}">
                <a16:creationId xmlns:a16="http://schemas.microsoft.com/office/drawing/2014/main" id="{DA84DD69-F08A-8940-9779-57A4FAE859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D51E71-93ED-B5F4-894F-EF17232C1A88}"/>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17577555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E1FA-9145-3D58-8BE3-AC9EAF1144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319BE2-D2F8-9B9D-DA88-BCE503F6DA65}"/>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4" name="Footer Placeholder 3">
            <a:extLst>
              <a:ext uri="{FF2B5EF4-FFF2-40B4-BE49-F238E27FC236}">
                <a16:creationId xmlns:a16="http://schemas.microsoft.com/office/drawing/2014/main" id="{8C0A9A38-EEB6-EB54-D331-5EDAD9F7E1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62B8FE-0393-B17E-A5E2-044A89A56012}"/>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3317246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7F919-7E55-735B-5E4D-3DB538FA5D5B}"/>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3" name="Footer Placeholder 2">
            <a:extLst>
              <a:ext uri="{FF2B5EF4-FFF2-40B4-BE49-F238E27FC236}">
                <a16:creationId xmlns:a16="http://schemas.microsoft.com/office/drawing/2014/main" id="{F583510B-9095-6250-7A8D-0F8B7F691F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268DFC-BC2C-DF5C-97A2-E6CA0F0B65B8}"/>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20646610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F573-E90D-CE4F-C4E4-EE868CC168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852AB3-AFCC-93BC-AFCE-441983EF40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99EFD6-3A0A-5AED-DDC0-BFF751703D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2160D1-9CF0-EC39-15D5-314121DD05C9}"/>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6" name="Footer Placeholder 5">
            <a:extLst>
              <a:ext uri="{FF2B5EF4-FFF2-40B4-BE49-F238E27FC236}">
                <a16:creationId xmlns:a16="http://schemas.microsoft.com/office/drawing/2014/main" id="{AD5820E8-88D8-C88A-D0A8-A6412B09A1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44119C-FC30-B01C-3BDF-401A73524E42}"/>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13008269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71B0-89BA-9754-71F5-CFCB7265ED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952196-14B6-E55C-FEF3-CEDEFC1967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DC0DA4-6CC3-595A-4D5F-2083C2DAC9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2E9A7E-E8CF-DB05-1D2C-C3737F41B1AA}"/>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6" name="Footer Placeholder 5">
            <a:extLst>
              <a:ext uri="{FF2B5EF4-FFF2-40B4-BE49-F238E27FC236}">
                <a16:creationId xmlns:a16="http://schemas.microsoft.com/office/drawing/2014/main" id="{6AF7C3A1-2BB3-2A89-B808-20F335113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599268-F706-9D51-E347-DA72B6F61CD6}"/>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11256610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56771-7E74-FBED-1239-D71A56E573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0C49F4-A176-FB67-784A-E5D842CE27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F8FC7-DC46-13B6-5EEE-82BA4679C94C}"/>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25E84D7B-9904-4176-61B1-026153963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0D3BA-5DE0-FEEC-99C1-13D52EA680A6}"/>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26645998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B0C81B-427B-4D9D-B0EA-7E5BF9652C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F1C8B3-D7AD-BB21-B612-AAC8E0A02B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4DAF63-0660-3C0F-874D-B6B41552655E}"/>
              </a:ext>
            </a:extLst>
          </p:cNvPr>
          <p:cNvSpPr>
            <a:spLocks noGrp="1"/>
          </p:cNvSpPr>
          <p:nvPr>
            <p:ph type="dt" sz="half" idx="10"/>
          </p:nvPr>
        </p:nvSpPr>
        <p:spPr/>
        <p:txBody>
          <a:body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C2A58FD0-744A-0AFC-AB01-967322ADC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AD6AC-3D10-E5FB-B257-F01A35F9AE04}"/>
              </a:ext>
            </a:extLst>
          </p:cNvPr>
          <p:cNvSpPr>
            <a:spLocks noGrp="1"/>
          </p:cNvSpPr>
          <p:nvPr>
            <p:ph type="sldNum" sz="quarter" idx="12"/>
          </p:nvPr>
        </p:nvSpPr>
        <p:spPr/>
        <p:txBody>
          <a:bodyPr/>
          <a:lstStyle/>
          <a:p>
            <a:fld id="{5668A987-C80D-8047-9F2C-22ED1A47BA3B}" type="slidenum">
              <a:rPr lang="en-US" smtClean="0"/>
              <a:t>‹#›</a:t>
            </a:fld>
            <a:endParaRPr lang="en-US"/>
          </a:p>
        </p:txBody>
      </p:sp>
    </p:spTree>
    <p:extLst>
      <p:ext uri="{BB962C8B-B14F-4D97-AF65-F5344CB8AC3E}">
        <p14:creationId xmlns:p14="http://schemas.microsoft.com/office/powerpoint/2010/main" val="907541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6" name="Title 1"/>
          <p:cNvSpPr>
            <a:spLocks noGrp="1"/>
          </p:cNvSpPr>
          <p:nvPr>
            <p:ph type="title"/>
          </p:nvPr>
        </p:nvSpPr>
        <p:spPr>
          <a:xfrm>
            <a:off x="315705" y="359379"/>
            <a:ext cx="9574559" cy="527500"/>
          </a:xfrm>
          <a:prstGeom prst="rect">
            <a:avLst/>
          </a:prstGeom>
        </p:spPr>
        <p:txBody>
          <a:bodyPr anchor="ctr"/>
          <a:lstStyle>
            <a:lvl1pPr>
              <a:defRPr sz="2800" b="1">
                <a:solidFill>
                  <a:schemeClr val="tx2"/>
                </a:solidFill>
                <a:latin typeface="Arial" charset="0"/>
                <a:ea typeface="Arial" charset="0"/>
                <a:cs typeface="Arial" charset="0"/>
              </a:defRPr>
            </a:lvl1pPr>
          </a:lstStyle>
          <a:p>
            <a:r>
              <a:rPr lang="en-US" dirty="0"/>
              <a:t>Click to edit Master title style</a:t>
            </a:r>
          </a:p>
        </p:txBody>
      </p:sp>
      <p:sp>
        <p:nvSpPr>
          <p:cNvPr id="7" name="Text Placeholder 5"/>
          <p:cNvSpPr>
            <a:spLocks noGrp="1"/>
          </p:cNvSpPr>
          <p:nvPr>
            <p:ph type="body" sz="quarter" idx="10"/>
          </p:nvPr>
        </p:nvSpPr>
        <p:spPr>
          <a:xfrm>
            <a:off x="315703" y="1374658"/>
            <a:ext cx="9683228" cy="4580583"/>
          </a:xfrm>
          <a:prstGeom prst="rect">
            <a:avLst/>
          </a:prstGeom>
        </p:spPr>
        <p:txBody>
          <a:bodyPr/>
          <a:lstStyle>
            <a:lvl1pPr marL="234945" indent="-234945">
              <a:lnSpc>
                <a:spcPct val="100000"/>
              </a:lnSpc>
              <a:spcBef>
                <a:spcPts val="2000"/>
              </a:spcBef>
              <a:buClr>
                <a:srgbClr val="E78746"/>
              </a:buClr>
              <a:tabLst/>
              <a:defRPr sz="1800" b="1">
                <a:solidFill>
                  <a:schemeClr val="tx2"/>
                </a:solidFill>
                <a:latin typeface="Arial" charset="0"/>
                <a:ea typeface="Arial" charset="0"/>
                <a:cs typeface="Arial" charset="0"/>
              </a:defRPr>
            </a:lvl1pPr>
            <a:lvl2pPr marL="450839" indent="-185734">
              <a:lnSpc>
                <a:spcPct val="100000"/>
              </a:lnSpc>
              <a:buClr>
                <a:schemeClr val="accent1"/>
              </a:buClr>
              <a:buFont typeface="Arial" panose="020B0604020202020204" pitchFamily="34" charset="0"/>
              <a:buChar char="•"/>
              <a:tabLst/>
              <a:defRPr sz="1400">
                <a:solidFill>
                  <a:schemeClr val="tx1">
                    <a:lumMod val="50000"/>
                    <a:lumOff val="50000"/>
                  </a:schemeClr>
                </a:solidFill>
                <a:latin typeface="Arial" charset="0"/>
                <a:ea typeface="Arial" charset="0"/>
                <a:cs typeface="Arial" charset="0"/>
              </a:defRPr>
            </a:lvl2pPr>
            <a:lvl3pPr marL="622284" indent="-171446">
              <a:lnSpc>
                <a:spcPct val="100000"/>
              </a:lnSpc>
              <a:buClr>
                <a:schemeClr val="accent1"/>
              </a:buClr>
              <a:tabLst/>
              <a:defRPr sz="1200">
                <a:solidFill>
                  <a:schemeClr val="tx1">
                    <a:lumMod val="50000"/>
                    <a:lumOff val="50000"/>
                  </a:schemeClr>
                </a:solidFill>
                <a:latin typeface="Arial" charset="0"/>
                <a:ea typeface="Arial" charset="0"/>
                <a:cs typeface="Arial" charset="0"/>
              </a:defRPr>
            </a:lvl3pPr>
            <a:lvl4pPr marL="808018" indent="-185734">
              <a:lnSpc>
                <a:spcPct val="100000"/>
              </a:lnSpc>
              <a:buClr>
                <a:schemeClr val="accent1"/>
              </a:buClr>
              <a:defRPr sz="1200">
                <a:solidFill>
                  <a:schemeClr val="tx1">
                    <a:lumMod val="50000"/>
                    <a:lumOff val="50000"/>
                  </a:schemeClr>
                </a:solidFill>
                <a:latin typeface="Arial" charset="0"/>
                <a:ea typeface="Arial" charset="0"/>
                <a:cs typeface="Arial" charset="0"/>
              </a:defRPr>
            </a:lvl4pPr>
            <a:lvl5pPr marL="981050" indent="-173034">
              <a:lnSpc>
                <a:spcPct val="100000"/>
              </a:lnSpc>
              <a:buClr>
                <a:schemeClr val="accent1"/>
              </a:buClr>
              <a:defRPr sz="1200">
                <a:solidFill>
                  <a:schemeClr val="tx1">
                    <a:lumMod val="50000"/>
                    <a:lumOff val="50000"/>
                  </a:schemeClr>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Google Shape;101;p15"/>
          <p:cNvPicPr preferRelativeResize="0"/>
          <p:nvPr userDrawn="1"/>
        </p:nvPicPr>
        <p:blipFill>
          <a:blip r:embed="rId2">
            <a:alphaModFix/>
          </a:blip>
          <a:stretch>
            <a:fillRect/>
          </a:stretch>
        </p:blipFill>
        <p:spPr>
          <a:xfrm>
            <a:off x="315703" y="6204858"/>
            <a:ext cx="1334204" cy="378357"/>
          </a:xfrm>
          <a:prstGeom prst="rect">
            <a:avLst/>
          </a:prstGeom>
          <a:noFill/>
          <a:ln>
            <a:noFill/>
          </a:ln>
        </p:spPr>
      </p:pic>
      <p:grpSp>
        <p:nvGrpSpPr>
          <p:cNvPr id="10" name="Group 9"/>
          <p:cNvGrpSpPr/>
          <p:nvPr userDrawn="1"/>
        </p:nvGrpSpPr>
        <p:grpSpPr>
          <a:xfrm>
            <a:off x="429607" y="1039515"/>
            <a:ext cx="1269019" cy="96983"/>
            <a:chOff x="429607" y="1039515"/>
            <a:chExt cx="2225386" cy="96982"/>
          </a:xfrm>
        </p:grpSpPr>
        <p:sp>
          <p:nvSpPr>
            <p:cNvPr id="11" name="Rectangle 10"/>
            <p:cNvSpPr/>
            <p:nvPr userDrawn="1"/>
          </p:nvSpPr>
          <p:spPr>
            <a:xfrm>
              <a:off x="429607" y="1039515"/>
              <a:ext cx="1112693" cy="96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a:p>
          </p:txBody>
        </p:sp>
        <p:sp>
          <p:nvSpPr>
            <p:cNvPr id="12" name="Rectangle 11"/>
            <p:cNvSpPr/>
            <p:nvPr userDrawn="1"/>
          </p:nvSpPr>
          <p:spPr>
            <a:xfrm>
              <a:off x="1542300" y="1039515"/>
              <a:ext cx="1112693" cy="969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a:p>
          </p:txBody>
        </p:sp>
      </p:grpSp>
    </p:spTree>
    <p:extLst>
      <p:ext uri="{BB962C8B-B14F-4D97-AF65-F5344CB8AC3E}">
        <p14:creationId xmlns:p14="http://schemas.microsoft.com/office/powerpoint/2010/main" val="30918981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1_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600670" y="5929931"/>
            <a:ext cx="10985502" cy="318490"/>
          </a:xfrm>
          <a:prstGeom prst="rect">
            <a:avLst/>
          </a:prstGeom>
        </p:spPr>
        <p:txBody>
          <a:bodyPr lIns="45718" tIns="45718" rIns="45718" bIns="45718" numCol="1" spcCol="38100"/>
          <a:lstStyle>
            <a:lvl1pPr marL="0" indent="0" defTabSz="412750">
              <a:lnSpc>
                <a:spcPct val="100000"/>
              </a:lnSpc>
              <a:spcBef>
                <a:spcPts val="0"/>
              </a:spcBef>
              <a:buSzTx/>
              <a:buNone/>
              <a:defRPr sz="1800" b="1"/>
            </a:lvl1pPr>
            <a:lvl2pPr marL="533400" indent="-228600" defTabSz="412750">
              <a:lnSpc>
                <a:spcPct val="100000"/>
              </a:lnSpc>
              <a:spcBef>
                <a:spcPts val="0"/>
              </a:spcBef>
              <a:defRPr sz="1800" b="1"/>
            </a:lvl2pPr>
            <a:lvl3pPr marL="838200" indent="-228600" defTabSz="412750">
              <a:lnSpc>
                <a:spcPct val="100000"/>
              </a:lnSpc>
              <a:spcBef>
                <a:spcPts val="0"/>
              </a:spcBef>
              <a:defRPr sz="1800" b="1"/>
            </a:lvl3pPr>
            <a:lvl4pPr marL="1143000" indent="-228600" defTabSz="412750">
              <a:lnSpc>
                <a:spcPct val="100000"/>
              </a:lnSpc>
              <a:spcBef>
                <a:spcPts val="0"/>
              </a:spcBef>
              <a:defRPr sz="1800" b="1"/>
            </a:lvl4pPr>
            <a:lvl5pPr marL="1447800" indent="-228600" defTabSz="412750">
              <a:lnSpc>
                <a:spcPct val="100000"/>
              </a:lnSpc>
              <a:spcBef>
                <a:spcPts val="0"/>
              </a:spcBef>
              <a:defRPr sz="1800" b="1"/>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603248" y="1287496"/>
            <a:ext cx="10985503"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21" hasCustomPrompt="1"/>
          </p:nvPr>
        </p:nvSpPr>
        <p:spPr>
          <a:xfrm>
            <a:off x="600671" y="3611595"/>
            <a:ext cx="10985501" cy="952501"/>
          </a:xfrm>
          <a:prstGeom prst="rect">
            <a:avLst/>
          </a:prstGeom>
        </p:spPr>
        <p:txBody>
          <a:bodyPr numCol="1" spcCol="38100"/>
          <a:lstStyle>
            <a:lvl1pPr marL="0" indent="0" defTabSz="412750">
              <a:lnSpc>
                <a:spcPct val="100000"/>
              </a:lnSpc>
              <a:spcBef>
                <a:spcPts val="0"/>
              </a:spcBef>
              <a:buSzTx/>
              <a:buNone/>
              <a:defRPr sz="2750" b="1"/>
            </a:lvl1pPr>
          </a:lstStyle>
          <a:p>
            <a:r>
              <a:t>Presentation Subtitle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0890139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21"/>
          </p:nvPr>
        </p:nvSpPr>
        <p:spPr>
          <a:xfrm>
            <a:off x="5486400" y="-101600"/>
            <a:ext cx="6072419" cy="7067550"/>
          </a:xfrm>
          <a:prstGeom prst="rect">
            <a:avLst/>
          </a:prstGeom>
        </p:spPr>
        <p:txBody>
          <a:bodyPr lIns="91439" tIns="45719" rIns="91439" bIns="45719" numCol="1" spcCol="38100">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numCol="1" spcCol="38100"/>
          <a:lstStyle>
            <a:lvl1pPr marL="0" indent="0" defTabSz="412750">
              <a:lnSpc>
                <a:spcPct val="100000"/>
              </a:lnSpc>
              <a:spcBef>
                <a:spcPts val="0"/>
              </a:spcBef>
              <a:buSzTx/>
              <a:buNone/>
              <a:defRPr sz="2750" b="1"/>
            </a:lvl1pPr>
            <a:lvl2pPr marL="0" indent="0" defTabSz="412750">
              <a:lnSpc>
                <a:spcPct val="100000"/>
              </a:lnSpc>
              <a:spcBef>
                <a:spcPts val="0"/>
              </a:spcBef>
              <a:buSzTx/>
              <a:buNone/>
              <a:defRPr sz="2750" b="1"/>
            </a:lvl2pPr>
            <a:lvl3pPr marL="0" indent="0" defTabSz="412750">
              <a:lnSpc>
                <a:spcPct val="100000"/>
              </a:lnSpc>
              <a:spcBef>
                <a:spcPts val="0"/>
              </a:spcBef>
              <a:buSzTx/>
              <a:buNone/>
              <a:defRPr sz="2750" b="1"/>
            </a:lvl3pPr>
            <a:lvl4pPr marL="0" indent="0" defTabSz="412750">
              <a:lnSpc>
                <a:spcPct val="100000"/>
              </a:lnSpc>
              <a:spcBef>
                <a:spcPts val="0"/>
              </a:spcBef>
              <a:buSzTx/>
              <a:buNone/>
              <a:defRPr sz="2750" b="1"/>
            </a:lvl4pPr>
            <a:lvl5pPr marL="0" indent="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59199846"/>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xfrm>
            <a:off x="603250" y="539750"/>
            <a:ext cx="10985500" cy="716582"/>
          </a:xfrm>
          <a:prstGeom prst="rect">
            <a:avLst/>
          </a:prstGeom>
        </p:spPr>
        <p:txBody>
          <a:bodyPr/>
          <a:lstStyle/>
          <a:p>
            <a:r>
              <a:t>Slide Title</a:t>
            </a:r>
          </a:p>
        </p:txBody>
      </p:sp>
      <p:sp>
        <p:nvSpPr>
          <p:cNvPr id="43"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44" name="Body Level One…"/>
          <p:cNvSpPr txBox="1">
            <a:spLocks noGrp="1"/>
          </p:cNvSpPr>
          <p:nvPr>
            <p:ph type="body" idx="21" hasCustomPrompt="1"/>
          </p:nvPr>
        </p:nvSpPr>
        <p:spPr>
          <a:prstGeom prst="rect">
            <a:avLst/>
          </a:prstGeom>
        </p:spPr>
        <p:txBody>
          <a:bodyPr numCol="1" spcCol="38100"/>
          <a:lstStyle/>
          <a:p>
            <a:r>
              <a:t>Slide bullet text</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86879107"/>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042232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Body Level One…"/>
          <p:cNvSpPr txBox="1">
            <a:spLocks noGrp="1"/>
          </p:cNvSpPr>
          <p:nvPr>
            <p:ph type="body" sz="quarter" idx="1" hasCustomPrompt="1"/>
          </p:nvPr>
        </p:nvSpPr>
        <p:spPr>
          <a:xfrm>
            <a:off x="603250" y="1186481"/>
            <a:ext cx="4889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61" name="Body Level One…"/>
          <p:cNvSpPr txBox="1">
            <a:spLocks noGrp="1"/>
          </p:cNvSpPr>
          <p:nvPr>
            <p:ph type="body" sz="half" idx="21" hasCustomPrompt="1"/>
          </p:nvPr>
        </p:nvSpPr>
        <p:spPr>
          <a:xfrm>
            <a:off x="603250" y="2124252"/>
            <a:ext cx="4889500" cy="4128316"/>
          </a:xfrm>
          <a:prstGeom prst="rect">
            <a:avLst/>
          </a:prstGeom>
        </p:spPr>
        <p:txBody>
          <a:bodyPr numCol="1" spcCol="38100"/>
          <a:lstStyle/>
          <a:p>
            <a:r>
              <a:t>Slide bullet text</a:t>
            </a:r>
          </a:p>
        </p:txBody>
      </p:sp>
      <p:sp>
        <p:nvSpPr>
          <p:cNvPr id="62" name="Bowl of pappardelle pasta with parsley butter, roasted hazelnuts, and shaved parmesan cheese"/>
          <p:cNvSpPr>
            <a:spLocks noGrp="1"/>
          </p:cNvSpPr>
          <p:nvPr>
            <p:ph type="pic" idx="22"/>
          </p:nvPr>
        </p:nvSpPr>
        <p:spPr>
          <a:xfrm>
            <a:off x="6096000" y="-203633"/>
            <a:ext cx="5458437" cy="7277917"/>
          </a:xfrm>
          <a:prstGeom prst="rect">
            <a:avLst/>
          </a:prstGeom>
        </p:spPr>
        <p:txBody>
          <a:bodyPr lIns="91439" tIns="45719" rIns="91439" bIns="45719" numCol="1" spcCol="38100">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84917449"/>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3"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849793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Slide Subtitle</a:t>
            </a:r>
          </a:p>
          <a:p>
            <a:pPr lvl="1"/>
            <a:endParaRPr/>
          </a:p>
          <a:p>
            <a:pPr lvl="2"/>
            <a:endParaRPr/>
          </a:p>
          <a:p>
            <a:pPr lvl="3"/>
            <a:endParaRPr/>
          </a:p>
          <a:p>
            <a:pPr lvl="4"/>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77807361"/>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Body Level One…"/>
          <p:cNvSpPr txBox="1">
            <a:spLocks noGrp="1"/>
          </p:cNvSpPr>
          <p:nvPr>
            <p:ph type="body" sz="quarter" idx="1" hasCustomPrompt="1"/>
          </p:nvPr>
        </p:nvSpPr>
        <p:spPr>
          <a:xfrm>
            <a:off x="603250" y="1186481"/>
            <a:ext cx="10985500" cy="467391"/>
          </a:xfrm>
          <a:prstGeom prst="rect">
            <a:avLst/>
          </a:prstGeom>
        </p:spPr>
        <p:txBody>
          <a:bodyPr lIns="45718" tIns="45718" rIns="45718" bIns="45718" numCol="1" spcCol="38100"/>
          <a:lstStyle>
            <a:lvl1pPr marL="0" indent="0" defTabSz="412750">
              <a:lnSpc>
                <a:spcPct val="100000"/>
              </a:lnSpc>
              <a:spcBef>
                <a:spcPts val="0"/>
              </a:spcBef>
              <a:buSzTx/>
              <a:buNone/>
              <a:defRPr sz="2750" b="1"/>
            </a:lvl1pPr>
            <a:lvl2pPr marL="654050" indent="-349250" defTabSz="412750">
              <a:lnSpc>
                <a:spcPct val="100000"/>
              </a:lnSpc>
              <a:spcBef>
                <a:spcPts val="0"/>
              </a:spcBef>
              <a:defRPr sz="2750" b="1"/>
            </a:lvl2pPr>
            <a:lvl3pPr marL="958850" indent="-349250" defTabSz="412750">
              <a:lnSpc>
                <a:spcPct val="100000"/>
              </a:lnSpc>
              <a:spcBef>
                <a:spcPts val="0"/>
              </a:spcBef>
              <a:defRPr sz="2750" b="1"/>
            </a:lvl3pPr>
            <a:lvl4pPr marL="1263650" indent="-349250" defTabSz="412750">
              <a:lnSpc>
                <a:spcPct val="100000"/>
              </a:lnSpc>
              <a:spcBef>
                <a:spcPts val="0"/>
              </a:spcBef>
              <a:defRPr sz="2750" b="1"/>
            </a:lvl4pPr>
            <a:lvl5pPr marL="1568450" indent="-349250" defTabSz="412750">
              <a:lnSpc>
                <a:spcPct val="100000"/>
              </a:lnSpc>
              <a:spcBef>
                <a:spcPts val="0"/>
              </a:spcBef>
              <a:defRPr sz="2750" b="1"/>
            </a:lvl5pPr>
          </a:lstStyle>
          <a:p>
            <a:r>
              <a:t>Agenda Subtitle</a:t>
            </a:r>
          </a:p>
          <a:p>
            <a:pPr lvl="1"/>
            <a:endParaRPr/>
          </a:p>
          <a:p>
            <a:pPr lvl="2"/>
            <a:endParaRPr/>
          </a:p>
          <a:p>
            <a:pPr lvl="3"/>
            <a:endParaRPr/>
          </a:p>
          <a:p>
            <a:pPr lvl="4"/>
            <a:endParaRPr/>
          </a:p>
        </p:txBody>
      </p:sp>
      <p:sp>
        <p:nvSpPr>
          <p:cNvPr id="90" name="Body Level One…"/>
          <p:cNvSpPr txBox="1">
            <a:spLocks noGrp="1"/>
          </p:cNvSpPr>
          <p:nvPr>
            <p:ph type="body" idx="21" hasCustomPrompt="1"/>
          </p:nvPr>
        </p:nvSpPr>
        <p:spPr>
          <a:prstGeom prst="rect">
            <a:avLst/>
          </a:prstGeom>
        </p:spPr>
        <p:txBody>
          <a:bodyPr numCol="1" spcCol="38100"/>
          <a:lstStyle>
            <a:lvl1pPr marL="0" indent="0" defTabSz="412750">
              <a:lnSpc>
                <a:spcPct val="100000"/>
              </a:lnSpc>
              <a:spcBef>
                <a:spcPts val="900"/>
              </a:spcBef>
              <a:buSzTx/>
              <a:buNone/>
              <a:defRPr sz="2750" spc="-50"/>
            </a:lvl1pPr>
          </a:lstStyle>
          <a:p>
            <a:r>
              <a:t>Agenda Topics</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92080774"/>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numCol="1" spcCol="38100"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20578749"/>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3"/>
            <a:ext cx="10985500" cy="3620793"/>
          </a:xfrm>
          <a:prstGeom prst="rect">
            <a:avLst/>
          </a:prstGeom>
        </p:spPr>
        <p:txBody>
          <a:bodyPr numCol="1" spcCol="38100" anchor="b"/>
          <a:lstStyle>
            <a:lvl1pPr marL="0" indent="0" algn="ctr">
              <a:lnSpc>
                <a:spcPct val="80000"/>
              </a:lnSpc>
              <a:spcBef>
                <a:spcPts val="0"/>
              </a:spcBef>
              <a:buSzTx/>
              <a:buNone/>
              <a:defRPr sz="12500" b="1" spc="-125"/>
            </a:lvl1pPr>
            <a:lvl2pPr marL="0" indent="0" algn="ctr">
              <a:lnSpc>
                <a:spcPct val="80000"/>
              </a:lnSpc>
              <a:spcBef>
                <a:spcPts val="0"/>
              </a:spcBef>
              <a:buSzTx/>
              <a:buNone/>
              <a:defRPr sz="12500" b="1" spc="-125"/>
            </a:lvl2pPr>
            <a:lvl3pPr marL="0" indent="0" algn="ctr">
              <a:lnSpc>
                <a:spcPct val="80000"/>
              </a:lnSpc>
              <a:spcBef>
                <a:spcPts val="0"/>
              </a:spcBef>
              <a:buSzTx/>
              <a:buNone/>
              <a:defRPr sz="12500" b="1" spc="-125"/>
            </a:lvl3pPr>
            <a:lvl4pPr marL="0" indent="0" algn="ctr">
              <a:lnSpc>
                <a:spcPct val="80000"/>
              </a:lnSpc>
              <a:spcBef>
                <a:spcPts val="0"/>
              </a:spcBef>
              <a:buSzTx/>
              <a:buNone/>
              <a:defRPr sz="12500" b="1" spc="-125"/>
            </a:lvl4pPr>
            <a:lvl5pPr marL="0" indent="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8" tIns="45718" rIns="45718" bIns="45718" numCol="1" spcCol="38100"/>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52328470"/>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1215012" y="5337727"/>
            <a:ext cx="10100027" cy="318490"/>
          </a:xfrm>
          <a:prstGeom prst="rect">
            <a:avLst/>
          </a:prstGeom>
        </p:spPr>
        <p:txBody>
          <a:bodyPr lIns="45718" tIns="45718" rIns="45718" bIns="45718" numCol="1" spcCol="38100"/>
          <a:lstStyle>
            <a:lvl1pPr marL="0" indent="0" defTabSz="412750">
              <a:lnSpc>
                <a:spcPct val="100000"/>
              </a:lnSpc>
              <a:spcBef>
                <a:spcPts val="0"/>
              </a:spcBef>
              <a:buSzTx/>
              <a:buNone/>
              <a:defRPr sz="1800" b="1"/>
            </a:lvl1pPr>
            <a:lvl2pPr marL="533400" indent="-228600" defTabSz="412750">
              <a:lnSpc>
                <a:spcPct val="100000"/>
              </a:lnSpc>
              <a:spcBef>
                <a:spcPts val="0"/>
              </a:spcBef>
              <a:defRPr sz="1800" b="1"/>
            </a:lvl2pPr>
            <a:lvl3pPr marL="838200" indent="-228600" defTabSz="412750">
              <a:lnSpc>
                <a:spcPct val="100000"/>
              </a:lnSpc>
              <a:spcBef>
                <a:spcPts val="0"/>
              </a:spcBef>
              <a:defRPr sz="1800" b="1"/>
            </a:lvl3pPr>
            <a:lvl4pPr marL="1143000" indent="-228600" defTabSz="412750">
              <a:lnSpc>
                <a:spcPct val="100000"/>
              </a:lnSpc>
              <a:spcBef>
                <a:spcPts val="0"/>
              </a:spcBef>
              <a:defRPr sz="1800" b="1"/>
            </a:lvl4pPr>
            <a:lvl5pPr marL="1447800" indent="-228600" defTabSz="412750">
              <a:lnSpc>
                <a:spcPct val="100000"/>
              </a:lnSpc>
              <a:spcBef>
                <a:spcPts val="0"/>
              </a:spcBef>
              <a:defRPr sz="1800" b="1"/>
            </a:lvl5pPr>
          </a:lstStyle>
          <a:p>
            <a:r>
              <a:t>Attribution</a:t>
            </a:r>
          </a:p>
          <a:p>
            <a:pPr lvl="1"/>
            <a:endParaRPr/>
          </a:p>
          <a:p>
            <a:pPr lvl="2"/>
            <a:endParaRPr/>
          </a:p>
          <a:p>
            <a:pPr lvl="3"/>
            <a:endParaRPr/>
          </a:p>
          <a:p>
            <a:pPr lvl="4"/>
            <a:endParaRPr/>
          </a:p>
        </p:txBody>
      </p:sp>
      <p:sp>
        <p:nvSpPr>
          <p:cNvPr id="116" name="Body Level One…"/>
          <p:cNvSpPr txBox="1">
            <a:spLocks noGrp="1"/>
          </p:cNvSpPr>
          <p:nvPr>
            <p:ph type="body" sz="half" idx="21" hasCustomPrompt="1"/>
          </p:nvPr>
        </p:nvSpPr>
        <p:spPr>
          <a:xfrm>
            <a:off x="876962" y="2469930"/>
            <a:ext cx="10438077" cy="1918141"/>
          </a:xfrm>
          <a:prstGeom prst="rect">
            <a:avLst/>
          </a:prstGeom>
        </p:spPr>
        <p:txBody>
          <a:bodyPr numCol="1" spcCol="38100"/>
          <a:lstStyle>
            <a:lvl1pPr marL="234950" indent="-150438">
              <a:spcBef>
                <a:spcPts val="0"/>
              </a:spcBef>
              <a:buSzTx/>
              <a:buNone/>
              <a:defRPr sz="4250" spc="-100">
                <a:latin typeface="Helvetica Neue Medium"/>
                <a:ea typeface="Helvetica Neue Medium"/>
                <a:cs typeface="Helvetica Neue Medium"/>
                <a:sym typeface="Helvetica Neue Medium"/>
              </a:defRPr>
            </a:lvl1pPr>
          </a:lstStyle>
          <a:p>
            <a:r>
              <a:t>“Notable Quote”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25893086"/>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7880350" y="508000"/>
            <a:ext cx="3719550" cy="2974839"/>
          </a:xfrm>
          <a:prstGeom prst="rect">
            <a:avLst/>
          </a:prstGeom>
        </p:spPr>
        <p:txBody>
          <a:bodyPr lIns="91439" tIns="45719" rIns="91439" bIns="45719" numCol="1" spcCol="38100">
            <a:noAutofit/>
          </a:bodyPr>
          <a:lstStyle/>
          <a:p>
            <a:endParaRPr/>
          </a:p>
        </p:txBody>
      </p:sp>
      <p:sp>
        <p:nvSpPr>
          <p:cNvPr id="125" name="Bowl with salmon cakes, salad, and hummus "/>
          <p:cNvSpPr>
            <a:spLocks noGrp="1"/>
          </p:cNvSpPr>
          <p:nvPr>
            <p:ph type="pic" sz="half" idx="22"/>
          </p:nvPr>
        </p:nvSpPr>
        <p:spPr>
          <a:xfrm>
            <a:off x="6750050" y="1989138"/>
            <a:ext cx="5219700" cy="6075091"/>
          </a:xfrm>
          <a:prstGeom prst="rect">
            <a:avLst/>
          </a:prstGeom>
        </p:spPr>
        <p:txBody>
          <a:bodyPr lIns="91439" tIns="45719" rIns="91439" bIns="45719" numCol="1" spcCol="38100">
            <a:noAutofit/>
          </a:bodyPr>
          <a:lstStyle/>
          <a:p>
            <a:endParaRPr/>
          </a:p>
        </p:txBody>
      </p:sp>
      <p:sp>
        <p:nvSpPr>
          <p:cNvPr id="126" name="Bowl of pappardelle pasta with parsley butter, roasted hazelnuts, and shaved parmesan cheese"/>
          <p:cNvSpPr>
            <a:spLocks noGrp="1"/>
          </p:cNvSpPr>
          <p:nvPr>
            <p:ph type="pic" idx="23"/>
          </p:nvPr>
        </p:nvSpPr>
        <p:spPr>
          <a:xfrm>
            <a:off x="-69850" y="247650"/>
            <a:ext cx="8305800" cy="6229350"/>
          </a:xfrm>
          <a:prstGeom prst="rect">
            <a:avLst/>
          </a:prstGeom>
        </p:spPr>
        <p:txBody>
          <a:bodyPr lIns="91439" tIns="45719" rIns="91439" bIns="45719" numCol="1" spcCol="38100">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16565141"/>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666750" y="-2762250"/>
            <a:ext cx="13525500" cy="10820400"/>
          </a:xfrm>
          <a:prstGeom prst="rect">
            <a:avLst/>
          </a:prstGeom>
        </p:spPr>
        <p:txBody>
          <a:bodyPr lIns="91439" tIns="45719" rIns="91439" bIns="45719" numCol="1" spcCol="38100">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881076470"/>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05341490"/>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49"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numCol="1" spcCol="38100"/>
          <a:lstStyle>
            <a:lvl1pPr marL="0" indent="0" defTabSz="412750">
              <a:lnSpc>
                <a:spcPct val="100000"/>
              </a:lnSpc>
              <a:spcBef>
                <a:spcPts val="0"/>
              </a:spcBef>
              <a:buSzTx/>
              <a:buNone/>
              <a:defRPr sz="1800" b="1"/>
            </a:lvl1pPr>
          </a:lstStyle>
          <a:p>
            <a:r>
              <a:t>Author and Date</a:t>
            </a:r>
          </a:p>
        </p:txBody>
      </p:sp>
      <p:sp>
        <p:nvSpPr>
          <p:cNvPr id="150" name="Presentation Title"/>
          <p:cNvSpPr txBox="1">
            <a:spLocks noGrp="1"/>
          </p:cNvSpPr>
          <p:nvPr>
            <p:ph type="title" hasCustomPrompt="1"/>
          </p:nvPr>
        </p:nvSpPr>
        <p:spPr>
          <a:xfrm>
            <a:off x="603248" y="1287496"/>
            <a:ext cx="10985502" cy="2324101"/>
          </a:xfrm>
          <a:prstGeom prst="rect">
            <a:avLst/>
          </a:prstGeom>
        </p:spPr>
        <p:txBody>
          <a:bodyPr anchor="b"/>
          <a:lstStyle>
            <a:lvl1pPr defTabSz="1219169">
              <a:defRPr sz="5800" spc="-116"/>
            </a:lvl1pPr>
          </a:lstStyle>
          <a:p>
            <a:r>
              <a:t>Presentation Title</a:t>
            </a:r>
          </a:p>
        </p:txBody>
      </p:sp>
      <p:sp>
        <p:nvSpPr>
          <p:cNvPr id="151" name="Body Level One…"/>
          <p:cNvSpPr txBox="1">
            <a:spLocks noGrp="1"/>
          </p:cNvSpPr>
          <p:nvPr>
            <p:ph type="body" sz="quarter" idx="1" hasCustomPrompt="1"/>
          </p:nvPr>
        </p:nvSpPr>
        <p:spPr>
          <a:xfrm>
            <a:off x="600671" y="3611595"/>
            <a:ext cx="10985501" cy="952501"/>
          </a:xfrm>
          <a:prstGeom prst="rect">
            <a:avLst/>
          </a:prstGeom>
        </p:spPr>
        <p:txBody>
          <a:bodyPr numCol="1" spcCol="38100"/>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52" name="Slide Number"/>
          <p:cNvSpPr txBox="1">
            <a:spLocks noGrp="1"/>
          </p:cNvSpPr>
          <p:nvPr>
            <p:ph type="sldNum" sz="quarter" idx="2"/>
          </p:nvPr>
        </p:nvSpPr>
        <p:spPr>
          <a:xfrm>
            <a:off x="6000750" y="6486708"/>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7621227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image" Target="../media/image3.png"/><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theme" Target="../theme/theme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7DE63A-19C8-6241-B300-9D204C7AD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8F1569-7E3B-E142-9E50-41558DFA38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DFE64B-6223-F047-A8F3-77AE3BF5D1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B7B5A-1FD1-224F-9B5C-8D43F36244B0}" type="datetimeFigureOut">
              <a:rPr lang="en-US" smtClean="0"/>
              <a:t>10/16/2023</a:t>
            </a:fld>
            <a:endParaRPr lang="en-US"/>
          </a:p>
        </p:txBody>
      </p:sp>
      <p:sp>
        <p:nvSpPr>
          <p:cNvPr id="5" name="Footer Placeholder 4">
            <a:extLst>
              <a:ext uri="{FF2B5EF4-FFF2-40B4-BE49-F238E27FC236}">
                <a16:creationId xmlns:a16="http://schemas.microsoft.com/office/drawing/2014/main" id="{1D952345-50D6-F547-9A28-82F31CF14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4158E4-F2EB-8B47-A0BA-26C01EAEE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50EBA4-0BB5-5B40-AF30-BE6774FB49F8}" type="slidenum">
              <a:rPr lang="en-US" smtClean="0"/>
              <a:t>‹#›</a:t>
            </a:fld>
            <a:endParaRPr lang="en-US"/>
          </a:p>
        </p:txBody>
      </p:sp>
    </p:spTree>
    <p:extLst>
      <p:ext uri="{BB962C8B-B14F-4D97-AF65-F5344CB8AC3E}">
        <p14:creationId xmlns:p14="http://schemas.microsoft.com/office/powerpoint/2010/main" val="1985645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5" name="Straight Connector 4"/>
          <p:cNvCxnSpPr/>
          <p:nvPr userDrawn="1"/>
        </p:nvCxnSpPr>
        <p:spPr>
          <a:xfrm>
            <a:off x="296883" y="6502399"/>
            <a:ext cx="1161406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1401392" y="6534243"/>
            <a:ext cx="574083" cy="276999"/>
          </a:xfrm>
          <a:prstGeom prst="rect">
            <a:avLst/>
          </a:prstGeom>
          <a:noFill/>
        </p:spPr>
        <p:txBody>
          <a:bodyPr wrap="square" rtlCol="0">
            <a:spAutoFit/>
          </a:bodyPr>
          <a:lstStyle/>
          <a:p>
            <a:pPr algn="r"/>
            <a:fld id="{7AECCA82-300F-1A43-8DE9-C63EE5EBA2B3}" type="slidenum">
              <a:rPr lang="en-US" sz="1200" b="1" smtClean="0">
                <a:solidFill>
                  <a:srgbClr val="787878"/>
                </a:solidFill>
                <a:latin typeface="Arial" charset="0"/>
                <a:ea typeface="Arial" charset="0"/>
                <a:cs typeface="Arial" charset="0"/>
              </a:rPr>
              <a:pPr algn="r"/>
              <a:t>‹#›</a:t>
            </a:fld>
            <a:endParaRPr lang="en-US" sz="1200" b="1" dirty="0">
              <a:solidFill>
                <a:srgbClr val="787878"/>
              </a:solidFill>
              <a:latin typeface="Arial" charset="0"/>
              <a:ea typeface="Arial" charset="0"/>
              <a:cs typeface="Arial" charset="0"/>
            </a:endParaRPr>
          </a:p>
        </p:txBody>
      </p:sp>
      <p:sp>
        <p:nvSpPr>
          <p:cNvPr id="8" name="Footer Placeholder 1"/>
          <p:cNvSpPr txBox="1">
            <a:spLocks/>
          </p:cNvSpPr>
          <p:nvPr userDrawn="1"/>
        </p:nvSpPr>
        <p:spPr>
          <a:xfrm>
            <a:off x="8491096" y="6541027"/>
            <a:ext cx="3115267" cy="270216"/>
          </a:xfrm>
          <a:prstGeom prst="rect">
            <a:avLst/>
          </a:prstGeom>
          <a:ln>
            <a:noFill/>
          </a:ln>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900" dirty="0">
                <a:solidFill>
                  <a:srgbClr val="787878"/>
                </a:solidFill>
              </a:rPr>
              <a:t>© 2022 EDM Council Inc.</a:t>
            </a:r>
            <a:endParaRPr lang="en-US" sz="900" dirty="0">
              <a:solidFill>
                <a:srgbClr val="787878"/>
              </a:solidFill>
            </a:endParaRPr>
          </a:p>
        </p:txBody>
      </p:sp>
    </p:spTree>
    <p:extLst>
      <p:ext uri="{BB962C8B-B14F-4D97-AF65-F5344CB8AC3E}">
        <p14:creationId xmlns:p14="http://schemas.microsoft.com/office/powerpoint/2010/main" val="1289830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Footer Placeholder 9">
            <a:extLst>
              <a:ext uri="{FF2B5EF4-FFF2-40B4-BE49-F238E27FC236}">
                <a16:creationId xmlns:a16="http://schemas.microsoft.com/office/drawing/2014/main" id="{C6306E07-8016-E8ED-48FB-000DEDFBBC48}"/>
              </a:ext>
            </a:extLst>
          </p:cNvPr>
          <p:cNvSpPr txBox="1">
            <a:spLocks/>
          </p:cNvSpPr>
          <p:nvPr userDrawn="1"/>
        </p:nvSpPr>
        <p:spPr>
          <a:xfrm>
            <a:off x="10700571" y="6616499"/>
            <a:ext cx="1282134" cy="24150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2023 EDM Council Inc.</a:t>
            </a:r>
          </a:p>
        </p:txBody>
      </p:sp>
      <p:sp>
        <p:nvSpPr>
          <p:cNvPr id="15" name="Slide Number Placeholder 10">
            <a:extLst>
              <a:ext uri="{FF2B5EF4-FFF2-40B4-BE49-F238E27FC236}">
                <a16:creationId xmlns:a16="http://schemas.microsoft.com/office/drawing/2014/main" id="{7D9246D5-4CDE-C301-B397-A7C96FE91489}"/>
              </a:ext>
            </a:extLst>
          </p:cNvPr>
          <p:cNvSpPr txBox="1">
            <a:spLocks/>
          </p:cNvSpPr>
          <p:nvPr userDrawn="1"/>
        </p:nvSpPr>
        <p:spPr>
          <a:xfrm>
            <a:off x="10005741" y="6329987"/>
            <a:ext cx="48774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6E8C126-9F3D-4392-A15B-0D261A074931}" type="slidenum">
              <a:rPr kumimoji="0" lang="en-US" sz="1200" b="1"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rgbClr val="898989"/>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B9E66F76-9071-BBFC-1DDF-4D8D2967E76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799549" y="6268006"/>
            <a:ext cx="1084179" cy="304331"/>
          </a:xfrm>
          <a:prstGeom prst="rect">
            <a:avLst/>
          </a:prstGeom>
        </p:spPr>
      </p:pic>
      <p:cxnSp>
        <p:nvCxnSpPr>
          <p:cNvPr id="17" name="Straight Connector 16">
            <a:extLst>
              <a:ext uri="{FF2B5EF4-FFF2-40B4-BE49-F238E27FC236}">
                <a16:creationId xmlns:a16="http://schemas.microsoft.com/office/drawing/2014/main" id="{333AE377-ED43-0C69-8924-D24C9A9911FD}"/>
              </a:ext>
            </a:extLst>
          </p:cNvPr>
          <p:cNvCxnSpPr>
            <a:cxnSpLocks/>
          </p:cNvCxnSpPr>
          <p:nvPr userDrawn="1"/>
        </p:nvCxnSpPr>
        <p:spPr>
          <a:xfrm>
            <a:off x="10600881" y="6329987"/>
            <a:ext cx="0" cy="314324"/>
          </a:xfrm>
          <a:prstGeom prst="line">
            <a:avLst/>
          </a:prstGeom>
          <a:noFill/>
          <a:ln w="6350" cap="flat" cmpd="sng" algn="ctr">
            <a:solidFill>
              <a:srgbClr val="4472C4"/>
            </a:solidFill>
            <a:prstDash val="solid"/>
            <a:miter lim="800000"/>
          </a:ln>
          <a:effectLst/>
        </p:spPr>
      </p:cxnSp>
      <p:sp>
        <p:nvSpPr>
          <p:cNvPr id="2" name="Title Placeholder 1">
            <a:extLst>
              <a:ext uri="{FF2B5EF4-FFF2-40B4-BE49-F238E27FC236}">
                <a16:creationId xmlns:a16="http://schemas.microsoft.com/office/drawing/2014/main" id="{23A87F4A-700E-E25C-A082-AC31241255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2C55227-E204-9507-821E-B885CF9649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950119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hdr="0" dt="0"/>
  <p:txStyles>
    <p:titleStyle>
      <a:lvl1pPr algn="l" defTabSz="914400" rtl="0" eaLnBrk="1" latinLnBrk="0" hangingPunct="1">
        <a:lnSpc>
          <a:spcPct val="90000"/>
        </a:lnSpc>
        <a:spcBef>
          <a:spcPct val="0"/>
        </a:spcBef>
        <a:buNone/>
        <a:defRPr sz="4400" kern="1200">
          <a:solidFill>
            <a:srgbClr val="5859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859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Montserrat Light"/>
              <a:buNone/>
              <a:defRPr sz="3300" i="0" u="none" strike="noStrike" cap="none">
                <a:solidFill>
                  <a:schemeClr val="dk1"/>
                </a:solidFill>
                <a:latin typeface="Montserrat Light"/>
                <a:ea typeface="Montserrat Light"/>
                <a:cs typeface="Montserrat Light"/>
                <a:sym typeface="Montserrat Ligh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Montserrat SemiBold"/>
              <a:buChar char="•"/>
              <a:defRPr sz="2100" i="0" u="none" strike="noStrike" cap="none">
                <a:solidFill>
                  <a:schemeClr val="dk1"/>
                </a:solidFill>
                <a:latin typeface="Montserrat SemiBold"/>
                <a:ea typeface="Montserrat SemiBold"/>
                <a:cs typeface="Montserrat SemiBold"/>
                <a:sym typeface="Montserrat SemiBold"/>
              </a:defRPr>
            </a:lvl1pPr>
            <a:lvl2pPr marL="914400" marR="0" lvl="1" indent="-342900" algn="l" rtl="0">
              <a:lnSpc>
                <a:spcPct val="90000"/>
              </a:lnSpc>
              <a:spcBef>
                <a:spcPts val="400"/>
              </a:spcBef>
              <a:spcAft>
                <a:spcPts val="0"/>
              </a:spcAft>
              <a:buClr>
                <a:schemeClr val="dk1"/>
              </a:buClr>
              <a:buSzPts val="1800"/>
              <a:buFont typeface="Montserrat SemiBold"/>
              <a:buChar char="•"/>
              <a:defRPr sz="1800" i="0" u="none" strike="noStrike" cap="none">
                <a:solidFill>
                  <a:schemeClr val="dk1"/>
                </a:solidFill>
                <a:latin typeface="Montserrat SemiBold"/>
                <a:ea typeface="Montserrat SemiBold"/>
                <a:cs typeface="Montserrat SemiBold"/>
                <a:sym typeface="Montserrat SemiBold"/>
              </a:defRPr>
            </a:lvl2pPr>
            <a:lvl3pPr marL="1371600" marR="0" lvl="2" indent="-323850" algn="l" rtl="0">
              <a:lnSpc>
                <a:spcPct val="90000"/>
              </a:lnSpc>
              <a:spcBef>
                <a:spcPts val="400"/>
              </a:spcBef>
              <a:spcAft>
                <a:spcPts val="0"/>
              </a:spcAft>
              <a:buClr>
                <a:schemeClr val="dk1"/>
              </a:buClr>
              <a:buSzPts val="1500"/>
              <a:buFont typeface="Montserrat SemiBold"/>
              <a:buChar char="•"/>
              <a:defRPr sz="1500" i="0" u="none" strike="noStrike" cap="none">
                <a:solidFill>
                  <a:schemeClr val="dk1"/>
                </a:solidFill>
                <a:latin typeface="Montserrat SemiBold"/>
                <a:ea typeface="Montserrat SemiBold"/>
                <a:cs typeface="Montserrat SemiBold"/>
                <a:sym typeface="Montserrat SemiBold"/>
              </a:defRPr>
            </a:lvl3pPr>
            <a:lvl4pPr marL="1828800" marR="0" lvl="3"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4pPr>
            <a:lvl5pPr marL="2286000" marR="0" lvl="4"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5pPr>
            <a:lvl6pPr marL="2743200" marR="0" lvl="5"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6pPr>
            <a:lvl7pPr marL="3200400" marR="0" lvl="6"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7pPr>
            <a:lvl8pPr marL="3657600" marR="0" lvl="7"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8pPr>
            <a:lvl9pPr marL="4114800" marR="0" lvl="8" indent="-317500" algn="l" rtl="0">
              <a:lnSpc>
                <a:spcPct val="90000"/>
              </a:lnSpc>
              <a:spcBef>
                <a:spcPts val="400"/>
              </a:spcBef>
              <a:spcAft>
                <a:spcPts val="0"/>
              </a:spcAft>
              <a:buClr>
                <a:schemeClr val="dk1"/>
              </a:buClr>
              <a:buSzPts val="1400"/>
              <a:buFont typeface="Montserrat SemiBold"/>
              <a:buChar char="•"/>
              <a:defRPr sz="1400" i="0" u="none" strike="noStrike" cap="none">
                <a:solidFill>
                  <a:schemeClr val="dk1"/>
                </a:solidFill>
                <a:latin typeface="Montserrat SemiBold"/>
                <a:ea typeface="Montserrat SemiBold"/>
                <a:cs typeface="Montserrat SemiBold"/>
                <a:sym typeface="Montserrat SemiBold"/>
              </a:defRPr>
            </a:lvl9pPr>
          </a:lstStyle>
          <a:p>
            <a:endParaRPr/>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5415118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E6FC9C-A2E0-664C-6534-7566539F0A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883465-C9F6-C752-DAF6-09D344ACC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89A0DE-BA2B-51CC-E396-4BA15291D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932D36-72F2-B34E-ADFD-77CB5F5E3CE6}" type="datetimeFigureOut">
              <a:rPr lang="en-US" smtClean="0"/>
              <a:t>10/16/2023</a:t>
            </a:fld>
            <a:endParaRPr lang="en-US"/>
          </a:p>
        </p:txBody>
      </p:sp>
      <p:sp>
        <p:nvSpPr>
          <p:cNvPr id="5" name="Footer Placeholder 4">
            <a:extLst>
              <a:ext uri="{FF2B5EF4-FFF2-40B4-BE49-F238E27FC236}">
                <a16:creationId xmlns:a16="http://schemas.microsoft.com/office/drawing/2014/main" id="{D78FFFB3-92EA-A066-8B2E-38FC3079E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77D77D-4B38-C189-DC80-AE1210786F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68A987-C80D-8047-9F2C-22ED1A47BA3B}" type="slidenum">
              <a:rPr lang="en-US" smtClean="0"/>
              <a:t>‹#›</a:t>
            </a:fld>
            <a:endParaRPr lang="en-US"/>
          </a:p>
        </p:txBody>
      </p:sp>
    </p:spTree>
    <p:extLst>
      <p:ext uri="{BB962C8B-B14F-4D97-AF65-F5344CB8AC3E}">
        <p14:creationId xmlns:p14="http://schemas.microsoft.com/office/powerpoint/2010/main" val="25772453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603250" y="2124252"/>
            <a:ext cx="10985500" cy="4128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2" spcCol="1098550">
            <a:normAutofit/>
          </a:bodyPr>
          <a:lstStyle/>
          <a:p>
            <a:r>
              <a:t>Slide bullet text</a:t>
            </a:r>
          </a:p>
          <a:p>
            <a:pPr lvl="1"/>
            <a:endParaRPr/>
          </a:p>
          <a:p>
            <a:pPr lvl="2"/>
            <a:endParaRPr/>
          </a:p>
          <a:p>
            <a:pPr lvl="3"/>
            <a:endParaRPr/>
          </a:p>
          <a:p>
            <a:pPr lvl="4"/>
            <a:endParaRPr/>
          </a:p>
        </p:txBody>
      </p:sp>
      <p:sp>
        <p:nvSpPr>
          <p:cNvPr id="3" name="Title Text"/>
          <p:cNvSpPr txBox="1">
            <a:spLocks noGrp="1"/>
          </p:cNvSpPr>
          <p:nvPr>
            <p:ph type="title"/>
          </p:nvPr>
        </p:nvSpPr>
        <p:spPr>
          <a:xfrm>
            <a:off x="1826683" y="1371600"/>
            <a:ext cx="9753601" cy="7526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4" name="Slide Number"/>
          <p:cNvSpPr txBox="1">
            <a:spLocks noGrp="1"/>
          </p:cNvSpPr>
          <p:nvPr>
            <p:ph type="sldNum" sz="quarter" idx="2"/>
          </p:nvPr>
        </p:nvSpPr>
        <p:spPr>
          <a:xfrm>
            <a:off x="6000750"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65888846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18" Type="http://schemas.openxmlformats.org/officeDocument/2006/relationships/image" Target="../media/image20.jp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jpg"/><Relationship Id="rId2" Type="http://schemas.openxmlformats.org/officeDocument/2006/relationships/notesSlide" Target="../notesSlides/notesSlide1.xml"/><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g"/><Relationship Id="rId5" Type="http://schemas.openxmlformats.org/officeDocument/2006/relationships/image" Target="../media/image7.jpg"/><Relationship Id="rId15" Type="http://schemas.openxmlformats.org/officeDocument/2006/relationships/image" Target="../media/image17.png"/><Relationship Id="rId10" Type="http://schemas.openxmlformats.org/officeDocument/2006/relationships/image" Target="../media/image12.jpg"/><Relationship Id="rId19" Type="http://schemas.openxmlformats.org/officeDocument/2006/relationships/image" Target="../media/image21.jpg"/><Relationship Id="rId4" Type="http://schemas.openxmlformats.org/officeDocument/2006/relationships/image" Target="../media/image6.png"/><Relationship Id="rId9" Type="http://schemas.openxmlformats.org/officeDocument/2006/relationships/image" Target="../media/image11.jp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3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5" Type="http://schemas.openxmlformats.org/officeDocument/2006/relationships/image" Target="../media/image44.emf"/><Relationship Id="rId4" Type="http://schemas.openxmlformats.org/officeDocument/2006/relationships/image" Target="../media/image43.emf"/></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3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5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8.png"/><Relationship Id="rId3" Type="http://schemas.openxmlformats.org/officeDocument/2006/relationships/image" Target="../media/image60.png"/><Relationship Id="rId7" Type="http://schemas.openxmlformats.org/officeDocument/2006/relationships/image" Target="../media/image18.png"/><Relationship Id="rId12" Type="http://schemas.openxmlformats.org/officeDocument/2006/relationships/image" Target="../media/image67.png"/><Relationship Id="rId2" Type="http://schemas.openxmlformats.org/officeDocument/2006/relationships/image" Target="../media/image59.png"/><Relationship Id="rId1" Type="http://schemas.openxmlformats.org/officeDocument/2006/relationships/slideLayout" Target="../slideLayouts/slideLayout26.xml"/><Relationship Id="rId6" Type="http://schemas.openxmlformats.org/officeDocument/2006/relationships/image" Target="../media/image63.png"/><Relationship Id="rId11" Type="http://schemas.openxmlformats.org/officeDocument/2006/relationships/image" Target="../media/image53.png"/><Relationship Id="rId5" Type="http://schemas.openxmlformats.org/officeDocument/2006/relationships/image" Target="../media/image62.png"/><Relationship Id="rId10" Type="http://schemas.openxmlformats.org/officeDocument/2006/relationships/image" Target="../media/image66.png"/><Relationship Id="rId4" Type="http://schemas.openxmlformats.org/officeDocument/2006/relationships/image" Target="../media/image61.pn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21.jpg"/><Relationship Id="rId2" Type="http://schemas.openxmlformats.org/officeDocument/2006/relationships/notesSlide" Target="../notesSlides/notesSlide5.xml"/><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g"/><Relationship Id="rId5" Type="http://schemas.openxmlformats.org/officeDocument/2006/relationships/image" Target="../media/image7.jpg"/><Relationship Id="rId15" Type="http://schemas.openxmlformats.org/officeDocument/2006/relationships/image" Target="../media/image18.png"/><Relationship Id="rId10" Type="http://schemas.openxmlformats.org/officeDocument/2006/relationships/image" Target="../media/image12.jpg"/><Relationship Id="rId4" Type="http://schemas.openxmlformats.org/officeDocument/2006/relationships/image" Target="../media/image6.png"/><Relationship Id="rId9" Type="http://schemas.openxmlformats.org/officeDocument/2006/relationships/image" Target="../media/image11.jp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72640FA-3EB2-0749-ABDB-FDD70EFCCDB3}"/>
              </a:ext>
            </a:extLst>
          </p:cNvPr>
          <p:cNvGrpSpPr/>
          <p:nvPr/>
        </p:nvGrpSpPr>
        <p:grpSpPr>
          <a:xfrm>
            <a:off x="1909641" y="-39614"/>
            <a:ext cx="10310629" cy="6897614"/>
            <a:chOff x="1909642" y="-42395"/>
            <a:chExt cx="10310629" cy="7118947"/>
          </a:xfrm>
        </p:grpSpPr>
        <p:grpSp>
          <p:nvGrpSpPr>
            <p:cNvPr id="94" name="Group 93">
              <a:extLst>
                <a:ext uri="{FF2B5EF4-FFF2-40B4-BE49-F238E27FC236}">
                  <a16:creationId xmlns:a16="http://schemas.microsoft.com/office/drawing/2014/main" id="{8C0E778D-E3E4-3645-9B40-0EF71260FDFE}"/>
                </a:ext>
              </a:extLst>
            </p:cNvPr>
            <p:cNvGrpSpPr/>
            <p:nvPr/>
          </p:nvGrpSpPr>
          <p:grpSpPr>
            <a:xfrm>
              <a:off x="1914700" y="-41139"/>
              <a:ext cx="10305571" cy="6965747"/>
              <a:chOff x="1914700" y="-41138"/>
              <a:chExt cx="10305571" cy="6965187"/>
            </a:xfrm>
          </p:grpSpPr>
          <p:pic>
            <p:nvPicPr>
              <p:cNvPr id="87" name="Picture 86" descr="A picture containing man, holding, blue, standing&#10;&#10;Description automatically generated">
                <a:extLst>
                  <a:ext uri="{FF2B5EF4-FFF2-40B4-BE49-F238E27FC236}">
                    <a16:creationId xmlns:a16="http://schemas.microsoft.com/office/drawing/2014/main" id="{643DD6D5-8FBD-904A-8A59-316C3CC1F383}"/>
                  </a:ext>
                </a:extLst>
              </p:cNvPr>
              <p:cNvPicPr>
                <a:picLocks noChangeAspect="1"/>
              </p:cNvPicPr>
              <p:nvPr/>
            </p:nvPicPr>
            <p:blipFill rotWithShape="1">
              <a:blip r:embed="rId3"/>
              <a:srcRect l="19201" t="-1165" b="90196"/>
              <a:stretch/>
            </p:blipFill>
            <p:spPr>
              <a:xfrm>
                <a:off x="1914700" y="-41138"/>
                <a:ext cx="10305570" cy="355231"/>
              </a:xfrm>
              <a:prstGeom prst="rect">
                <a:avLst/>
              </a:prstGeom>
            </p:spPr>
          </p:pic>
          <p:pic>
            <p:nvPicPr>
              <p:cNvPr id="73" name="Picture 72" descr="A large building&#10;&#10;Description automatically generated">
                <a:extLst>
                  <a:ext uri="{FF2B5EF4-FFF2-40B4-BE49-F238E27FC236}">
                    <a16:creationId xmlns:a16="http://schemas.microsoft.com/office/drawing/2014/main" id="{306BBA33-B6D3-B841-872E-4F3F8FD4A747}"/>
                  </a:ext>
                </a:extLst>
              </p:cNvPr>
              <p:cNvPicPr>
                <a:picLocks noChangeAspect="1"/>
              </p:cNvPicPr>
              <p:nvPr/>
            </p:nvPicPr>
            <p:blipFill rotWithShape="1">
              <a:blip r:embed="rId4"/>
              <a:srcRect l="11293" t="-19" r="15860" b="19"/>
              <a:stretch/>
            </p:blipFill>
            <p:spPr>
              <a:xfrm>
                <a:off x="4033732" y="448109"/>
                <a:ext cx="2003691" cy="1682496"/>
              </a:xfrm>
              <a:prstGeom prst="rect">
                <a:avLst/>
              </a:prstGeom>
            </p:spPr>
          </p:pic>
          <p:pic>
            <p:nvPicPr>
              <p:cNvPr id="67" name="Picture 66" descr="A group of people sitting at a table&#10;&#10;Description automatically generated">
                <a:extLst>
                  <a:ext uri="{FF2B5EF4-FFF2-40B4-BE49-F238E27FC236}">
                    <a16:creationId xmlns:a16="http://schemas.microsoft.com/office/drawing/2014/main" id="{77BE2CC6-5ADC-A344-9693-66A5D2E8F005}"/>
                  </a:ext>
                </a:extLst>
              </p:cNvPr>
              <p:cNvPicPr>
                <a:picLocks noChangeAspect="1"/>
              </p:cNvPicPr>
              <p:nvPr/>
            </p:nvPicPr>
            <p:blipFill rotWithShape="1">
              <a:blip r:embed="rId5"/>
              <a:srcRect l="3212" t="-449" r="17934" b="449"/>
              <a:stretch/>
            </p:blipFill>
            <p:spPr>
              <a:xfrm>
                <a:off x="8290483" y="4105977"/>
                <a:ext cx="1998671" cy="1691640"/>
              </a:xfrm>
              <a:prstGeom prst="rect">
                <a:avLst/>
              </a:prstGeom>
            </p:spPr>
          </p:pic>
          <p:pic>
            <p:nvPicPr>
              <p:cNvPr id="81" name="Picture 80" descr="A picture containing blue, sitting, water, small&#10;&#10;Description automatically generated">
                <a:extLst>
                  <a:ext uri="{FF2B5EF4-FFF2-40B4-BE49-F238E27FC236}">
                    <a16:creationId xmlns:a16="http://schemas.microsoft.com/office/drawing/2014/main" id="{618961F6-9D3C-E748-968D-F1D0AFE3DCB5}"/>
                  </a:ext>
                </a:extLst>
              </p:cNvPr>
              <p:cNvPicPr>
                <a:picLocks noChangeAspect="1"/>
              </p:cNvPicPr>
              <p:nvPr/>
            </p:nvPicPr>
            <p:blipFill rotWithShape="1">
              <a:blip r:embed="rId6"/>
              <a:srcRect l="13673" t="110" r="14648" b="-110"/>
              <a:stretch/>
            </p:blipFill>
            <p:spPr>
              <a:xfrm>
                <a:off x="6169526" y="2284716"/>
                <a:ext cx="1982264" cy="1691640"/>
              </a:xfrm>
              <a:prstGeom prst="rect">
                <a:avLst/>
              </a:prstGeom>
            </p:spPr>
          </p:pic>
          <p:pic>
            <p:nvPicPr>
              <p:cNvPr id="71" name="Picture 70" descr="A group of people standing in a room&#10;&#10;Description automatically generated">
                <a:extLst>
                  <a:ext uri="{FF2B5EF4-FFF2-40B4-BE49-F238E27FC236}">
                    <a16:creationId xmlns:a16="http://schemas.microsoft.com/office/drawing/2014/main" id="{1C17154A-4DB5-4345-87DC-2EB29FE4CF20}"/>
                  </a:ext>
                </a:extLst>
              </p:cNvPr>
              <p:cNvPicPr>
                <a:picLocks noChangeAspect="1"/>
              </p:cNvPicPr>
              <p:nvPr/>
            </p:nvPicPr>
            <p:blipFill rotWithShape="1">
              <a:blip r:embed="rId7"/>
              <a:srcRect l="34339" t="1" b="-335"/>
              <a:stretch/>
            </p:blipFill>
            <p:spPr>
              <a:xfrm>
                <a:off x="10388992" y="4109494"/>
                <a:ext cx="1805998" cy="1688122"/>
              </a:xfrm>
              <a:prstGeom prst="rect">
                <a:avLst/>
              </a:prstGeom>
            </p:spPr>
          </p:pic>
          <p:pic>
            <p:nvPicPr>
              <p:cNvPr id="49" name="Picture 48" descr="A person sitting at a desk looking at a computer&#10;&#10;Description automatically generated">
                <a:extLst>
                  <a:ext uri="{FF2B5EF4-FFF2-40B4-BE49-F238E27FC236}">
                    <a16:creationId xmlns:a16="http://schemas.microsoft.com/office/drawing/2014/main" id="{FE337901-E5C7-5B48-A17C-AE9345441C0B}"/>
                  </a:ext>
                </a:extLst>
              </p:cNvPr>
              <p:cNvPicPr>
                <a:picLocks noChangeAspect="1"/>
              </p:cNvPicPr>
              <p:nvPr/>
            </p:nvPicPr>
            <p:blipFill rotWithShape="1">
              <a:blip r:embed="rId8"/>
              <a:srcRect l="1" r="27421" b="7229"/>
              <a:stretch/>
            </p:blipFill>
            <p:spPr>
              <a:xfrm>
                <a:off x="6176658" y="459249"/>
                <a:ext cx="1985153" cy="1691640"/>
              </a:xfrm>
              <a:prstGeom prst="rect">
                <a:avLst/>
              </a:prstGeom>
            </p:spPr>
          </p:pic>
          <p:pic>
            <p:nvPicPr>
              <p:cNvPr id="51" name="Picture 50" descr="A person sitting at a table using a computer&#10;&#10;Description automatically generated">
                <a:extLst>
                  <a:ext uri="{FF2B5EF4-FFF2-40B4-BE49-F238E27FC236}">
                    <a16:creationId xmlns:a16="http://schemas.microsoft.com/office/drawing/2014/main" id="{3A8780C6-D0D4-A24A-B947-7739AE58E5E1}"/>
                  </a:ext>
                </a:extLst>
              </p:cNvPr>
              <p:cNvPicPr>
                <a:picLocks noChangeAspect="1"/>
              </p:cNvPicPr>
              <p:nvPr/>
            </p:nvPicPr>
            <p:blipFill rotWithShape="1">
              <a:blip r:embed="rId9"/>
              <a:srcRect l="21242"/>
              <a:stretch/>
            </p:blipFill>
            <p:spPr>
              <a:xfrm>
                <a:off x="8289523" y="2278532"/>
                <a:ext cx="1985154" cy="1682496"/>
              </a:xfrm>
              <a:prstGeom prst="rect">
                <a:avLst/>
              </a:prstGeom>
            </p:spPr>
          </p:pic>
          <p:pic>
            <p:nvPicPr>
              <p:cNvPr id="63" name="Picture 62" descr="A person sitting at a table&#10;&#10;Description automatically generated">
                <a:extLst>
                  <a:ext uri="{FF2B5EF4-FFF2-40B4-BE49-F238E27FC236}">
                    <a16:creationId xmlns:a16="http://schemas.microsoft.com/office/drawing/2014/main" id="{8797B85C-A7A5-B440-AA82-F46CA11352AD}"/>
                  </a:ext>
                </a:extLst>
              </p:cNvPr>
              <p:cNvPicPr>
                <a:picLocks noChangeAspect="1"/>
              </p:cNvPicPr>
              <p:nvPr/>
            </p:nvPicPr>
            <p:blipFill rotWithShape="1">
              <a:blip r:embed="rId10"/>
              <a:srcRect l="20949"/>
              <a:stretch/>
            </p:blipFill>
            <p:spPr>
              <a:xfrm>
                <a:off x="10412507" y="435777"/>
                <a:ext cx="1807763" cy="1715112"/>
              </a:xfrm>
              <a:prstGeom prst="rect">
                <a:avLst/>
              </a:prstGeom>
            </p:spPr>
          </p:pic>
          <p:pic>
            <p:nvPicPr>
              <p:cNvPr id="69" name="Picture 68" descr="A person sitting at a desk&#10;&#10;Description automatically generated">
                <a:extLst>
                  <a:ext uri="{FF2B5EF4-FFF2-40B4-BE49-F238E27FC236}">
                    <a16:creationId xmlns:a16="http://schemas.microsoft.com/office/drawing/2014/main" id="{F882EC66-5E75-1249-AEE1-775B93E157B5}"/>
                  </a:ext>
                </a:extLst>
              </p:cNvPr>
              <p:cNvPicPr>
                <a:picLocks noChangeAspect="1"/>
              </p:cNvPicPr>
              <p:nvPr/>
            </p:nvPicPr>
            <p:blipFill rotWithShape="1">
              <a:blip r:embed="rId11"/>
              <a:srcRect r="15194" b="3564"/>
              <a:stretch/>
            </p:blipFill>
            <p:spPr>
              <a:xfrm>
                <a:off x="8294453" y="443881"/>
                <a:ext cx="1949133" cy="1684256"/>
              </a:xfrm>
              <a:prstGeom prst="rect">
                <a:avLst/>
              </a:prstGeom>
            </p:spPr>
          </p:pic>
          <p:pic>
            <p:nvPicPr>
              <p:cNvPr id="75" name="Picture 74" descr="A person sitting at a table&#10;&#10;Description automatically generated">
                <a:extLst>
                  <a:ext uri="{FF2B5EF4-FFF2-40B4-BE49-F238E27FC236}">
                    <a16:creationId xmlns:a16="http://schemas.microsoft.com/office/drawing/2014/main" id="{1E097A2C-8CEF-2048-8E04-793E9D464778}"/>
                  </a:ext>
                </a:extLst>
              </p:cNvPr>
              <p:cNvPicPr>
                <a:picLocks noChangeAspect="1"/>
              </p:cNvPicPr>
              <p:nvPr/>
            </p:nvPicPr>
            <p:blipFill rotWithShape="1">
              <a:blip r:embed="rId12"/>
              <a:srcRect l="-571" r="33974"/>
              <a:stretch/>
            </p:blipFill>
            <p:spPr>
              <a:xfrm>
                <a:off x="10388993" y="2289517"/>
                <a:ext cx="1831278" cy="1682039"/>
              </a:xfrm>
              <a:prstGeom prst="rect">
                <a:avLst/>
              </a:prstGeom>
            </p:spPr>
          </p:pic>
          <p:pic>
            <p:nvPicPr>
              <p:cNvPr id="79" name="Picture 78" descr="A computer sitting on top of a table&#10;&#10;Description automatically generated">
                <a:extLst>
                  <a:ext uri="{FF2B5EF4-FFF2-40B4-BE49-F238E27FC236}">
                    <a16:creationId xmlns:a16="http://schemas.microsoft.com/office/drawing/2014/main" id="{9847C1C5-DC2C-3643-A301-B458E37903E6}"/>
                  </a:ext>
                </a:extLst>
              </p:cNvPr>
              <p:cNvPicPr>
                <a:picLocks noChangeAspect="1"/>
              </p:cNvPicPr>
              <p:nvPr/>
            </p:nvPicPr>
            <p:blipFill rotWithShape="1">
              <a:blip r:embed="rId13"/>
              <a:srcRect l="14119" t="-45" r="14682" b="45"/>
              <a:stretch/>
            </p:blipFill>
            <p:spPr>
              <a:xfrm>
                <a:off x="4071509" y="2284619"/>
                <a:ext cx="1981859" cy="1702699"/>
              </a:xfrm>
              <a:prstGeom prst="rect">
                <a:avLst/>
              </a:prstGeom>
            </p:spPr>
          </p:pic>
          <p:pic>
            <p:nvPicPr>
              <p:cNvPr id="83" name="Picture 82" descr="A computer sitting on top of a table&#10;&#10;Description automatically generated">
                <a:extLst>
                  <a:ext uri="{FF2B5EF4-FFF2-40B4-BE49-F238E27FC236}">
                    <a16:creationId xmlns:a16="http://schemas.microsoft.com/office/drawing/2014/main" id="{265E6E67-FFDE-CE40-A64F-12C05A41F0A9}"/>
                  </a:ext>
                </a:extLst>
              </p:cNvPr>
              <p:cNvPicPr>
                <a:picLocks noChangeAspect="1"/>
              </p:cNvPicPr>
              <p:nvPr/>
            </p:nvPicPr>
            <p:blipFill rotWithShape="1">
              <a:blip r:embed="rId13"/>
              <a:srcRect l="14119" t="-45" r="14682" b="45"/>
              <a:stretch/>
            </p:blipFill>
            <p:spPr>
              <a:xfrm>
                <a:off x="1967412" y="448190"/>
                <a:ext cx="1981859" cy="1702699"/>
              </a:xfrm>
              <a:prstGeom prst="rect">
                <a:avLst/>
              </a:prstGeom>
            </p:spPr>
          </p:pic>
          <p:pic>
            <p:nvPicPr>
              <p:cNvPr id="85" name="Picture 84" descr="A building lit up at night&#10;&#10;Description automatically generated">
                <a:extLst>
                  <a:ext uri="{FF2B5EF4-FFF2-40B4-BE49-F238E27FC236}">
                    <a16:creationId xmlns:a16="http://schemas.microsoft.com/office/drawing/2014/main" id="{1EFD364A-D32E-A340-9B7B-7546E637C10A}"/>
                  </a:ext>
                </a:extLst>
              </p:cNvPr>
              <p:cNvPicPr>
                <a:picLocks noChangeAspect="1"/>
              </p:cNvPicPr>
              <p:nvPr/>
            </p:nvPicPr>
            <p:blipFill rotWithShape="1">
              <a:blip r:embed="rId14"/>
              <a:srcRect l="13138" t="19264" r="33120" b="23031"/>
              <a:stretch/>
            </p:blipFill>
            <p:spPr>
              <a:xfrm>
                <a:off x="10696399" y="5941719"/>
                <a:ext cx="1495602" cy="982330"/>
              </a:xfrm>
              <a:prstGeom prst="rect">
                <a:avLst/>
              </a:prstGeom>
            </p:spPr>
          </p:pic>
        </p:grpSp>
        <p:sp>
          <p:nvSpPr>
            <p:cNvPr id="8" name="Right Triangle 7">
              <a:extLst>
                <a:ext uri="{FF2B5EF4-FFF2-40B4-BE49-F238E27FC236}">
                  <a16:creationId xmlns:a16="http://schemas.microsoft.com/office/drawing/2014/main" id="{89665D05-91CA-234C-9F0D-A3B9A9950673}"/>
                </a:ext>
              </a:extLst>
            </p:cNvPr>
            <p:cNvSpPr/>
            <p:nvPr/>
          </p:nvSpPr>
          <p:spPr>
            <a:xfrm>
              <a:off x="1909642" y="0"/>
              <a:ext cx="10282359" cy="707655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Rectangle 89">
              <a:extLst>
                <a:ext uri="{FF2B5EF4-FFF2-40B4-BE49-F238E27FC236}">
                  <a16:creationId xmlns:a16="http://schemas.microsoft.com/office/drawing/2014/main" id="{62AB538C-C99B-9A4F-9D3F-425D650C82C7}"/>
                </a:ext>
              </a:extLst>
            </p:cNvPr>
            <p:cNvSpPr/>
            <p:nvPr/>
          </p:nvSpPr>
          <p:spPr>
            <a:xfrm flipH="1">
              <a:off x="6011533" y="-42395"/>
              <a:ext cx="170282" cy="3428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91" name="Rectangle 90">
              <a:extLst>
                <a:ext uri="{FF2B5EF4-FFF2-40B4-BE49-F238E27FC236}">
                  <a16:creationId xmlns:a16="http://schemas.microsoft.com/office/drawing/2014/main" id="{DB0EB46B-0619-2E4D-8174-AAAD5840B0FE}"/>
                </a:ext>
              </a:extLst>
            </p:cNvPr>
            <p:cNvSpPr/>
            <p:nvPr/>
          </p:nvSpPr>
          <p:spPr>
            <a:xfrm flipH="1">
              <a:off x="3925248" y="-22188"/>
              <a:ext cx="170282" cy="1486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C1AF4F5C-1431-8A48-AF44-2EC60618BFEE}"/>
                </a:ext>
              </a:extLst>
            </p:cNvPr>
            <p:cNvSpPr/>
            <p:nvPr/>
          </p:nvSpPr>
          <p:spPr>
            <a:xfrm flipH="1">
              <a:off x="8130094" y="-22660"/>
              <a:ext cx="170281" cy="4393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46C203B0-ABFC-0341-9C7C-4F45978AFB29}"/>
                </a:ext>
              </a:extLst>
            </p:cNvPr>
            <p:cNvSpPr/>
            <p:nvPr/>
          </p:nvSpPr>
          <p:spPr>
            <a:xfrm flipH="1">
              <a:off x="10261431" y="-22660"/>
              <a:ext cx="175448" cy="5608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Google Shape;322;p1">
            <a:extLst>
              <a:ext uri="{FF2B5EF4-FFF2-40B4-BE49-F238E27FC236}">
                <a16:creationId xmlns:a16="http://schemas.microsoft.com/office/drawing/2014/main" id="{2E9077B2-D101-8D4E-999D-CE6ECB0AA340}"/>
              </a:ext>
            </a:extLst>
          </p:cNvPr>
          <p:cNvSpPr txBox="1">
            <a:spLocks/>
          </p:cNvSpPr>
          <p:nvPr/>
        </p:nvSpPr>
        <p:spPr>
          <a:xfrm>
            <a:off x="239543" y="2637497"/>
            <a:ext cx="5856458" cy="9935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i="0" dirty="0">
                <a:solidFill>
                  <a:srgbClr val="232333"/>
                </a:solidFill>
                <a:effectLst/>
                <a:latin typeface="+mn-lt"/>
              </a:rPr>
              <a:t>ESG Data Mgt race into Mainstream Investing</a:t>
            </a:r>
            <a:endParaRPr kumimoji="0" lang="en-US" sz="3600" b="1" i="0" u="none" strike="noStrike" kern="1200" cap="none" spc="0" normalizeH="0" baseline="0" noProof="0" dirty="0">
              <a:ln>
                <a:noFill/>
              </a:ln>
              <a:solidFill>
                <a:srgbClr val="000000"/>
              </a:solidFill>
              <a:effectLst/>
              <a:uLnTx/>
              <a:uFillTx/>
              <a:latin typeface="+mn-lt"/>
              <a:cs typeface="Arial"/>
              <a:sym typeface="Arial"/>
            </a:endParaRPr>
          </a:p>
        </p:txBody>
      </p:sp>
      <p:pic>
        <p:nvPicPr>
          <p:cNvPr id="2" name="Picture 1">
            <a:extLst>
              <a:ext uri="{FF2B5EF4-FFF2-40B4-BE49-F238E27FC236}">
                <a16:creationId xmlns:a16="http://schemas.microsoft.com/office/drawing/2014/main" id="{80232DCA-25F6-9246-9105-D64B4D74AFC4}"/>
              </a:ext>
            </a:extLst>
          </p:cNvPr>
          <p:cNvPicPr>
            <a:picLocks noChangeAspect="1"/>
          </p:cNvPicPr>
          <p:nvPr/>
        </p:nvPicPr>
        <p:blipFill rotWithShape="1">
          <a:blip r:embed="rId15"/>
          <a:srcRect l="6833" t="35009" r="7951" b="29571"/>
          <a:stretch/>
        </p:blipFill>
        <p:spPr>
          <a:xfrm>
            <a:off x="198384" y="1840482"/>
            <a:ext cx="4023317" cy="471241"/>
          </a:xfrm>
          <a:prstGeom prst="rect">
            <a:avLst/>
          </a:prstGeom>
        </p:spPr>
      </p:pic>
      <p:pic>
        <p:nvPicPr>
          <p:cNvPr id="15" name="Picture 14">
            <a:extLst>
              <a:ext uri="{FF2B5EF4-FFF2-40B4-BE49-F238E27FC236}">
                <a16:creationId xmlns:a16="http://schemas.microsoft.com/office/drawing/2014/main" id="{735845DD-104C-CF48-9ED1-9F6BC2DD364F}"/>
              </a:ext>
            </a:extLst>
          </p:cNvPr>
          <p:cNvPicPr>
            <a:picLocks noChangeAspect="1"/>
          </p:cNvPicPr>
          <p:nvPr/>
        </p:nvPicPr>
        <p:blipFill>
          <a:blip r:embed="rId16"/>
          <a:stretch>
            <a:fillRect/>
          </a:stretch>
        </p:blipFill>
        <p:spPr>
          <a:xfrm>
            <a:off x="7257975" y="5965739"/>
            <a:ext cx="2256498" cy="635261"/>
          </a:xfrm>
          <a:prstGeom prst="rect">
            <a:avLst/>
          </a:prstGeom>
        </p:spPr>
      </p:pic>
      <p:sp>
        <p:nvSpPr>
          <p:cNvPr id="9" name="TextBox 8">
            <a:extLst>
              <a:ext uri="{FF2B5EF4-FFF2-40B4-BE49-F238E27FC236}">
                <a16:creationId xmlns:a16="http://schemas.microsoft.com/office/drawing/2014/main" id="{ADC2E98F-2966-41F8-9D51-988791BE7143}"/>
              </a:ext>
            </a:extLst>
          </p:cNvPr>
          <p:cNvSpPr txBox="1"/>
          <p:nvPr/>
        </p:nvSpPr>
        <p:spPr>
          <a:xfrm>
            <a:off x="1378771" y="4601651"/>
            <a:ext cx="2146742"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Ben Webster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CEO and Founder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OWL ESG </a:t>
            </a:r>
          </a:p>
        </p:txBody>
      </p:sp>
      <p:sp>
        <p:nvSpPr>
          <p:cNvPr id="18" name="TextBox 17">
            <a:extLst>
              <a:ext uri="{FF2B5EF4-FFF2-40B4-BE49-F238E27FC236}">
                <a16:creationId xmlns:a16="http://schemas.microsoft.com/office/drawing/2014/main" id="{06A37AD7-7D4D-4D81-AFD6-38993EB50A61}"/>
              </a:ext>
            </a:extLst>
          </p:cNvPr>
          <p:cNvSpPr txBox="1"/>
          <p:nvPr/>
        </p:nvSpPr>
        <p:spPr>
          <a:xfrm>
            <a:off x="5679721" y="4601651"/>
            <a:ext cx="191590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Joseph Mezrich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Metafoura</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19" name="Rectangle 18">
            <a:extLst>
              <a:ext uri="{FF2B5EF4-FFF2-40B4-BE49-F238E27FC236}">
                <a16:creationId xmlns:a16="http://schemas.microsoft.com/office/drawing/2014/main" id="{831B6C89-089E-D24A-A282-B04A01876BC2}"/>
              </a:ext>
            </a:extLst>
          </p:cNvPr>
          <p:cNvSpPr/>
          <p:nvPr/>
        </p:nvSpPr>
        <p:spPr>
          <a:xfrm>
            <a:off x="254508" y="4586854"/>
            <a:ext cx="964692" cy="9126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SHOT</a:t>
            </a:r>
          </a:p>
        </p:txBody>
      </p:sp>
      <p:sp>
        <p:nvSpPr>
          <p:cNvPr id="21" name="Rectangle 20">
            <a:extLst>
              <a:ext uri="{FF2B5EF4-FFF2-40B4-BE49-F238E27FC236}">
                <a16:creationId xmlns:a16="http://schemas.microsoft.com/office/drawing/2014/main" id="{10F73BC3-0931-1E43-A022-1C34E83F31AA}"/>
              </a:ext>
            </a:extLst>
          </p:cNvPr>
          <p:cNvSpPr/>
          <p:nvPr/>
        </p:nvSpPr>
        <p:spPr>
          <a:xfrm>
            <a:off x="4571861" y="4586854"/>
            <a:ext cx="964692" cy="9126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SHOT</a:t>
            </a:r>
          </a:p>
        </p:txBody>
      </p:sp>
      <p:sp>
        <p:nvSpPr>
          <p:cNvPr id="4" name="Rectangle 3">
            <a:extLst>
              <a:ext uri="{FF2B5EF4-FFF2-40B4-BE49-F238E27FC236}">
                <a16:creationId xmlns:a16="http://schemas.microsoft.com/office/drawing/2014/main" id="{661D1866-5C0E-4547-AD69-2E4856561A10}"/>
              </a:ext>
            </a:extLst>
          </p:cNvPr>
          <p:cNvSpPr/>
          <p:nvPr/>
        </p:nvSpPr>
        <p:spPr>
          <a:xfrm>
            <a:off x="198385" y="4174393"/>
            <a:ext cx="2172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conversation with</a:t>
            </a:r>
          </a:p>
        </p:txBody>
      </p:sp>
      <p:pic>
        <p:nvPicPr>
          <p:cNvPr id="6" name="Picture 5" descr="A person in a suit smiling&#10;&#10;Description automatically generated">
            <a:extLst>
              <a:ext uri="{FF2B5EF4-FFF2-40B4-BE49-F238E27FC236}">
                <a16:creationId xmlns:a16="http://schemas.microsoft.com/office/drawing/2014/main" id="{94DA1B75-5103-F07E-7D03-1373EF9902FB}"/>
              </a:ext>
            </a:extLst>
          </p:cNvPr>
          <p:cNvPicPr>
            <a:picLocks noChangeAspect="1"/>
          </p:cNvPicPr>
          <p:nvPr/>
        </p:nvPicPr>
        <p:blipFill rotWithShape="1">
          <a:blip r:embed="rId17"/>
          <a:srcRect t="7353"/>
          <a:stretch/>
        </p:blipFill>
        <p:spPr>
          <a:xfrm>
            <a:off x="239542" y="4586853"/>
            <a:ext cx="979658" cy="1002215"/>
          </a:xfrm>
          <a:prstGeom prst="rect">
            <a:avLst/>
          </a:prstGeom>
        </p:spPr>
      </p:pic>
      <p:pic>
        <p:nvPicPr>
          <p:cNvPr id="7" name="Picture 6" descr="A person in a suit and tie&#10;&#10;Description automatically generated">
            <a:extLst>
              <a:ext uri="{FF2B5EF4-FFF2-40B4-BE49-F238E27FC236}">
                <a16:creationId xmlns:a16="http://schemas.microsoft.com/office/drawing/2014/main" id="{D3B22493-5153-B689-FF7E-5C69790B089B}"/>
              </a:ext>
            </a:extLst>
          </p:cNvPr>
          <p:cNvPicPr>
            <a:picLocks noChangeAspect="1"/>
          </p:cNvPicPr>
          <p:nvPr/>
        </p:nvPicPr>
        <p:blipFill>
          <a:blip r:embed="rId18"/>
          <a:stretch>
            <a:fillRect/>
          </a:stretch>
        </p:blipFill>
        <p:spPr>
          <a:xfrm>
            <a:off x="4579773" y="4576622"/>
            <a:ext cx="952224" cy="952224"/>
          </a:xfrm>
          <a:prstGeom prst="rect">
            <a:avLst/>
          </a:prstGeom>
        </p:spPr>
      </p:pic>
      <p:pic>
        <p:nvPicPr>
          <p:cNvPr id="14" name="Picture 13" descr="A blue text on a white background&#10;&#10;Description automatically generated">
            <a:extLst>
              <a:ext uri="{FF2B5EF4-FFF2-40B4-BE49-F238E27FC236}">
                <a16:creationId xmlns:a16="http://schemas.microsoft.com/office/drawing/2014/main" id="{B64297CE-44C4-A73C-CACF-C11F6430F6E3}"/>
              </a:ext>
            </a:extLst>
          </p:cNvPr>
          <p:cNvPicPr>
            <a:picLocks noChangeAspect="1"/>
          </p:cNvPicPr>
          <p:nvPr/>
        </p:nvPicPr>
        <p:blipFill>
          <a:blip r:embed="rId19"/>
          <a:stretch>
            <a:fillRect/>
          </a:stretch>
        </p:blipFill>
        <p:spPr>
          <a:xfrm>
            <a:off x="208517" y="6075517"/>
            <a:ext cx="2514753" cy="635262"/>
          </a:xfrm>
          <a:prstGeom prst="rect">
            <a:avLst/>
          </a:prstGeom>
        </p:spPr>
      </p:pic>
    </p:spTree>
    <p:extLst>
      <p:ext uri="{BB962C8B-B14F-4D97-AF65-F5344CB8AC3E}">
        <p14:creationId xmlns:p14="http://schemas.microsoft.com/office/powerpoint/2010/main" val="2333963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B181E26-89C4-4A14-92DE-0F4C4B0E9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 name="Freeform 37">
            <a:extLst>
              <a:ext uri="{FF2B5EF4-FFF2-40B4-BE49-F238E27FC236}">
                <a16:creationId xmlns:a16="http://schemas.microsoft.com/office/drawing/2014/main" id="{13958066-7CBD-4B89-8F46-614C4F28B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1"/>
            <a:ext cx="7571262"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rgbClr val="0149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Google Shape;322;p1">
            <a:extLst>
              <a:ext uri="{FF2B5EF4-FFF2-40B4-BE49-F238E27FC236}">
                <a16:creationId xmlns:a16="http://schemas.microsoft.com/office/drawing/2014/main" id="{2E9077B2-D101-8D4E-999D-CE6ECB0AA340}"/>
              </a:ext>
            </a:extLst>
          </p:cNvPr>
          <p:cNvSpPr txBox="1">
            <a:spLocks/>
          </p:cNvSpPr>
          <p:nvPr/>
        </p:nvSpPr>
        <p:spPr>
          <a:xfrm>
            <a:off x="108155" y="366077"/>
            <a:ext cx="10515600" cy="1325563"/>
          </a:xfrm>
          <a:prstGeom prst="rect">
            <a:avLst/>
          </a:prstGeom>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ct val="0"/>
              </a:spcBef>
              <a:spcAft>
                <a:spcPts val="60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sym typeface="Arial"/>
              </a:rPr>
              <a:t>Moderated by </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sym typeface="Arial"/>
              </a:rPr>
              <a:t>Mike Meriton</a:t>
            </a:r>
          </a:p>
          <a:p>
            <a:pPr marL="0" marR="0" lvl="0" indent="0" algn="l" defTabSz="914400" rtl="0" eaLnBrk="1" fontAlgn="auto" latinLnBrk="0" hangingPunct="1">
              <a:lnSpc>
                <a:spcPct val="90000"/>
              </a:lnSpc>
              <a:spcBef>
                <a:spcPct val="0"/>
              </a:spcBef>
              <a:spcAft>
                <a:spcPts val="60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sym typeface="Arial"/>
              </a:rPr>
              <a:t>Co-Founder, EDM Council</a:t>
            </a:r>
          </a:p>
        </p:txBody>
      </p:sp>
      <p:sp>
        <p:nvSpPr>
          <p:cNvPr id="2" name="Rectangle 1">
            <a:extLst>
              <a:ext uri="{FF2B5EF4-FFF2-40B4-BE49-F238E27FC236}">
                <a16:creationId xmlns:a16="http://schemas.microsoft.com/office/drawing/2014/main" id="{14D6298E-CB33-A648-A57A-1875DF59D16A}"/>
              </a:ext>
            </a:extLst>
          </p:cNvPr>
          <p:cNvSpPr/>
          <p:nvPr/>
        </p:nvSpPr>
        <p:spPr>
          <a:xfrm>
            <a:off x="0" y="2181430"/>
            <a:ext cx="5879690" cy="3701115"/>
          </a:xfrm>
          <a:prstGeom prst="rect">
            <a:avLst/>
          </a:prstGeom>
        </p:spPr>
        <p:txBody>
          <a:bodyPr vert="horz" lIns="91440" tIns="45720" rIns="91440" bIns="45720" rtlCol="0" anchor="t">
            <a:noAutofit/>
          </a:bodyPr>
          <a:lstStyle/>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Joined EDM Council full-time in 2015 to lead Industry Engagement</a:t>
            </a: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EDM Council Co-Founder &amp; First Chairman (2005-2007) </a:t>
            </a: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EDM Council Finance Board Chair (2007-2015)</a:t>
            </a: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Former CEO </a:t>
            </a:r>
            <a:r>
              <a:rPr kumimoji="0" lang="en-US" sz="1400" b="0" i="0" u="none" strike="noStrike" kern="1200" cap="none" spc="0" normalizeH="0" baseline="0" noProof="0" dirty="0" err="1">
                <a:ln>
                  <a:noFill/>
                </a:ln>
                <a:solidFill>
                  <a:srgbClr val="FFFFFE"/>
                </a:solidFill>
                <a:effectLst/>
                <a:uLnTx/>
                <a:uFillTx/>
                <a:latin typeface="Arial" panose="020B0604020202020204" pitchFamily="34" charset="0"/>
                <a:cs typeface="Arial" panose="020B0604020202020204" pitchFamily="34" charset="0"/>
                <a:sym typeface="Roboto"/>
              </a:rPr>
              <a:t>GoldenSource</a:t>
            </a: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 (2002-2015)</a:t>
            </a: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Former Executive for D&amp;B Software and Oracle</a:t>
            </a:r>
            <a:endPar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Arial"/>
            </a:endParaRP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FinTech Innovation Lab – Executive Mentor (2011 – Present)</a:t>
            </a:r>
          </a:p>
          <a:p>
            <a:pPr marL="342900" marR="0" lvl="0" indent="-228600" algn="l" defTabSz="914400" rtl="0" eaLnBrk="1" fontAlgn="auto" latinLnBrk="0" hangingPunct="1">
              <a:lnSpc>
                <a:spcPct val="150000"/>
              </a:lnSpc>
              <a:spcBef>
                <a:spcPts val="0"/>
              </a:spcBef>
              <a:spcAft>
                <a:spcPts val="600"/>
              </a:spcAft>
              <a:buClrTx/>
              <a:buSzPts val="1400"/>
              <a:buFont typeface="Arial" panose="020B0604020202020204" pitchFamily="34" charset="0"/>
              <a:buChar char="•"/>
              <a:tabLst/>
              <a:defRPr/>
            </a:pPr>
            <a:r>
              <a:rPr kumimoji="0" lang="en-US" sz="1400" b="0" i="0" u="none" strike="noStrike" kern="1200" cap="none" spc="0" normalizeH="0" baseline="0" noProof="0" dirty="0">
                <a:ln>
                  <a:noFill/>
                </a:ln>
                <a:solidFill>
                  <a:srgbClr val="FFFFFE"/>
                </a:solidFill>
                <a:effectLst/>
                <a:uLnTx/>
                <a:uFillTx/>
                <a:latin typeface="Arial" panose="020B0604020202020204" pitchFamily="34" charset="0"/>
                <a:cs typeface="Arial" panose="020B0604020202020204" pitchFamily="34" charset="0"/>
                <a:sym typeface="Roboto"/>
              </a:rPr>
              <a:t>EDM Council COO (2020-2023)</a:t>
            </a:r>
          </a:p>
        </p:txBody>
      </p:sp>
      <p:pic>
        <p:nvPicPr>
          <p:cNvPr id="21" name="Picture 20">
            <a:extLst>
              <a:ext uri="{FF2B5EF4-FFF2-40B4-BE49-F238E27FC236}">
                <a16:creationId xmlns:a16="http://schemas.microsoft.com/office/drawing/2014/main" id="{74250A73-6DBC-5C4E-8AFB-83D6CC0CD6C7}"/>
              </a:ext>
            </a:extLst>
          </p:cNvPr>
          <p:cNvPicPr>
            <a:picLocks noChangeAspect="1"/>
          </p:cNvPicPr>
          <p:nvPr/>
        </p:nvPicPr>
        <p:blipFill>
          <a:blip r:embed="rId3"/>
          <a:stretch>
            <a:fillRect/>
          </a:stretch>
        </p:blipFill>
        <p:spPr>
          <a:xfrm>
            <a:off x="8497803" y="2181430"/>
            <a:ext cx="2767656" cy="774944"/>
          </a:xfrm>
          <a:prstGeom prst="rect">
            <a:avLst/>
          </a:prstGeom>
        </p:spPr>
      </p:pic>
      <p:pic>
        <p:nvPicPr>
          <p:cNvPr id="23" name="Picture 2" descr="Mike Meriton">
            <a:extLst>
              <a:ext uri="{FF2B5EF4-FFF2-40B4-BE49-F238E27FC236}">
                <a16:creationId xmlns:a16="http://schemas.microsoft.com/office/drawing/2014/main" id="{8AF20DD2-FC35-E24F-AD92-567D6480934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97803" y="3219462"/>
            <a:ext cx="2767654" cy="2767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92649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Today’s panel</a:t>
            </a:r>
          </a:p>
        </p:txBody>
      </p:sp>
      <p:sp>
        <p:nvSpPr>
          <p:cNvPr id="6" name="Rectangle 5"/>
          <p:cNvSpPr/>
          <p:nvPr/>
        </p:nvSpPr>
        <p:spPr>
          <a:xfrm>
            <a:off x="0" y="852092"/>
            <a:ext cx="12192000" cy="1711226"/>
          </a:xfrm>
          <a:prstGeom prst="rect">
            <a:avLst/>
          </a:prstGeom>
          <a:solidFill>
            <a:srgbClr val="0E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Google Shape;121;p23">
            <a:extLst>
              <a:ext uri="{FF2B5EF4-FFF2-40B4-BE49-F238E27FC236}">
                <a16:creationId xmlns:a16="http://schemas.microsoft.com/office/drawing/2014/main" id="{716D3E2D-1B50-4B3D-8762-254DD69F57E2}"/>
              </a:ext>
            </a:extLst>
          </p:cNvPr>
          <p:cNvSpPr/>
          <p:nvPr/>
        </p:nvSpPr>
        <p:spPr>
          <a:xfrm>
            <a:off x="4732902" y="3718509"/>
            <a:ext cx="2412334" cy="68520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8747"/>
                </a:solidFill>
                <a:effectLst/>
                <a:uLnTx/>
                <a:uFillTx/>
                <a:latin typeface="Arial"/>
                <a:ea typeface="Roboto"/>
                <a:cs typeface="Roboto"/>
                <a:sym typeface="Roboto"/>
              </a:rPr>
              <a:t>Ben Webster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6363"/>
                </a:solidFill>
                <a:effectLst/>
                <a:uLnTx/>
                <a:uFillTx/>
                <a:latin typeface="Arial"/>
                <a:ea typeface="+mn-ea"/>
                <a:cs typeface="+mn-cs"/>
                <a:sym typeface="Roboto"/>
              </a:rPr>
              <a:t>CEO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6363"/>
                </a:solidFill>
                <a:effectLst/>
                <a:uLnTx/>
                <a:uFillTx/>
                <a:latin typeface="Arial"/>
                <a:ea typeface="+mn-ea"/>
                <a:cs typeface="+mn-cs"/>
                <a:sym typeface="Roboto"/>
              </a:rPr>
              <a:t>OWL ESG</a:t>
            </a:r>
          </a:p>
        </p:txBody>
      </p:sp>
      <p:sp>
        <p:nvSpPr>
          <p:cNvPr id="12" name="Google Shape;121;p23">
            <a:extLst>
              <a:ext uri="{FF2B5EF4-FFF2-40B4-BE49-F238E27FC236}">
                <a16:creationId xmlns:a16="http://schemas.microsoft.com/office/drawing/2014/main" id="{716D3E2D-1B50-4B3D-8762-254DD69F57E2}"/>
              </a:ext>
            </a:extLst>
          </p:cNvPr>
          <p:cNvSpPr/>
          <p:nvPr/>
        </p:nvSpPr>
        <p:spPr>
          <a:xfrm>
            <a:off x="7794430" y="3719522"/>
            <a:ext cx="2412334" cy="68520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8747"/>
                </a:solidFill>
                <a:effectLst/>
                <a:uLnTx/>
                <a:uFillTx/>
                <a:latin typeface="Arial"/>
                <a:ea typeface="Roboto"/>
                <a:cs typeface="Roboto"/>
                <a:sym typeface="Roboto"/>
              </a:rPr>
              <a:t>Joseph Mezrich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6363"/>
                </a:solidFill>
                <a:effectLst/>
                <a:uLnTx/>
                <a:uFillTx/>
                <a:latin typeface="Arial"/>
                <a:ea typeface="+mn-ea"/>
                <a:cs typeface="+mn-cs"/>
                <a:sym typeface="Roboto"/>
              </a:rPr>
              <a:t>Founder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636363"/>
                </a:solidFill>
                <a:effectLst/>
                <a:uLnTx/>
                <a:uFillTx/>
                <a:latin typeface="Arial"/>
                <a:ea typeface="+mn-ea"/>
                <a:cs typeface="+mn-cs"/>
                <a:sym typeface="Roboto"/>
              </a:rPr>
              <a:t>Metafoura</a:t>
            </a:r>
            <a:endParaRPr kumimoji="0" lang="en-US" sz="1400" b="0" i="0" u="none" strike="noStrike" kern="1200" cap="none" spc="0" normalizeH="0" baseline="0" noProof="0" dirty="0">
              <a:ln>
                <a:noFill/>
              </a:ln>
              <a:solidFill>
                <a:srgbClr val="636363"/>
              </a:solidFill>
              <a:effectLst/>
              <a:uLnTx/>
              <a:uFillTx/>
              <a:latin typeface="Arial"/>
              <a:ea typeface="+mn-ea"/>
              <a:cs typeface="+mn-cs"/>
              <a:sym typeface="Roboto"/>
            </a:endParaRPr>
          </a:p>
        </p:txBody>
      </p:sp>
      <p:sp>
        <p:nvSpPr>
          <p:cNvPr id="21" name="Rounded Rectangle 20"/>
          <p:cNvSpPr/>
          <p:nvPr/>
        </p:nvSpPr>
        <p:spPr>
          <a:xfrm>
            <a:off x="1954458" y="1280159"/>
            <a:ext cx="1827836" cy="1502171"/>
          </a:xfrm>
          <a:prstGeom prst="roundRect">
            <a:avLst>
              <a:gd name="adj" fmla="val 1098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Moderator</a:t>
            </a: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Google Shape;407;p20">
            <a:extLst>
              <a:ext uri="{FF2B5EF4-FFF2-40B4-BE49-F238E27FC236}">
                <a16:creationId xmlns:a16="http://schemas.microsoft.com/office/drawing/2014/main" id="{A1678EE4-F1C5-6C4E-8063-4B13C1E976C1}"/>
              </a:ext>
            </a:extLst>
          </p:cNvPr>
          <p:cNvSpPr/>
          <p:nvPr/>
        </p:nvSpPr>
        <p:spPr>
          <a:xfrm>
            <a:off x="1671408" y="3676542"/>
            <a:ext cx="2412300" cy="685200"/>
          </a:xfrm>
          <a:prstGeom prst="rect">
            <a:avLst/>
          </a:prstGeom>
          <a:noFill/>
          <a:ln>
            <a:noFill/>
          </a:ln>
        </p:spPr>
        <p:txBody>
          <a:bodyPr spcFirstLastPara="1" wrap="square" lIns="91425" tIns="45700" rIns="91425" bIns="45700" anchor="t" anchorCtr="0">
            <a:noAutofit/>
          </a:bodyPr>
          <a:lstStyle/>
          <a:p>
            <a:pPr algn="ctr">
              <a:buClr>
                <a:srgbClr val="E78747"/>
              </a:buClr>
              <a:buSzPts val="1800"/>
              <a:buFont typeface="Arial"/>
              <a:buNone/>
            </a:pPr>
            <a:r>
              <a:rPr lang="en-US" b="1" kern="0" dirty="0">
                <a:solidFill>
                  <a:srgbClr val="E78747"/>
                </a:solidFill>
                <a:cs typeface="Arial"/>
                <a:sym typeface="Arial"/>
              </a:rPr>
              <a:t>Mike Meriton</a:t>
            </a:r>
            <a:endParaRPr sz="1400" kern="0" dirty="0">
              <a:solidFill>
                <a:srgbClr val="000000"/>
              </a:solidFill>
              <a:cs typeface="Arial"/>
              <a:sym typeface="Arial"/>
            </a:endParaRPr>
          </a:p>
          <a:p>
            <a:pPr algn="ctr">
              <a:buClr>
                <a:srgbClr val="636363"/>
              </a:buClr>
              <a:buSzPts val="1400"/>
              <a:buFont typeface="Arial"/>
              <a:buNone/>
            </a:pPr>
            <a:r>
              <a:rPr lang="en-US" sz="1400" kern="0" dirty="0">
                <a:solidFill>
                  <a:srgbClr val="636363"/>
                </a:solidFill>
                <a:cs typeface="Arial"/>
                <a:sym typeface="Arial"/>
              </a:rPr>
              <a:t>Co-Founder</a:t>
            </a:r>
          </a:p>
          <a:p>
            <a:pPr algn="ctr">
              <a:buClr>
                <a:srgbClr val="636363"/>
              </a:buClr>
              <a:buSzPts val="1400"/>
              <a:buFont typeface="Arial"/>
              <a:buNone/>
            </a:pPr>
            <a:r>
              <a:rPr lang="en-US" sz="1400" kern="0" dirty="0">
                <a:solidFill>
                  <a:srgbClr val="636363"/>
                </a:solidFill>
                <a:cs typeface="Arial"/>
                <a:sym typeface="Arial"/>
              </a:rPr>
              <a:t>EDM Council</a:t>
            </a:r>
            <a:endParaRPr sz="1400" kern="0" dirty="0">
              <a:solidFill>
                <a:srgbClr val="000000"/>
              </a:solidFill>
              <a:cs typeface="Arial"/>
              <a:sym typeface="Arial"/>
            </a:endParaRPr>
          </a:p>
        </p:txBody>
      </p:sp>
      <p:pic>
        <p:nvPicPr>
          <p:cNvPr id="27" name="Google Shape;416;p20" descr="Mike Meriton">
            <a:extLst>
              <a:ext uri="{FF2B5EF4-FFF2-40B4-BE49-F238E27FC236}">
                <a16:creationId xmlns:a16="http://schemas.microsoft.com/office/drawing/2014/main" id="{52447AA0-C8F4-7946-88D9-5A813BEABDF1}"/>
              </a:ext>
            </a:extLst>
          </p:cNvPr>
          <p:cNvPicPr preferRelativeResize="0"/>
          <p:nvPr/>
        </p:nvPicPr>
        <p:blipFill rotWithShape="1">
          <a:blip r:embed="rId2">
            <a:alphaModFix/>
          </a:blip>
          <a:srcRect/>
          <a:stretch/>
        </p:blipFill>
        <p:spPr>
          <a:xfrm>
            <a:off x="1961958" y="1626325"/>
            <a:ext cx="1831200" cy="1831200"/>
          </a:xfrm>
          <a:prstGeom prst="ellipse">
            <a:avLst/>
          </a:prstGeom>
          <a:noFill/>
          <a:ln>
            <a:noFill/>
          </a:ln>
        </p:spPr>
      </p:pic>
      <p:pic>
        <p:nvPicPr>
          <p:cNvPr id="2" name="Google Shape;416;p20">
            <a:extLst>
              <a:ext uri="{FF2B5EF4-FFF2-40B4-BE49-F238E27FC236}">
                <a16:creationId xmlns:a16="http://schemas.microsoft.com/office/drawing/2014/main" id="{6CDA2C4C-7ABD-BD3E-65DE-6708B3893371}"/>
              </a:ext>
            </a:extLst>
          </p:cNvPr>
          <p:cNvPicPr preferRelativeResize="0"/>
          <p:nvPr/>
        </p:nvPicPr>
        <p:blipFill rotWithShape="1">
          <a:blip r:embed="rId3"/>
          <a:srcRect t="10123" b="10123"/>
          <a:stretch/>
        </p:blipFill>
        <p:spPr>
          <a:xfrm>
            <a:off x="5023469" y="1647718"/>
            <a:ext cx="1831200" cy="1831200"/>
          </a:xfrm>
          <a:prstGeom prst="ellipse">
            <a:avLst/>
          </a:prstGeom>
          <a:noFill/>
          <a:ln>
            <a:noFill/>
          </a:ln>
        </p:spPr>
      </p:pic>
      <p:pic>
        <p:nvPicPr>
          <p:cNvPr id="8" name="Google Shape;416;p20">
            <a:extLst>
              <a:ext uri="{FF2B5EF4-FFF2-40B4-BE49-F238E27FC236}">
                <a16:creationId xmlns:a16="http://schemas.microsoft.com/office/drawing/2014/main" id="{0FFFD281-1F1D-9ACF-66ED-E324C0E4E0F2}"/>
              </a:ext>
            </a:extLst>
          </p:cNvPr>
          <p:cNvPicPr preferRelativeResize="0"/>
          <p:nvPr/>
        </p:nvPicPr>
        <p:blipFill rotWithShape="1">
          <a:blip r:embed="rId4"/>
          <a:srcRect t="307" b="307"/>
          <a:stretch/>
        </p:blipFill>
        <p:spPr>
          <a:xfrm>
            <a:off x="8080006" y="1681221"/>
            <a:ext cx="1831200" cy="1831200"/>
          </a:xfrm>
          <a:prstGeom prst="ellipse">
            <a:avLst/>
          </a:prstGeom>
          <a:noFill/>
          <a:ln>
            <a:noFill/>
          </a:ln>
        </p:spPr>
      </p:pic>
    </p:spTree>
    <p:extLst>
      <p:ext uri="{BB962C8B-B14F-4D97-AF65-F5344CB8AC3E}">
        <p14:creationId xmlns:p14="http://schemas.microsoft.com/office/powerpoint/2010/main" val="732860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962076"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ESG on the Rise</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0BA64C5D-CD31-451E-1386-997F628C3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graphicFrame>
        <p:nvGraphicFramePr>
          <p:cNvPr id="6" name="Chart 5">
            <a:extLst>
              <a:ext uri="{FF2B5EF4-FFF2-40B4-BE49-F238E27FC236}">
                <a16:creationId xmlns:a16="http://schemas.microsoft.com/office/drawing/2014/main" id="{14F3A9F1-9E1A-7D88-29C3-F3916F060C5C}"/>
              </a:ext>
            </a:extLst>
          </p:cNvPr>
          <p:cNvGraphicFramePr/>
          <p:nvPr/>
        </p:nvGraphicFramePr>
        <p:xfrm>
          <a:off x="712840" y="858377"/>
          <a:ext cx="5212080" cy="393192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05E307CD-F76A-F601-E3F2-70991E9AADE7}"/>
              </a:ext>
            </a:extLst>
          </p:cNvPr>
          <p:cNvSpPr txBox="1"/>
          <p:nvPr/>
        </p:nvSpPr>
        <p:spPr>
          <a:xfrm>
            <a:off x="1021212" y="6218882"/>
            <a:ext cx="9807415" cy="338554"/>
          </a:xfrm>
          <a:prstGeom prst="rect">
            <a:avLst/>
          </a:prstGeom>
          <a:noFill/>
        </p:spPr>
        <p:txBody>
          <a:bodyPr wrap="square">
            <a:spAutoFit/>
          </a:bodyPr>
          <a:lstStyle/>
          <a:p>
            <a:pPr defTabSz="228600" hangingPunct="0">
              <a:defRPr sz="2200">
                <a:solidFill>
                  <a:srgbClr val="356090"/>
                </a:solidFill>
                <a:latin typeface="Futura"/>
                <a:ea typeface="Futura"/>
                <a:cs typeface="Futura"/>
                <a:sym typeface="Futura"/>
              </a:defRPr>
            </a:pPr>
            <a:r>
              <a:rPr lang="en-US" sz="1600" i="1" kern="0" dirty="0">
                <a:solidFill>
                  <a:srgbClr val="FFFFFF"/>
                </a:solidFill>
                <a:latin typeface="Futura" panose="020B0602020204020303"/>
                <a:cs typeface="Futura" panose="020B0602020204020303"/>
                <a:sym typeface="Futura"/>
              </a:rPr>
              <a:t>91% of business leaders say they believe their company has a responsibility to act on ESG issues. </a:t>
            </a:r>
            <a:r>
              <a:rPr lang="en-US" sz="1600" kern="0" dirty="0">
                <a:solidFill>
                  <a:srgbClr val="FFFFFF"/>
                </a:solidFill>
                <a:latin typeface="Futura" panose="020B0602020204020303"/>
                <a:cs typeface="Futura" panose="020B0602020204020303"/>
                <a:sym typeface="Futura"/>
              </a:rPr>
              <a:t>(PWC)</a:t>
            </a:r>
          </a:p>
        </p:txBody>
      </p:sp>
      <p:pic>
        <p:nvPicPr>
          <p:cNvPr id="10" name="Picture 2" descr="ESG gets a C-suite boost: How leaders are prioritizing environmental ...">
            <a:extLst>
              <a:ext uri="{FF2B5EF4-FFF2-40B4-BE49-F238E27FC236}">
                <a16:creationId xmlns:a16="http://schemas.microsoft.com/office/drawing/2014/main" id="{CEB5D7EB-7225-1979-8976-BAF11292D3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4321" y="4516627"/>
            <a:ext cx="2345522" cy="16775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nvestor ESG Software Market Size and Share | Forecast - 2030">
            <a:extLst>
              <a:ext uri="{FF2B5EF4-FFF2-40B4-BE49-F238E27FC236}">
                <a16:creationId xmlns:a16="http://schemas.microsoft.com/office/drawing/2014/main" id="{6FA40021-BD6C-D3FA-1A10-E43E0BBB4B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858377"/>
            <a:ext cx="5242559" cy="393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807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0BA64C5D-CD31-451E-1386-997F628C3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1" name="TextBox 10">
            <a:extLst>
              <a:ext uri="{FF2B5EF4-FFF2-40B4-BE49-F238E27FC236}">
                <a16:creationId xmlns:a16="http://schemas.microsoft.com/office/drawing/2014/main" id="{D27BD335-7D85-D09E-EE94-4326D0386936}"/>
              </a:ext>
            </a:extLst>
          </p:cNvPr>
          <p:cNvSpPr txBox="1"/>
          <p:nvPr/>
        </p:nvSpPr>
        <p:spPr>
          <a:xfrm>
            <a:off x="812800" y="413266"/>
            <a:ext cx="6604000" cy="646331"/>
          </a:xfrm>
          <a:prstGeom prst="rect">
            <a:avLst/>
          </a:prstGeom>
          <a:noFill/>
        </p:spPr>
        <p:txBody>
          <a:bodyPr wrap="square" rtlCol="0">
            <a:spAutoFit/>
          </a:bodyPr>
          <a:lstStyle/>
          <a:p>
            <a:r>
              <a:rPr lang="en-US" sz="3600" b="1" dirty="0"/>
              <a:t>Poll #1</a:t>
            </a:r>
          </a:p>
        </p:txBody>
      </p:sp>
      <p:sp>
        <p:nvSpPr>
          <p:cNvPr id="12" name="TextBox 11">
            <a:extLst>
              <a:ext uri="{FF2B5EF4-FFF2-40B4-BE49-F238E27FC236}">
                <a16:creationId xmlns:a16="http://schemas.microsoft.com/office/drawing/2014/main" id="{DFDFA1CD-A81C-E6C5-AAD3-5FA8E0394BFB}"/>
              </a:ext>
            </a:extLst>
          </p:cNvPr>
          <p:cNvSpPr txBox="1"/>
          <p:nvPr/>
        </p:nvSpPr>
        <p:spPr>
          <a:xfrm>
            <a:off x="478588" y="1518565"/>
            <a:ext cx="11234823" cy="4024500"/>
          </a:xfrm>
          <a:prstGeom prst="rect">
            <a:avLst/>
          </a:prstGeom>
          <a:noFill/>
        </p:spPr>
        <p:txBody>
          <a:bodyPr wrap="square" rtlCol="0">
            <a:spAutoFit/>
          </a:bodyPr>
          <a:lstStyle/>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In what way have you encountered ESG recently?</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50000"/>
              </a:lnSpc>
              <a:spcBef>
                <a:spcPts val="0"/>
              </a:spcBef>
              <a:spcAft>
                <a:spcPts val="0"/>
              </a:spcAft>
              <a:buFont typeface="Arial" panose="020B0604020202020204" pitchFamily="34" charset="0"/>
              <a:buChar char="•"/>
            </a:pPr>
            <a:r>
              <a:rPr lang="en-US" sz="3200" b="1" dirty="0">
                <a:effectLst/>
                <a:latin typeface="Calibri" panose="020F0502020204030204" pitchFamily="34" charset="0"/>
                <a:ea typeface="Calibri" panose="020F0502020204030204" pitchFamily="34" charset="0"/>
                <a:cs typeface="Times New Roman" panose="02020603050405020304" pitchFamily="18" charset="0"/>
              </a:rPr>
              <a:t>Through products</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50000"/>
              </a:lnSpc>
              <a:spcBef>
                <a:spcPts val="0"/>
              </a:spcBef>
              <a:spcAft>
                <a:spcPts val="0"/>
              </a:spcAft>
              <a:buFont typeface="Arial" panose="020B0604020202020204" pitchFamily="34" charset="0"/>
              <a:buChar char="•"/>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Investments</a:t>
            </a:r>
          </a:p>
          <a:p>
            <a:pPr marL="457200" marR="0" lvl="0" indent="-457200">
              <a:lnSpc>
                <a:spcPct val="150000"/>
              </a:lnSpc>
              <a:spcBef>
                <a:spcPts val="0"/>
              </a:spcBef>
              <a:spcAft>
                <a:spcPts val="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S</a:t>
            </a:r>
            <a:r>
              <a:rPr lang="en-US" sz="3200" b="1" dirty="0">
                <a:effectLst/>
                <a:latin typeface="Calibri" panose="020F0502020204030204" pitchFamily="34" charset="0"/>
                <a:ea typeface="Calibri" panose="020F0502020204030204" pitchFamily="34" charset="0"/>
                <a:cs typeface="Times New Roman" panose="02020603050405020304" pitchFamily="18" charset="0"/>
              </a:rPr>
              <a:t>trategic decisions</a:t>
            </a:r>
          </a:p>
          <a:p>
            <a:pPr marL="457200" marR="0" lvl="0" indent="-457200">
              <a:lnSpc>
                <a:spcPct val="150000"/>
              </a:lnSpc>
              <a:spcBef>
                <a:spcPts val="0"/>
              </a:spcBef>
              <a:spcAft>
                <a:spcPts val="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Other</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049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Data Debacle</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BA07D81D-BDA1-3A76-D48A-0329D693E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1" name="TextBox 10">
            <a:extLst>
              <a:ext uri="{FF2B5EF4-FFF2-40B4-BE49-F238E27FC236}">
                <a16:creationId xmlns:a16="http://schemas.microsoft.com/office/drawing/2014/main" id="{AFAF1C6A-1BBA-FBBE-323D-0D120AA3E61D}"/>
              </a:ext>
            </a:extLst>
          </p:cNvPr>
          <p:cNvSpPr txBox="1"/>
          <p:nvPr/>
        </p:nvSpPr>
        <p:spPr>
          <a:xfrm>
            <a:off x="4916348" y="5099571"/>
            <a:ext cx="2893797"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sym typeface="Arial"/>
              </a:rPr>
              <a:t>OVERALL ESG SCORE: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6C6C"/>
                </a:solidFill>
                <a:effectLst/>
                <a:uLnTx/>
                <a:uFillTx/>
                <a:latin typeface="Futura" panose="020B0602020204020303" pitchFamily="34" charset="-79"/>
                <a:ea typeface="+mn-ea"/>
                <a:cs typeface="Futura" panose="020B0602020204020303" pitchFamily="34" charset="-79"/>
                <a:sym typeface="Arial"/>
              </a:rPr>
              <a:t>~50%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sym typeface="Arial"/>
              </a:rPr>
              <a:t>RATING CORRELATION</a:t>
            </a:r>
            <a:endParaRPr kumimoji="0" lang="en-US" sz="1600" b="1" i="0"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endParaRPr>
          </a:p>
        </p:txBody>
      </p:sp>
      <p:sp>
        <p:nvSpPr>
          <p:cNvPr id="13" name="TextBox 12">
            <a:extLst>
              <a:ext uri="{FF2B5EF4-FFF2-40B4-BE49-F238E27FC236}">
                <a16:creationId xmlns:a16="http://schemas.microsoft.com/office/drawing/2014/main" id="{BF477026-318C-704E-7229-0B3FE71D6697}"/>
              </a:ext>
            </a:extLst>
          </p:cNvPr>
          <p:cNvSpPr txBox="1"/>
          <p:nvPr/>
        </p:nvSpPr>
        <p:spPr>
          <a:xfrm>
            <a:off x="8743859" y="5050429"/>
            <a:ext cx="2893797"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sym typeface="Arial"/>
              </a:rPr>
              <a:t>COMMON ESG THEMES:</a:t>
            </a:r>
            <a:r>
              <a:rPr kumimoji="0" lang="en-US" sz="1600" b="1" i="0" u="none" strike="noStrike" kern="0" cap="none" spc="0" normalizeH="0" baseline="0" noProof="0" dirty="0">
                <a:ln>
                  <a:noFill/>
                </a:ln>
                <a:solidFill>
                  <a:srgbClr val="236092"/>
                </a:solidFill>
                <a:effectLst/>
                <a:uLnTx/>
                <a:uFillTx/>
                <a:latin typeface="Futura" panose="020B0602020204020303" pitchFamily="34" charset="-79"/>
                <a:ea typeface="+mn-ea"/>
                <a:cs typeface="Futura" panose="020B0602020204020303" pitchFamily="34"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6C6C"/>
                </a:solidFill>
                <a:effectLst/>
                <a:uLnTx/>
                <a:uFillTx/>
                <a:latin typeface="Futura" panose="020B0602020204020303" pitchFamily="34" charset="-79"/>
                <a:ea typeface="+mn-ea"/>
                <a:cs typeface="Futura" panose="020B0602020204020303" pitchFamily="34" charset="-79"/>
                <a:sym typeface="Arial"/>
              </a:rPr>
              <a:t>~33%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sym typeface="Arial"/>
              </a:rPr>
              <a:t>RATING CORRELATION</a:t>
            </a:r>
            <a:endParaRPr kumimoji="0" lang="en-US" sz="1600" b="1" i="0"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endParaRPr>
          </a:p>
        </p:txBody>
      </p:sp>
      <p:pic>
        <p:nvPicPr>
          <p:cNvPr id="15" name="Picture 14">
            <a:extLst>
              <a:ext uri="{FF2B5EF4-FFF2-40B4-BE49-F238E27FC236}">
                <a16:creationId xmlns:a16="http://schemas.microsoft.com/office/drawing/2014/main" id="{98874404-DE52-65EE-8E0E-8069DB0CE900}"/>
              </a:ext>
            </a:extLst>
          </p:cNvPr>
          <p:cNvPicPr>
            <a:picLocks noChangeAspect="1"/>
          </p:cNvPicPr>
          <p:nvPr/>
        </p:nvPicPr>
        <p:blipFill>
          <a:blip r:embed="rId4"/>
          <a:stretch>
            <a:fillRect/>
          </a:stretch>
        </p:blipFill>
        <p:spPr>
          <a:xfrm>
            <a:off x="4457771" y="1388975"/>
            <a:ext cx="3517437" cy="3657600"/>
          </a:xfrm>
          <a:prstGeom prst="rect">
            <a:avLst/>
          </a:prstGeom>
        </p:spPr>
      </p:pic>
      <p:pic>
        <p:nvPicPr>
          <p:cNvPr id="16" name="Picture 15">
            <a:extLst>
              <a:ext uri="{FF2B5EF4-FFF2-40B4-BE49-F238E27FC236}">
                <a16:creationId xmlns:a16="http://schemas.microsoft.com/office/drawing/2014/main" id="{8EDB9568-F8F5-DFB8-FE4C-A6172205C0C0}"/>
              </a:ext>
            </a:extLst>
          </p:cNvPr>
          <p:cNvPicPr>
            <a:picLocks noChangeAspect="1"/>
          </p:cNvPicPr>
          <p:nvPr/>
        </p:nvPicPr>
        <p:blipFill rotWithShape="1">
          <a:blip r:embed="rId5"/>
          <a:srcRect l="94975"/>
          <a:stretch/>
        </p:blipFill>
        <p:spPr>
          <a:xfrm>
            <a:off x="11448798" y="1821728"/>
            <a:ext cx="377716" cy="2743200"/>
          </a:xfrm>
          <a:prstGeom prst="rect">
            <a:avLst/>
          </a:prstGeom>
        </p:spPr>
      </p:pic>
      <p:pic>
        <p:nvPicPr>
          <p:cNvPr id="17" name="Picture 16">
            <a:extLst>
              <a:ext uri="{FF2B5EF4-FFF2-40B4-BE49-F238E27FC236}">
                <a16:creationId xmlns:a16="http://schemas.microsoft.com/office/drawing/2014/main" id="{75C5604D-D407-1271-CD66-43CFFE0E3FF3}"/>
              </a:ext>
            </a:extLst>
          </p:cNvPr>
          <p:cNvPicPr>
            <a:picLocks noChangeAspect="1"/>
          </p:cNvPicPr>
          <p:nvPr/>
        </p:nvPicPr>
        <p:blipFill rotWithShape="1">
          <a:blip r:embed="rId5"/>
          <a:srcRect l="1" r="67388"/>
          <a:stretch/>
        </p:blipFill>
        <p:spPr>
          <a:xfrm>
            <a:off x="8303235" y="1385416"/>
            <a:ext cx="3161727" cy="3657600"/>
          </a:xfrm>
          <a:prstGeom prst="rect">
            <a:avLst/>
          </a:prstGeom>
        </p:spPr>
      </p:pic>
      <p:sp>
        <p:nvSpPr>
          <p:cNvPr id="18" name="TextBox 17">
            <a:extLst>
              <a:ext uri="{FF2B5EF4-FFF2-40B4-BE49-F238E27FC236}">
                <a16:creationId xmlns:a16="http://schemas.microsoft.com/office/drawing/2014/main" id="{700B24EC-AC5B-5252-F103-6B82AD560B4F}"/>
              </a:ext>
            </a:extLst>
          </p:cNvPr>
          <p:cNvSpPr txBox="1"/>
          <p:nvPr/>
        </p:nvSpPr>
        <p:spPr>
          <a:xfrm>
            <a:off x="4738528" y="772544"/>
            <a:ext cx="603815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Futura" panose="020B0602020204020303"/>
              </a:rPr>
              <a:t>Divergence in ESG Ratings Between Providers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Futura" panose="020B0602020204020303"/>
              </a:rPr>
              <a:t>Harvard and MIT Studies </a:t>
            </a:r>
          </a:p>
        </p:txBody>
      </p:sp>
      <p:grpSp>
        <p:nvGrpSpPr>
          <p:cNvPr id="49" name="Group 48">
            <a:extLst>
              <a:ext uri="{FF2B5EF4-FFF2-40B4-BE49-F238E27FC236}">
                <a16:creationId xmlns:a16="http://schemas.microsoft.com/office/drawing/2014/main" id="{83A057FD-CC09-F5CE-715B-53E35BB77C7D}"/>
              </a:ext>
            </a:extLst>
          </p:cNvPr>
          <p:cNvGrpSpPr/>
          <p:nvPr/>
        </p:nvGrpSpPr>
        <p:grpSpPr>
          <a:xfrm>
            <a:off x="230660" y="1437279"/>
            <a:ext cx="3767612" cy="906566"/>
            <a:chOff x="5120872" y="1424362"/>
            <a:chExt cx="4973443" cy="1009582"/>
          </a:xfrm>
        </p:grpSpPr>
        <p:grpSp>
          <p:nvGrpSpPr>
            <p:cNvPr id="53" name="Group 52">
              <a:extLst>
                <a:ext uri="{FF2B5EF4-FFF2-40B4-BE49-F238E27FC236}">
                  <a16:creationId xmlns:a16="http://schemas.microsoft.com/office/drawing/2014/main" id="{2C2D8E6A-D4AA-EDA5-72A0-A6420C8E15F7}"/>
                </a:ext>
              </a:extLst>
            </p:cNvPr>
            <p:cNvGrpSpPr/>
            <p:nvPr/>
          </p:nvGrpSpPr>
          <p:grpSpPr>
            <a:xfrm>
              <a:off x="5120872" y="1424362"/>
              <a:ext cx="4973443" cy="1009582"/>
              <a:chOff x="4918734" y="1038355"/>
              <a:chExt cx="6779168" cy="1376134"/>
            </a:xfrm>
          </p:grpSpPr>
          <p:sp>
            <p:nvSpPr>
              <p:cNvPr id="54" name="Hexagon 106">
                <a:extLst>
                  <a:ext uri="{FF2B5EF4-FFF2-40B4-BE49-F238E27FC236}">
                    <a16:creationId xmlns:a16="http://schemas.microsoft.com/office/drawing/2014/main" id="{1568DE85-0D9A-2E42-4B0F-461EE04B951F}"/>
                  </a:ext>
                </a:extLst>
              </p:cNvPr>
              <p:cNvSpPr/>
              <p:nvPr/>
            </p:nvSpPr>
            <p:spPr>
              <a:xfrm flipH="1">
                <a:off x="4918734" y="1038355"/>
                <a:ext cx="1252285"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Arial"/>
                  <a:ea typeface="+mn-ea"/>
                  <a:cs typeface="+mn-cs"/>
                </a:endParaRPr>
              </a:p>
            </p:txBody>
          </p:sp>
          <p:sp>
            <p:nvSpPr>
              <p:cNvPr id="55" name="Hexagon 54">
                <a:extLst>
                  <a:ext uri="{FF2B5EF4-FFF2-40B4-BE49-F238E27FC236}">
                    <a16:creationId xmlns:a16="http://schemas.microsoft.com/office/drawing/2014/main" id="{B61B7415-F50C-21D5-F75A-D8CFA2E01842}"/>
                  </a:ext>
                </a:extLst>
              </p:cNvPr>
              <p:cNvSpPr/>
              <p:nvPr/>
            </p:nvSpPr>
            <p:spPr>
              <a:xfrm flipH="1">
                <a:off x="5610273" y="1290263"/>
                <a:ext cx="6087629" cy="897824"/>
              </a:xfrm>
              <a:prstGeom prst="hexagon">
                <a:avLst>
                  <a:gd name="adj" fmla="val 22689"/>
                  <a:gd name="vf" fmla="val 11547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6" name="Hexagon 55">
                <a:extLst>
                  <a:ext uri="{FF2B5EF4-FFF2-40B4-BE49-F238E27FC236}">
                    <a16:creationId xmlns:a16="http://schemas.microsoft.com/office/drawing/2014/main" id="{576493E7-1FF6-0295-4235-39D1955596C7}"/>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51" name="TextBox 50">
              <a:extLst>
                <a:ext uri="{FF2B5EF4-FFF2-40B4-BE49-F238E27FC236}">
                  <a16:creationId xmlns:a16="http://schemas.microsoft.com/office/drawing/2014/main" id="{C89CC135-E2D9-BAEB-20FB-6502127CE7A4}"/>
                </a:ext>
              </a:extLst>
            </p:cNvPr>
            <p:cNvSpPr txBox="1"/>
            <p:nvPr/>
          </p:nvSpPr>
          <p:spPr>
            <a:xfrm>
              <a:off x="5407577" y="1732858"/>
              <a:ext cx="765670" cy="41130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Bold" panose="02000604030000020004"/>
                  <a:ea typeface="+mn-ea"/>
                  <a:cs typeface="+mn-cs"/>
                </a:rPr>
                <a:t>56</a:t>
              </a:r>
              <a:r>
                <a:rPr kumimoji="0" lang="en-US" sz="1600" b="0" i="0" u="none" strike="noStrike" kern="1200" cap="none" spc="0" normalizeH="0" baseline="0" noProof="0" dirty="0">
                  <a:ln>
                    <a:noFill/>
                  </a:ln>
                  <a:solidFill>
                    <a:srgbClr val="FFFFFF"/>
                  </a:solidFill>
                  <a:effectLst/>
                  <a:uLnTx/>
                  <a:uFillTx/>
                  <a:latin typeface="Gotham Bold" panose="02000604030000020004"/>
                  <a:ea typeface="+mn-ea"/>
                  <a:cs typeface="+mn-cs"/>
                </a:rPr>
                <a:t>%</a:t>
              </a:r>
              <a:endParaRPr kumimoji="0" lang="en-US" sz="1100" b="0" i="0" u="none" strike="noStrike" kern="1200" cap="none" spc="0" normalizeH="0" baseline="0" noProof="0" dirty="0">
                <a:ln>
                  <a:noFill/>
                </a:ln>
                <a:solidFill>
                  <a:srgbClr val="FFFFFF"/>
                </a:solidFill>
                <a:effectLst/>
                <a:uLnTx/>
                <a:uFillTx/>
                <a:latin typeface="Gotham Bold" panose="02000604030000020004"/>
                <a:ea typeface="+mn-ea"/>
                <a:cs typeface="+mn-cs"/>
              </a:endParaRPr>
            </a:p>
          </p:txBody>
        </p:sp>
      </p:grpSp>
      <p:grpSp>
        <p:nvGrpSpPr>
          <p:cNvPr id="59" name="Group 58">
            <a:extLst>
              <a:ext uri="{FF2B5EF4-FFF2-40B4-BE49-F238E27FC236}">
                <a16:creationId xmlns:a16="http://schemas.microsoft.com/office/drawing/2014/main" id="{D3882D30-E702-FC19-5231-292BD9591A28}"/>
              </a:ext>
            </a:extLst>
          </p:cNvPr>
          <p:cNvGrpSpPr/>
          <p:nvPr/>
        </p:nvGrpSpPr>
        <p:grpSpPr>
          <a:xfrm>
            <a:off x="230660" y="2861746"/>
            <a:ext cx="3767612" cy="906566"/>
            <a:chOff x="5120872" y="1424362"/>
            <a:chExt cx="4973441" cy="1009582"/>
          </a:xfrm>
        </p:grpSpPr>
        <p:grpSp>
          <p:nvGrpSpPr>
            <p:cNvPr id="63" name="Group 62">
              <a:extLst>
                <a:ext uri="{FF2B5EF4-FFF2-40B4-BE49-F238E27FC236}">
                  <a16:creationId xmlns:a16="http://schemas.microsoft.com/office/drawing/2014/main" id="{1316BF71-9346-905B-C7EA-FC76817EB178}"/>
                </a:ext>
              </a:extLst>
            </p:cNvPr>
            <p:cNvGrpSpPr/>
            <p:nvPr/>
          </p:nvGrpSpPr>
          <p:grpSpPr>
            <a:xfrm>
              <a:off x="5120872" y="1424362"/>
              <a:ext cx="4973441" cy="1009582"/>
              <a:chOff x="4918734" y="1038355"/>
              <a:chExt cx="6779164" cy="1376134"/>
            </a:xfrm>
          </p:grpSpPr>
          <p:sp>
            <p:nvSpPr>
              <p:cNvPr id="64" name="Hexagon 106">
                <a:extLst>
                  <a:ext uri="{FF2B5EF4-FFF2-40B4-BE49-F238E27FC236}">
                    <a16:creationId xmlns:a16="http://schemas.microsoft.com/office/drawing/2014/main" id="{F366ACCB-6CB9-267E-D942-8170D564C71F}"/>
                  </a:ext>
                </a:extLst>
              </p:cNvPr>
              <p:cNvSpPr/>
              <p:nvPr/>
            </p:nvSpPr>
            <p:spPr>
              <a:xfrm flipH="1">
                <a:off x="4918734" y="1038355"/>
                <a:ext cx="1252286"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Arial"/>
                  <a:ea typeface="+mn-ea"/>
                  <a:cs typeface="+mn-cs"/>
                </a:endParaRPr>
              </a:p>
            </p:txBody>
          </p:sp>
          <p:sp>
            <p:nvSpPr>
              <p:cNvPr id="65" name="Hexagon 64">
                <a:extLst>
                  <a:ext uri="{FF2B5EF4-FFF2-40B4-BE49-F238E27FC236}">
                    <a16:creationId xmlns:a16="http://schemas.microsoft.com/office/drawing/2014/main" id="{CD436AD1-17AB-88EB-8112-FEA7D4147978}"/>
                  </a:ext>
                </a:extLst>
              </p:cNvPr>
              <p:cNvSpPr/>
              <p:nvPr/>
            </p:nvSpPr>
            <p:spPr>
              <a:xfrm flipH="1">
                <a:off x="5610273" y="1290263"/>
                <a:ext cx="6087625" cy="897824"/>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6" name="Hexagon 65">
                <a:extLst>
                  <a:ext uri="{FF2B5EF4-FFF2-40B4-BE49-F238E27FC236}">
                    <a16:creationId xmlns:a16="http://schemas.microsoft.com/office/drawing/2014/main" id="{24236805-B12B-3D12-AB44-475245609598}"/>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61" name="TextBox 60">
              <a:extLst>
                <a:ext uri="{FF2B5EF4-FFF2-40B4-BE49-F238E27FC236}">
                  <a16:creationId xmlns:a16="http://schemas.microsoft.com/office/drawing/2014/main" id="{40977EBC-2545-4C48-67E3-90A55753A3AD}"/>
                </a:ext>
              </a:extLst>
            </p:cNvPr>
            <p:cNvSpPr txBox="1"/>
            <p:nvPr/>
          </p:nvSpPr>
          <p:spPr>
            <a:xfrm>
              <a:off x="5375792" y="1744487"/>
              <a:ext cx="910083" cy="412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Bold" panose="02000604030000020004"/>
                  <a:ea typeface="+mn-ea"/>
                  <a:cs typeface="+mn-cs"/>
                </a:rPr>
                <a:t>38</a:t>
              </a:r>
              <a:r>
                <a:rPr kumimoji="0" lang="en-US" sz="1600" b="0" i="0" u="none" strike="noStrike" kern="1200" cap="none" spc="0" normalizeH="0" baseline="0" noProof="0" dirty="0">
                  <a:ln>
                    <a:noFill/>
                  </a:ln>
                  <a:solidFill>
                    <a:srgbClr val="FFFFFF"/>
                  </a:solidFill>
                  <a:effectLst/>
                  <a:uLnTx/>
                  <a:uFillTx/>
                  <a:latin typeface="Gotham Bold" panose="02000604030000020004"/>
                  <a:ea typeface="+mn-ea"/>
                  <a:cs typeface="+mn-cs"/>
                </a:rPr>
                <a:t>%</a:t>
              </a:r>
              <a:endParaRPr kumimoji="0" lang="en-US" sz="1100" b="0" i="0" u="none" strike="noStrike" kern="1200" cap="none" spc="0" normalizeH="0" baseline="0" noProof="0" dirty="0">
                <a:ln>
                  <a:noFill/>
                </a:ln>
                <a:solidFill>
                  <a:srgbClr val="FFFFFF"/>
                </a:solidFill>
                <a:effectLst/>
                <a:uLnTx/>
                <a:uFillTx/>
                <a:latin typeface="Gotham Bold" panose="02000604030000020004"/>
                <a:ea typeface="+mn-ea"/>
                <a:cs typeface="+mn-cs"/>
              </a:endParaRPr>
            </a:p>
          </p:txBody>
        </p:sp>
      </p:grpSp>
      <p:cxnSp>
        <p:nvCxnSpPr>
          <p:cNvPr id="80" name="Straight Connector 79">
            <a:extLst>
              <a:ext uri="{FF2B5EF4-FFF2-40B4-BE49-F238E27FC236}">
                <a16:creationId xmlns:a16="http://schemas.microsoft.com/office/drawing/2014/main" id="{29BEB25E-0760-0FF7-71BF-0B941729E79E}"/>
              </a:ext>
            </a:extLst>
          </p:cNvPr>
          <p:cNvCxnSpPr>
            <a:cxnSpLocks/>
          </p:cNvCxnSpPr>
          <p:nvPr/>
        </p:nvCxnSpPr>
        <p:spPr>
          <a:xfrm>
            <a:off x="4187013" y="1157597"/>
            <a:ext cx="0" cy="4237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354D934-8E1A-C2AA-8B55-560A3253A665}"/>
              </a:ext>
            </a:extLst>
          </p:cNvPr>
          <p:cNvSpPr txBox="1"/>
          <p:nvPr/>
        </p:nvSpPr>
        <p:spPr>
          <a:xfrm>
            <a:off x="454127" y="6114928"/>
            <a:ext cx="11737873" cy="584775"/>
          </a:xfrm>
          <a:prstGeom prst="rect">
            <a:avLst/>
          </a:prstGeom>
          <a:noFill/>
        </p:spPr>
        <p:txBody>
          <a:bodyPr wrap="square">
            <a:spAutoFit/>
          </a:bodyPr>
          <a:lstStyle/>
          <a:p>
            <a:pPr defTabSz="2438337" hangingPunct="0"/>
            <a:r>
              <a:rPr lang="en-US" sz="1600" i="1" kern="0" dirty="0">
                <a:solidFill>
                  <a:srgbClr val="FFFFFF"/>
                </a:solidFill>
                <a:latin typeface="Fortuna"/>
                <a:cs typeface="Futura" panose="020B0602020204020303"/>
                <a:sym typeface="Helvetica Neue"/>
              </a:rPr>
              <a:t>“…the more information a company discloses about its ESG practices, the more rating agencies disagree on how well that company is performing along these dimensions” </a:t>
            </a:r>
            <a:r>
              <a:rPr lang="en-US" sz="1600" kern="0" dirty="0">
                <a:solidFill>
                  <a:srgbClr val="FFFFFF"/>
                </a:solidFill>
                <a:latin typeface="Fortuna"/>
                <a:cs typeface="Futura" panose="020B0602020204020303"/>
                <a:sym typeface="Helvetica Neue"/>
              </a:rPr>
              <a:t>– Harvard Business School</a:t>
            </a:r>
            <a:endParaRPr lang="en-US" sz="1600" i="1" kern="0" dirty="0">
              <a:solidFill>
                <a:srgbClr val="FFFFFF"/>
              </a:solidFill>
              <a:latin typeface="Fortuna"/>
              <a:cs typeface="Futura" panose="020B0602020204020303"/>
              <a:sym typeface="Helvetica Neue"/>
            </a:endParaRPr>
          </a:p>
        </p:txBody>
      </p:sp>
      <p:sp>
        <p:nvSpPr>
          <p:cNvPr id="6" name="TextBox 5">
            <a:extLst>
              <a:ext uri="{FF2B5EF4-FFF2-40B4-BE49-F238E27FC236}">
                <a16:creationId xmlns:a16="http://schemas.microsoft.com/office/drawing/2014/main" id="{89B8ECC3-0DA1-0D28-E0B2-28B261F6E616}"/>
              </a:ext>
            </a:extLst>
          </p:cNvPr>
          <p:cNvSpPr txBox="1"/>
          <p:nvPr/>
        </p:nvSpPr>
        <p:spPr>
          <a:xfrm>
            <a:off x="999370" y="1665200"/>
            <a:ext cx="3026777" cy="4233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Medium" panose="02000604030000020004" pitchFamily="2" charset="0"/>
                <a:ea typeface="+mn-ea"/>
                <a:cs typeface="Futura" panose="020B0602020204020303"/>
              </a:rPr>
              <a:t>MEASUREMENT DIVERGENCE</a:t>
            </a:r>
          </a:p>
        </p:txBody>
      </p:sp>
      <p:sp>
        <p:nvSpPr>
          <p:cNvPr id="10" name="TextBox 9">
            <a:extLst>
              <a:ext uri="{FF2B5EF4-FFF2-40B4-BE49-F238E27FC236}">
                <a16:creationId xmlns:a16="http://schemas.microsoft.com/office/drawing/2014/main" id="{3D712ECA-952E-0061-C1CF-35ED008F3E89}"/>
              </a:ext>
            </a:extLst>
          </p:cNvPr>
          <p:cNvSpPr txBox="1"/>
          <p:nvPr/>
        </p:nvSpPr>
        <p:spPr>
          <a:xfrm>
            <a:off x="1057931" y="3066859"/>
            <a:ext cx="2160673" cy="4233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Medium" panose="02000604030000020004" pitchFamily="2" charset="0"/>
                <a:ea typeface="+mn-ea"/>
                <a:cs typeface="Futura" panose="020B0602020204020303"/>
              </a:rPr>
              <a:t>SCOPE DIVERGENCE</a:t>
            </a:r>
          </a:p>
        </p:txBody>
      </p:sp>
      <p:grpSp>
        <p:nvGrpSpPr>
          <p:cNvPr id="14" name="Group 13">
            <a:extLst>
              <a:ext uri="{FF2B5EF4-FFF2-40B4-BE49-F238E27FC236}">
                <a16:creationId xmlns:a16="http://schemas.microsoft.com/office/drawing/2014/main" id="{503A5D50-8AC2-6451-140E-A4F658383918}"/>
              </a:ext>
            </a:extLst>
          </p:cNvPr>
          <p:cNvGrpSpPr/>
          <p:nvPr/>
        </p:nvGrpSpPr>
        <p:grpSpPr>
          <a:xfrm>
            <a:off x="221030" y="4288908"/>
            <a:ext cx="3767612" cy="906566"/>
            <a:chOff x="5120872" y="1424362"/>
            <a:chExt cx="4973441" cy="1009582"/>
          </a:xfrm>
        </p:grpSpPr>
        <p:grpSp>
          <p:nvGrpSpPr>
            <p:cNvPr id="19" name="Group 18">
              <a:extLst>
                <a:ext uri="{FF2B5EF4-FFF2-40B4-BE49-F238E27FC236}">
                  <a16:creationId xmlns:a16="http://schemas.microsoft.com/office/drawing/2014/main" id="{B2C07E15-F302-1BDE-5BDD-BAD1ADE039F7}"/>
                </a:ext>
              </a:extLst>
            </p:cNvPr>
            <p:cNvGrpSpPr/>
            <p:nvPr/>
          </p:nvGrpSpPr>
          <p:grpSpPr>
            <a:xfrm>
              <a:off x="5120872" y="1424362"/>
              <a:ext cx="4973441" cy="1009582"/>
              <a:chOff x="4918734" y="1038355"/>
              <a:chExt cx="6779164" cy="1376134"/>
            </a:xfrm>
          </p:grpSpPr>
          <p:sp>
            <p:nvSpPr>
              <p:cNvPr id="21" name="Hexagon 106">
                <a:extLst>
                  <a:ext uri="{FF2B5EF4-FFF2-40B4-BE49-F238E27FC236}">
                    <a16:creationId xmlns:a16="http://schemas.microsoft.com/office/drawing/2014/main" id="{AA24A54F-E659-FE64-AEA8-093922411C6B}"/>
                  </a:ext>
                </a:extLst>
              </p:cNvPr>
              <p:cNvSpPr/>
              <p:nvPr/>
            </p:nvSpPr>
            <p:spPr>
              <a:xfrm flipH="1">
                <a:off x="4918734" y="1038355"/>
                <a:ext cx="1252286" cy="1376134"/>
              </a:xfrm>
              <a:custGeom>
                <a:avLst/>
                <a:gdLst>
                  <a:gd name="connsiteX0" fmla="*/ 0 w 2651512"/>
                  <a:gd name="connsiteY0" fmla="*/ 1142892 h 2285784"/>
                  <a:gd name="connsiteX1" fmla="*/ 571446 w 2651512"/>
                  <a:gd name="connsiteY1" fmla="*/ 1 h 2285784"/>
                  <a:gd name="connsiteX2" fmla="*/ 2080066 w 2651512"/>
                  <a:gd name="connsiteY2" fmla="*/ 1 h 2285784"/>
                  <a:gd name="connsiteX3" fmla="*/ 2651512 w 2651512"/>
                  <a:gd name="connsiteY3" fmla="*/ 1142892 h 2285784"/>
                  <a:gd name="connsiteX4" fmla="*/ 2080066 w 2651512"/>
                  <a:gd name="connsiteY4" fmla="*/ 2285783 h 2285784"/>
                  <a:gd name="connsiteX5" fmla="*/ 571446 w 2651512"/>
                  <a:gd name="connsiteY5" fmla="*/ 2285783 h 2285784"/>
                  <a:gd name="connsiteX6" fmla="*/ 0 w 2651512"/>
                  <a:gd name="connsiteY6" fmla="*/ 1142892 h 2285784"/>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6" fmla="*/ 91440 w 2651512"/>
                  <a:gd name="connsiteY6" fmla="*/ 1234331 h 2285782"/>
                  <a:gd name="connsiteX0" fmla="*/ 0 w 2651512"/>
                  <a:gd name="connsiteY0" fmla="*/ 1142891 h 2285782"/>
                  <a:gd name="connsiteX1" fmla="*/ 571446 w 2651512"/>
                  <a:gd name="connsiteY1" fmla="*/ 0 h 2285782"/>
                  <a:gd name="connsiteX2" fmla="*/ 2080066 w 2651512"/>
                  <a:gd name="connsiteY2" fmla="*/ 0 h 2285782"/>
                  <a:gd name="connsiteX3" fmla="*/ 2651512 w 2651512"/>
                  <a:gd name="connsiteY3" fmla="*/ 1142891 h 2285782"/>
                  <a:gd name="connsiteX4" fmla="*/ 2080066 w 2651512"/>
                  <a:gd name="connsiteY4" fmla="*/ 2285782 h 2285782"/>
                  <a:gd name="connsiteX5" fmla="*/ 571446 w 2651512"/>
                  <a:gd name="connsiteY5" fmla="*/ 2285782 h 2285782"/>
                  <a:gd name="connsiteX0" fmla="*/ 0 w 2080066"/>
                  <a:gd name="connsiteY0" fmla="*/ 0 h 2285782"/>
                  <a:gd name="connsiteX1" fmla="*/ 1508620 w 2080066"/>
                  <a:gd name="connsiteY1" fmla="*/ 0 h 2285782"/>
                  <a:gd name="connsiteX2" fmla="*/ 2080066 w 2080066"/>
                  <a:gd name="connsiteY2" fmla="*/ 1142891 h 2285782"/>
                  <a:gd name="connsiteX3" fmla="*/ 1508620 w 2080066"/>
                  <a:gd name="connsiteY3" fmla="*/ 2285782 h 2285782"/>
                  <a:gd name="connsiteX4" fmla="*/ 0 w 2080066"/>
                  <a:gd name="connsiteY4" fmla="*/ 2285782 h 228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066" h="2285782">
                    <a:moveTo>
                      <a:pt x="0" y="0"/>
                    </a:moveTo>
                    <a:lnTo>
                      <a:pt x="1508620" y="0"/>
                    </a:lnTo>
                    <a:lnTo>
                      <a:pt x="2080066" y="1142891"/>
                    </a:lnTo>
                    <a:lnTo>
                      <a:pt x="1508620" y="2285782"/>
                    </a:lnTo>
                    <a:lnTo>
                      <a:pt x="0" y="2285782"/>
                    </a:lnTo>
                  </a:path>
                </a:pathLst>
              </a:custGeom>
              <a:noFill/>
              <a:ln w="19050">
                <a:solidFill>
                  <a:srgbClr val="0093D4"/>
                </a:solidFill>
                <a:prstDash val="solid"/>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Hexagon 21">
                <a:extLst>
                  <a:ext uri="{FF2B5EF4-FFF2-40B4-BE49-F238E27FC236}">
                    <a16:creationId xmlns:a16="http://schemas.microsoft.com/office/drawing/2014/main" id="{C9D8C6F1-A480-71FA-880C-7317CF754EF2}"/>
                  </a:ext>
                </a:extLst>
              </p:cNvPr>
              <p:cNvSpPr/>
              <p:nvPr/>
            </p:nvSpPr>
            <p:spPr>
              <a:xfrm flipH="1">
                <a:off x="5610273" y="1290263"/>
                <a:ext cx="6087625" cy="897824"/>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3" name="Hexagon 22">
                <a:extLst>
                  <a:ext uri="{FF2B5EF4-FFF2-40B4-BE49-F238E27FC236}">
                    <a16:creationId xmlns:a16="http://schemas.microsoft.com/office/drawing/2014/main" id="{45C7EAF6-FE33-6715-335C-84B67E2EDB84}"/>
                  </a:ext>
                </a:extLst>
              </p:cNvPr>
              <p:cNvSpPr/>
              <p:nvPr/>
            </p:nvSpPr>
            <p:spPr>
              <a:xfrm flipH="1">
                <a:off x="5178657" y="1189675"/>
                <a:ext cx="1240511" cy="1069404"/>
              </a:xfrm>
              <a:prstGeom prst="hexagon">
                <a:avLst/>
              </a:prstGeom>
              <a:solidFill>
                <a:schemeClr val="bg1"/>
              </a:solidFill>
              <a:ln>
                <a:noFill/>
              </a:ln>
              <a:effectLst>
                <a:outerShdw blurRad="313432" dir="5400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20" name="TextBox 19">
              <a:extLst>
                <a:ext uri="{FF2B5EF4-FFF2-40B4-BE49-F238E27FC236}">
                  <a16:creationId xmlns:a16="http://schemas.microsoft.com/office/drawing/2014/main" id="{6E2EFD23-26C2-C179-2AD0-674681984349}"/>
                </a:ext>
              </a:extLst>
            </p:cNvPr>
            <p:cNvSpPr txBox="1"/>
            <p:nvPr/>
          </p:nvSpPr>
          <p:spPr>
            <a:xfrm>
              <a:off x="5375792" y="1744487"/>
              <a:ext cx="910083" cy="412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Bold" panose="02000604030000020004"/>
                  <a:ea typeface="+mn-ea"/>
                  <a:cs typeface="+mn-cs"/>
                </a:rPr>
                <a:t>6</a:t>
              </a:r>
              <a:r>
                <a:rPr kumimoji="0" lang="en-US" sz="1600" b="0" i="0" u="none" strike="noStrike" kern="1200" cap="none" spc="0" normalizeH="0" baseline="0" noProof="0" dirty="0">
                  <a:ln>
                    <a:noFill/>
                  </a:ln>
                  <a:solidFill>
                    <a:srgbClr val="FFFFFF"/>
                  </a:solidFill>
                  <a:effectLst/>
                  <a:uLnTx/>
                  <a:uFillTx/>
                  <a:latin typeface="Gotham Bold" panose="02000604030000020004"/>
                  <a:ea typeface="+mn-ea"/>
                  <a:cs typeface="+mn-cs"/>
                </a:rPr>
                <a:t>%</a:t>
              </a:r>
              <a:endParaRPr kumimoji="0" lang="en-US" sz="1100" b="0" i="0" u="none" strike="noStrike" kern="1200" cap="none" spc="0" normalizeH="0" baseline="0" noProof="0" dirty="0">
                <a:ln>
                  <a:noFill/>
                </a:ln>
                <a:solidFill>
                  <a:srgbClr val="FFFFFF"/>
                </a:solidFill>
                <a:effectLst/>
                <a:uLnTx/>
                <a:uFillTx/>
                <a:latin typeface="Gotham Bold" panose="02000604030000020004"/>
                <a:ea typeface="+mn-ea"/>
                <a:cs typeface="+mn-cs"/>
              </a:endParaRPr>
            </a:p>
          </p:txBody>
        </p:sp>
      </p:grpSp>
      <p:sp>
        <p:nvSpPr>
          <p:cNvPr id="12" name="TextBox 11">
            <a:extLst>
              <a:ext uri="{FF2B5EF4-FFF2-40B4-BE49-F238E27FC236}">
                <a16:creationId xmlns:a16="http://schemas.microsoft.com/office/drawing/2014/main" id="{F13A7098-8490-7B51-522A-E136106B3774}"/>
              </a:ext>
            </a:extLst>
          </p:cNvPr>
          <p:cNvSpPr txBox="1"/>
          <p:nvPr/>
        </p:nvSpPr>
        <p:spPr>
          <a:xfrm>
            <a:off x="1082593" y="4530530"/>
            <a:ext cx="2829715" cy="4233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Gotham Medium" panose="02000604030000020004" pitchFamily="2" charset="0"/>
                <a:ea typeface="+mn-ea"/>
                <a:cs typeface="Futura" panose="020B0602020204020303"/>
              </a:rPr>
              <a:t>WEIGHTING DIVERGENCE</a:t>
            </a:r>
          </a:p>
        </p:txBody>
      </p:sp>
    </p:spTree>
    <p:extLst>
      <p:ext uri="{BB962C8B-B14F-4D97-AF65-F5344CB8AC3E}">
        <p14:creationId xmlns:p14="http://schemas.microsoft.com/office/powerpoint/2010/main" val="111946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Futura" panose="020B0602020204020303"/>
                <a:sym typeface="Calibri"/>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 sz="1200" b="0" i="0" u="none" strike="noStrike" kern="1200" cap="none" spc="0" normalizeH="0" baseline="0" noProof="0">
              <a:ln>
                <a:noFill/>
              </a:ln>
              <a:solidFill>
                <a:srgbClr val="FFFFFF"/>
              </a:solidFill>
              <a:effectLst/>
              <a:uLnTx/>
              <a:uFillTx/>
              <a:latin typeface="Calibri"/>
              <a:ea typeface="Calibri"/>
              <a:cs typeface="Futura" panose="020B0602020204020303"/>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Futura" panose="020B0602020204020303"/>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cs typeface="Futura" panose="020B0602020204020303"/>
                <a:sym typeface="Futura Bold"/>
              </a:rPr>
              <a:t>Data Debacle</a:t>
            </a:r>
            <a:endParaRPr kumimoji="0" sz="2000" b="0" i="0" u="none" strike="noStrike" kern="0" cap="none" spc="0" normalizeH="0" baseline="0" noProof="0" dirty="0">
              <a:ln>
                <a:noFill/>
              </a:ln>
              <a:solidFill>
                <a:srgbClr val="F2F2F2"/>
              </a:solidFill>
              <a:effectLst/>
              <a:uLnTx/>
              <a:uFillTx/>
              <a:latin typeface="Futura Bold"/>
              <a:cs typeface="Futura" panose="020B0602020204020303"/>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9" name="Picture 8" descr="Logo&#10;&#10;Description automatically generated">
            <a:extLst>
              <a:ext uri="{FF2B5EF4-FFF2-40B4-BE49-F238E27FC236}">
                <a16:creationId xmlns:a16="http://schemas.microsoft.com/office/drawing/2014/main" id="{FEE37A17-C6C9-0528-79C9-73783AEA1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graphicFrame>
        <p:nvGraphicFramePr>
          <p:cNvPr id="21" name="Chart 20">
            <a:extLst>
              <a:ext uri="{FF2B5EF4-FFF2-40B4-BE49-F238E27FC236}">
                <a16:creationId xmlns:a16="http://schemas.microsoft.com/office/drawing/2014/main" id="{F2D70A61-CD22-7584-AF33-8A56784FEE93}"/>
              </a:ext>
            </a:extLst>
          </p:cNvPr>
          <p:cNvGraphicFramePr/>
          <p:nvPr>
            <p:extLst>
              <p:ext uri="{D42A27DB-BD31-4B8C-83A1-F6EECF244321}">
                <p14:modId xmlns:p14="http://schemas.microsoft.com/office/powerpoint/2010/main" val="579759591"/>
              </p:ext>
            </p:extLst>
          </p:nvPr>
        </p:nvGraphicFramePr>
        <p:xfrm>
          <a:off x="1544588" y="814519"/>
          <a:ext cx="9296400" cy="522896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2C2A50E-2660-6FF9-03B2-99A5971EDEEB}"/>
              </a:ext>
            </a:extLst>
          </p:cNvPr>
          <p:cNvSpPr txBox="1"/>
          <p:nvPr/>
        </p:nvSpPr>
        <p:spPr>
          <a:xfrm>
            <a:off x="184732" y="6079277"/>
            <a:ext cx="11862891" cy="584775"/>
          </a:xfrm>
          <a:prstGeom prst="rect">
            <a:avLst/>
          </a:prstGeom>
          <a:noFill/>
        </p:spPr>
        <p:txBody>
          <a:bodyPr wrap="square" rtlCol="0">
            <a:spAutoFit/>
          </a:bodyPr>
          <a:lstStyle/>
          <a:p>
            <a:r>
              <a:rPr lang="en-US" sz="1600" i="1" dirty="0">
                <a:latin typeface="Futura" panose="020B0602020204020303"/>
              </a:rPr>
              <a:t>“ESG is an unholy mess that needs to be ruthlessly streamlined. ESG has a measurement problem; the various scoring systems have gaping inconsistencies and are easily gamed.” – The Economist</a:t>
            </a:r>
          </a:p>
        </p:txBody>
      </p:sp>
    </p:spTree>
    <p:extLst>
      <p:ext uri="{BB962C8B-B14F-4D97-AF65-F5344CB8AC3E}">
        <p14:creationId xmlns:p14="http://schemas.microsoft.com/office/powerpoint/2010/main" val="3517278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Data Debacle</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FC338281-F7F7-B3FC-0DCB-0ECE0FCF8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16" name="Picture 15">
            <a:extLst>
              <a:ext uri="{FF2B5EF4-FFF2-40B4-BE49-F238E27FC236}">
                <a16:creationId xmlns:a16="http://schemas.microsoft.com/office/drawing/2014/main" id="{CC50A334-2087-54DE-2680-EA8FDBF679A7}"/>
              </a:ext>
            </a:extLst>
          </p:cNvPr>
          <p:cNvPicPr>
            <a:picLocks noChangeAspect="1"/>
          </p:cNvPicPr>
          <p:nvPr/>
        </p:nvPicPr>
        <p:blipFill>
          <a:blip r:embed="rId4"/>
          <a:stretch>
            <a:fillRect/>
          </a:stretch>
        </p:blipFill>
        <p:spPr>
          <a:xfrm>
            <a:off x="630940" y="807014"/>
            <a:ext cx="11058135" cy="4955296"/>
          </a:xfrm>
          <a:prstGeom prst="rect">
            <a:avLst/>
          </a:prstGeom>
        </p:spPr>
      </p:pic>
      <p:sp>
        <p:nvSpPr>
          <p:cNvPr id="6" name="TextBox 5">
            <a:extLst>
              <a:ext uri="{FF2B5EF4-FFF2-40B4-BE49-F238E27FC236}">
                <a16:creationId xmlns:a16="http://schemas.microsoft.com/office/drawing/2014/main" id="{185D599A-C6B2-76E8-44D1-3F4D056DD8D0}"/>
              </a:ext>
            </a:extLst>
          </p:cNvPr>
          <p:cNvSpPr txBox="1"/>
          <p:nvPr/>
        </p:nvSpPr>
        <p:spPr>
          <a:xfrm>
            <a:off x="228561" y="5957286"/>
            <a:ext cx="11862891" cy="738664"/>
          </a:xfrm>
          <a:prstGeom prst="rect">
            <a:avLst/>
          </a:prstGeom>
          <a:noFill/>
        </p:spPr>
        <p:txBody>
          <a:bodyPr wrap="square" rtlCol="0">
            <a:spAutoFit/>
          </a:bodyPr>
          <a:lstStyle/>
          <a:p>
            <a:r>
              <a:rPr lang="en-US" sz="1400" i="1" dirty="0">
                <a:latin typeface="Futura"/>
              </a:rPr>
              <a:t>Researchers at Columbia University and London School of Economics compared the ESG record of U.S. companies in 147 ESG fund portfolios and that of U.S. companies in 2,428 non-ESG portfolios. They found that the companies in the ESG portfolios had worse compliance record for both labor and environmental rules.</a:t>
            </a:r>
          </a:p>
        </p:txBody>
      </p:sp>
    </p:spTree>
    <p:extLst>
      <p:ext uri="{BB962C8B-B14F-4D97-AF65-F5344CB8AC3E}">
        <p14:creationId xmlns:p14="http://schemas.microsoft.com/office/powerpoint/2010/main" val="386591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Data Debacle</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FC338281-F7F7-B3FC-0DCB-0ECE0FCF8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9" name="Picture 8">
            <a:extLst>
              <a:ext uri="{FF2B5EF4-FFF2-40B4-BE49-F238E27FC236}">
                <a16:creationId xmlns:a16="http://schemas.microsoft.com/office/drawing/2014/main" id="{4CEDD964-FF2B-A190-E327-1B549E894983}"/>
              </a:ext>
            </a:extLst>
          </p:cNvPr>
          <p:cNvPicPr>
            <a:picLocks noChangeAspect="1"/>
          </p:cNvPicPr>
          <p:nvPr/>
        </p:nvPicPr>
        <p:blipFill>
          <a:blip r:embed="rId4"/>
          <a:stretch>
            <a:fillRect/>
          </a:stretch>
        </p:blipFill>
        <p:spPr>
          <a:xfrm>
            <a:off x="2024393" y="3663609"/>
            <a:ext cx="5882704" cy="2102653"/>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0D2C33BD-9F2C-6891-6769-482254E1E705}"/>
              </a:ext>
            </a:extLst>
          </p:cNvPr>
          <p:cNvPicPr>
            <a:picLocks noChangeAspect="1"/>
          </p:cNvPicPr>
          <p:nvPr/>
        </p:nvPicPr>
        <p:blipFill>
          <a:blip r:embed="rId5"/>
          <a:stretch>
            <a:fillRect/>
          </a:stretch>
        </p:blipFill>
        <p:spPr>
          <a:xfrm>
            <a:off x="516303" y="896459"/>
            <a:ext cx="5419098" cy="3242575"/>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64EB1FD0-8CA0-8607-697E-7520FF46389E}"/>
              </a:ext>
            </a:extLst>
          </p:cNvPr>
          <p:cNvPicPr>
            <a:picLocks noChangeAspect="1"/>
          </p:cNvPicPr>
          <p:nvPr/>
        </p:nvPicPr>
        <p:blipFill>
          <a:blip r:embed="rId6"/>
          <a:stretch>
            <a:fillRect/>
          </a:stretch>
        </p:blipFill>
        <p:spPr>
          <a:xfrm>
            <a:off x="7443491" y="2134837"/>
            <a:ext cx="4263153" cy="3099555"/>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descr="Graphical user interface, application&#10;&#10;Description automatically generated">
            <a:extLst>
              <a:ext uri="{FF2B5EF4-FFF2-40B4-BE49-F238E27FC236}">
                <a16:creationId xmlns:a16="http://schemas.microsoft.com/office/drawing/2014/main" id="{DBA51B2B-43E8-475A-A541-606CBB241038}"/>
              </a:ext>
            </a:extLst>
          </p:cNvPr>
          <p:cNvPicPr>
            <a:picLocks noChangeAspect="1"/>
          </p:cNvPicPr>
          <p:nvPr/>
        </p:nvPicPr>
        <p:blipFill rotWithShape="1">
          <a:blip r:embed="rId7"/>
          <a:srcRect b="65707"/>
          <a:stretch/>
        </p:blipFill>
        <p:spPr>
          <a:xfrm>
            <a:off x="4887206" y="1890165"/>
            <a:ext cx="5629901" cy="2205629"/>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descr="Graphical user interface&#10;&#10;Description automatically generated">
            <a:extLst>
              <a:ext uri="{FF2B5EF4-FFF2-40B4-BE49-F238E27FC236}">
                <a16:creationId xmlns:a16="http://schemas.microsoft.com/office/drawing/2014/main" id="{FE7D8667-7516-7DF0-8F48-FB894ACB4191}"/>
              </a:ext>
            </a:extLst>
          </p:cNvPr>
          <p:cNvPicPr>
            <a:picLocks noChangeAspect="1"/>
          </p:cNvPicPr>
          <p:nvPr/>
        </p:nvPicPr>
        <p:blipFill rotWithShape="1">
          <a:blip r:embed="rId8"/>
          <a:srcRect b="60828"/>
          <a:stretch/>
        </p:blipFill>
        <p:spPr>
          <a:xfrm>
            <a:off x="5728703" y="1069021"/>
            <a:ext cx="4594531" cy="1324422"/>
          </a:xfrm>
          <a:prstGeom prst="rect">
            <a:avLst/>
          </a:prstGeom>
          <a:ln>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9571A246-96EF-62D5-0273-BDA5AF5651F1}"/>
              </a:ext>
            </a:extLst>
          </p:cNvPr>
          <p:cNvSpPr txBox="1"/>
          <p:nvPr/>
        </p:nvSpPr>
        <p:spPr>
          <a:xfrm>
            <a:off x="184731" y="5934670"/>
            <a:ext cx="12007269" cy="923330"/>
          </a:xfrm>
          <a:prstGeom prst="rect">
            <a:avLst/>
          </a:prstGeom>
          <a:noFill/>
        </p:spPr>
        <p:txBody>
          <a:bodyPr wrap="square" rtlCol="0">
            <a:spAutoFit/>
          </a:bodyPr>
          <a:lstStyle/>
          <a:p>
            <a:r>
              <a:rPr lang="en-US" sz="1400" i="1" dirty="0">
                <a:latin typeface="Futura"/>
              </a:rPr>
              <a:t>“To prevent dishonest climate accounting and other actions designed to circumvent the need for deep decarbonization, we emphasize that non-state actors must report publicly on their progress with verified information that can be compared with peers.” -Catherine McKenna, U.N.</a:t>
            </a:r>
          </a:p>
          <a:p>
            <a:r>
              <a:rPr lang="en-US" sz="1200" i="1" dirty="0"/>
              <a:t>Chair, High-level Expert Group on the Net Zero Emissions Commitments of Non-State Entities</a:t>
            </a:r>
          </a:p>
        </p:txBody>
      </p:sp>
    </p:spTree>
    <p:extLst>
      <p:ext uri="{BB962C8B-B14F-4D97-AF65-F5344CB8AC3E}">
        <p14:creationId xmlns:p14="http://schemas.microsoft.com/office/powerpoint/2010/main" val="1275089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0BA64C5D-CD31-451E-1386-997F628C3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1" name="TextBox 10">
            <a:extLst>
              <a:ext uri="{FF2B5EF4-FFF2-40B4-BE49-F238E27FC236}">
                <a16:creationId xmlns:a16="http://schemas.microsoft.com/office/drawing/2014/main" id="{D27BD335-7D85-D09E-EE94-4326D0386936}"/>
              </a:ext>
            </a:extLst>
          </p:cNvPr>
          <p:cNvSpPr txBox="1"/>
          <p:nvPr/>
        </p:nvSpPr>
        <p:spPr>
          <a:xfrm>
            <a:off x="812800" y="413266"/>
            <a:ext cx="6604000" cy="646331"/>
          </a:xfrm>
          <a:prstGeom prst="rect">
            <a:avLst/>
          </a:prstGeom>
          <a:noFill/>
        </p:spPr>
        <p:txBody>
          <a:bodyPr wrap="square" rtlCol="0">
            <a:spAutoFit/>
          </a:bodyPr>
          <a:lstStyle/>
          <a:p>
            <a:r>
              <a:rPr lang="en-US" sz="3600" b="1" dirty="0"/>
              <a:t>Poll #2</a:t>
            </a:r>
          </a:p>
        </p:txBody>
      </p:sp>
      <p:sp>
        <p:nvSpPr>
          <p:cNvPr id="12" name="TextBox 11">
            <a:extLst>
              <a:ext uri="{FF2B5EF4-FFF2-40B4-BE49-F238E27FC236}">
                <a16:creationId xmlns:a16="http://schemas.microsoft.com/office/drawing/2014/main" id="{DFDFA1CD-A81C-E6C5-AAD3-5FA8E0394BFB}"/>
              </a:ext>
            </a:extLst>
          </p:cNvPr>
          <p:cNvSpPr txBox="1"/>
          <p:nvPr/>
        </p:nvSpPr>
        <p:spPr>
          <a:xfrm>
            <a:off x="478588" y="1360958"/>
            <a:ext cx="11234823" cy="5290166"/>
          </a:xfrm>
          <a:prstGeom prst="rect">
            <a:avLst/>
          </a:prstGeom>
          <a:noFill/>
        </p:spPr>
        <p:txBody>
          <a:bodyPr wrap="square" rtlCol="0">
            <a:spAutoFit/>
          </a:bodyPr>
          <a:lstStyle/>
          <a:p>
            <a:pPr marR="0" lvl="0">
              <a:lnSpc>
                <a:spcPct val="107000"/>
              </a:lnSpc>
              <a:spcBef>
                <a:spcPts val="0"/>
              </a:spcBef>
              <a:spcAft>
                <a:spcPts val="0"/>
              </a:spcAft>
            </a:pPr>
            <a:r>
              <a:rPr lang="en-US" sz="3200" b="1" dirty="0">
                <a:latin typeface="Söhne"/>
              </a:rPr>
              <a:t>How confident are you that your investments and portfolios are aligned with the ESG goals they claim to accomplish</a:t>
            </a:r>
            <a:r>
              <a:rPr lang="en-US" sz="3200" b="1" i="0" dirty="0">
                <a:effectLst/>
                <a:latin typeface="Söhne"/>
              </a:rPr>
              <a:t>?</a:t>
            </a:r>
          </a:p>
          <a:p>
            <a:pPr marR="0" lvl="0">
              <a:lnSpc>
                <a:spcPct val="107000"/>
              </a:lnSpc>
              <a:spcBef>
                <a:spcPts val="0"/>
              </a:spcBef>
              <a:spcAft>
                <a:spcPts val="0"/>
              </a:spcAft>
            </a:pPr>
            <a:endParaRPr lang="en-US" sz="3200" b="0" i="0" dirty="0">
              <a:solidFill>
                <a:srgbClr val="374151"/>
              </a:solidFill>
              <a:effectLst/>
              <a:latin typeface="Söhne"/>
            </a:endParaRPr>
          </a:p>
          <a:p>
            <a:pPr marL="457200" marR="0" lvl="0" indent="-457200">
              <a:lnSpc>
                <a:spcPct val="150000"/>
              </a:lnSpc>
              <a:spcBef>
                <a:spcPts val="0"/>
              </a:spcBef>
              <a:spcAft>
                <a:spcPts val="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Not at all confident</a:t>
            </a:r>
          </a:p>
          <a:p>
            <a:pPr marL="457200" marR="0" lvl="0" indent="-457200">
              <a:lnSpc>
                <a:spcPct val="150000"/>
              </a:lnSpc>
              <a:spcBef>
                <a:spcPts val="0"/>
              </a:spcBef>
              <a:spcAft>
                <a:spcPts val="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Somewhat confident</a:t>
            </a:r>
          </a:p>
          <a:p>
            <a:pPr marL="457200" marR="0" lvl="0" indent="-457200">
              <a:lnSpc>
                <a:spcPct val="150000"/>
              </a:lnSpc>
              <a:spcBef>
                <a:spcPts val="0"/>
              </a:spcBef>
              <a:spcAft>
                <a:spcPts val="0"/>
              </a:spcAft>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Moderately confident</a:t>
            </a:r>
          </a:p>
          <a:p>
            <a:pPr marL="457200" indent="-457200">
              <a:lnSpc>
                <a:spcPct val="150000"/>
              </a:lnSpc>
              <a:buFont typeface="Arial" panose="020B0604020202020204" pitchFamily="34" charset="0"/>
              <a:buChar char="•"/>
            </a:pPr>
            <a:r>
              <a:rPr lang="en-US" sz="3200" b="1" dirty="0">
                <a:latin typeface="Calibri" panose="020F0502020204030204" pitchFamily="34" charset="0"/>
                <a:ea typeface="Calibri" panose="020F0502020204030204" pitchFamily="34" charset="0"/>
                <a:cs typeface="Times New Roman" panose="02020603050405020304" pitchFamily="18" charset="0"/>
              </a:rPr>
              <a:t>Highly </a:t>
            </a:r>
            <a:r>
              <a:rPr lang="en-US" sz="3200" b="1" dirty="0">
                <a:effectLst/>
                <a:latin typeface="Calibri" panose="020F0502020204030204" pitchFamily="34" charset="0"/>
                <a:ea typeface="Calibri" panose="020F0502020204030204" pitchFamily="34" charset="0"/>
                <a:cs typeface="Times New Roman" panose="02020603050405020304" pitchFamily="18" charset="0"/>
              </a:rPr>
              <a:t>confident</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50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6677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Futura" panose="020B0602020204020303"/>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 sz="1200" b="0" i="0" u="none" strike="noStrike" kern="1200" cap="none" spc="0" normalizeH="0" baseline="0" noProof="0">
              <a:ln>
                <a:noFill/>
              </a:ln>
              <a:solidFill>
                <a:srgbClr val="FFFFFF"/>
              </a:solidFill>
              <a:effectLst/>
              <a:uLnTx/>
              <a:uFillTx/>
              <a:latin typeface="Calibri"/>
              <a:ea typeface="Calibri"/>
              <a:cs typeface="Futura" panose="020B0602020204020303"/>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Futura" panose="020B0602020204020303"/>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1840247"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cs typeface="Futura" panose="020B0602020204020303"/>
                <a:sym typeface="Futura Bold"/>
              </a:rPr>
              <a:t>Data Debacle</a:t>
            </a:r>
            <a:endParaRPr kumimoji="0" sz="2000" b="0" i="0" u="none" strike="noStrike" kern="0" cap="none" spc="0" normalizeH="0" baseline="0" noProof="0" dirty="0">
              <a:ln>
                <a:noFill/>
              </a:ln>
              <a:solidFill>
                <a:srgbClr val="F2F2F2"/>
              </a:solidFill>
              <a:effectLst/>
              <a:uLnTx/>
              <a:uFillTx/>
              <a:latin typeface="Futura Bold"/>
              <a:cs typeface="Futura" panose="020B0602020204020303"/>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9" name="Picture 8" descr="Logo&#10;&#10;Description automatically generated">
            <a:extLst>
              <a:ext uri="{FF2B5EF4-FFF2-40B4-BE49-F238E27FC236}">
                <a16:creationId xmlns:a16="http://schemas.microsoft.com/office/drawing/2014/main" id="{FEE37A17-C6C9-0528-79C9-73783AEA1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11" name="Picture 10" descr="A graph with a line&#10;&#10;Description automatically generated">
            <a:extLst>
              <a:ext uri="{FF2B5EF4-FFF2-40B4-BE49-F238E27FC236}">
                <a16:creationId xmlns:a16="http://schemas.microsoft.com/office/drawing/2014/main" id="{A4958A8C-B58C-F5C8-28F3-99BA5F79B41F}"/>
              </a:ext>
            </a:extLst>
          </p:cNvPr>
          <p:cNvPicPr>
            <a:picLocks noChangeAspect="1"/>
          </p:cNvPicPr>
          <p:nvPr/>
        </p:nvPicPr>
        <p:blipFill>
          <a:blip r:embed="rId4"/>
          <a:stretch>
            <a:fillRect/>
          </a:stretch>
        </p:blipFill>
        <p:spPr>
          <a:xfrm>
            <a:off x="3448212" y="804671"/>
            <a:ext cx="5248658" cy="5248658"/>
          </a:xfrm>
          <a:prstGeom prst="rect">
            <a:avLst/>
          </a:prstGeom>
        </p:spPr>
      </p:pic>
      <p:pic>
        <p:nvPicPr>
          <p:cNvPr id="1026" name="Picture 2" descr="Is my old broken computer worth repairing or fixing">
            <a:extLst>
              <a:ext uri="{FF2B5EF4-FFF2-40B4-BE49-F238E27FC236}">
                <a16:creationId xmlns:a16="http://schemas.microsoft.com/office/drawing/2014/main" id="{E8DDE20F-1083-6765-A8F5-05326C9FE3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6870" y="804671"/>
            <a:ext cx="2743200" cy="20545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increasing hiring">
            <a:extLst>
              <a:ext uri="{FF2B5EF4-FFF2-40B4-BE49-F238E27FC236}">
                <a16:creationId xmlns:a16="http://schemas.microsoft.com/office/drawing/2014/main" id="{90CFA01B-AC11-57C6-C7F8-67159CC627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127" y="3495381"/>
            <a:ext cx="2536085" cy="255794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9BDE0C0-06CA-E0B7-DFCE-B4537977A8C7}"/>
              </a:ext>
            </a:extLst>
          </p:cNvPr>
          <p:cNvSpPr txBox="1"/>
          <p:nvPr/>
        </p:nvSpPr>
        <p:spPr>
          <a:xfrm>
            <a:off x="184731" y="6169706"/>
            <a:ext cx="1177562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28600" hangingPunct="0">
              <a:defRPr sz="2200">
                <a:solidFill>
                  <a:srgbClr val="356090"/>
                </a:solidFill>
                <a:latin typeface="Futura"/>
                <a:ea typeface="Futura"/>
                <a:cs typeface="Futura"/>
                <a:sym typeface="Futura"/>
              </a:defRPr>
            </a:pPr>
            <a:r>
              <a:rPr lang="en-US" sz="1600" i="1" kern="0" dirty="0">
                <a:solidFill>
                  <a:srgbClr val="FFFFFF"/>
                </a:solidFill>
                <a:latin typeface="Futura" panose="020B0602020204020303"/>
                <a:cs typeface="Futura" panose="020B0602020204020303"/>
                <a:sym typeface="Futura"/>
              </a:rPr>
              <a:t>83% of consumers think companies should be actively shaping ESG best practices and 86% of employees prefer to support or work for companies that care about the same issues they do. </a:t>
            </a:r>
          </a:p>
        </p:txBody>
      </p:sp>
    </p:spTree>
    <p:extLst>
      <p:ext uri="{BB962C8B-B14F-4D97-AF65-F5344CB8AC3E}">
        <p14:creationId xmlns:p14="http://schemas.microsoft.com/office/powerpoint/2010/main" val="2142333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2595262"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A Potential Solution?</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8" name="Picture 7" descr="Logo&#10;&#10;Description automatically generated">
            <a:extLst>
              <a:ext uri="{FF2B5EF4-FFF2-40B4-BE49-F238E27FC236}">
                <a16:creationId xmlns:a16="http://schemas.microsoft.com/office/drawing/2014/main" id="{FC338281-F7F7-B3FC-0DCB-0ECE0FCF8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7" name="Picture 6" descr="A robot with a laser beam&#10;&#10;Description automatically generated">
            <a:extLst>
              <a:ext uri="{FF2B5EF4-FFF2-40B4-BE49-F238E27FC236}">
                <a16:creationId xmlns:a16="http://schemas.microsoft.com/office/drawing/2014/main" id="{D85BE0C5-6417-8A27-44BD-037D1AA56C10}"/>
              </a:ext>
            </a:extLst>
          </p:cNvPr>
          <p:cNvPicPr>
            <a:picLocks noChangeAspect="1"/>
          </p:cNvPicPr>
          <p:nvPr/>
        </p:nvPicPr>
        <p:blipFill>
          <a:blip r:embed="rId4"/>
          <a:stretch>
            <a:fillRect/>
          </a:stretch>
        </p:blipFill>
        <p:spPr>
          <a:xfrm>
            <a:off x="358372" y="2156443"/>
            <a:ext cx="4924958" cy="2585603"/>
          </a:xfrm>
          <a:prstGeom prst="rect">
            <a:avLst/>
          </a:prstGeom>
        </p:spPr>
      </p:pic>
      <p:sp>
        <p:nvSpPr>
          <p:cNvPr id="6" name="TextBox 5">
            <a:extLst>
              <a:ext uri="{FF2B5EF4-FFF2-40B4-BE49-F238E27FC236}">
                <a16:creationId xmlns:a16="http://schemas.microsoft.com/office/drawing/2014/main" id="{D65B24B2-15A6-0363-492E-0A965B7E896A}"/>
              </a:ext>
            </a:extLst>
          </p:cNvPr>
          <p:cNvSpPr txBox="1"/>
          <p:nvPr/>
        </p:nvSpPr>
        <p:spPr>
          <a:xfrm>
            <a:off x="157161" y="6257164"/>
            <a:ext cx="11364279"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28600" hangingPunct="0">
              <a:defRPr sz="2200">
                <a:solidFill>
                  <a:srgbClr val="356090"/>
                </a:solidFill>
                <a:latin typeface="Futura"/>
                <a:ea typeface="Futura"/>
                <a:cs typeface="Futura"/>
                <a:sym typeface="Futura"/>
              </a:defRPr>
            </a:pPr>
            <a:r>
              <a:rPr lang="en-US" sz="1600" i="1" kern="0" dirty="0">
                <a:solidFill>
                  <a:srgbClr val="FFFFFF"/>
                </a:solidFill>
                <a:latin typeface="Futura"/>
                <a:sym typeface="Futura"/>
              </a:rPr>
              <a:t>“I am telling you, the world’s first trillionaires are going to come from somebody who masters AI and all its derivatives and applies it in ways we never thought of.” – Mark Cuban</a:t>
            </a:r>
          </a:p>
        </p:txBody>
      </p:sp>
      <p:sp>
        <p:nvSpPr>
          <p:cNvPr id="9" name="TextBox 8">
            <a:extLst>
              <a:ext uri="{FF2B5EF4-FFF2-40B4-BE49-F238E27FC236}">
                <a16:creationId xmlns:a16="http://schemas.microsoft.com/office/drawing/2014/main" id="{EE3189BE-600C-06EA-2DEC-E846458DFE05}"/>
              </a:ext>
            </a:extLst>
          </p:cNvPr>
          <p:cNvSpPr txBox="1"/>
          <p:nvPr/>
        </p:nvSpPr>
        <p:spPr>
          <a:xfrm>
            <a:off x="5490617" y="804467"/>
            <a:ext cx="6557006" cy="5446427"/>
          </a:xfrm>
          <a:prstGeom prst="rect">
            <a:avLst/>
          </a:prstGeom>
          <a:noFill/>
        </p:spPr>
        <p:txBody>
          <a:bodyPr wrap="square" rtlCol="0">
            <a:spAutoFit/>
          </a:bodyPr>
          <a:lstStyle/>
          <a:p>
            <a:pPr marR="0" lvl="0">
              <a:lnSpc>
                <a:spcPct val="107000"/>
              </a:lnSpc>
              <a:spcBef>
                <a:spcPts val="0"/>
              </a:spcBef>
              <a:spcAft>
                <a:spcPts val="0"/>
              </a:spcAft>
            </a:pPr>
            <a:r>
              <a:rPr lang="en-US" sz="3200" b="1" dirty="0">
                <a:latin typeface="Söhne"/>
              </a:rPr>
              <a:t>AI Is Revolutionizing ESG Data</a:t>
            </a:r>
            <a:endParaRPr lang="en-US" sz="3200" b="1" i="0" dirty="0">
              <a:effectLst/>
              <a:latin typeface="Söhne"/>
            </a:endParaRPr>
          </a:p>
          <a:p>
            <a:pPr marR="0" lvl="0">
              <a:lnSpc>
                <a:spcPct val="107000"/>
              </a:lnSpc>
              <a:spcBef>
                <a:spcPts val="0"/>
              </a:spcBef>
              <a:spcAft>
                <a:spcPts val="0"/>
              </a:spcAft>
            </a:pPr>
            <a:endParaRPr lang="en-US" sz="2400" b="0" i="0" dirty="0">
              <a:solidFill>
                <a:srgbClr val="374151"/>
              </a:solidFill>
              <a:effectLst/>
              <a:latin typeface="Söhne"/>
            </a:endParaRPr>
          </a:p>
          <a:p>
            <a:pPr marL="457200" marR="0" lvl="0" indent="-457200">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AI language comprehension models are able to extract data far more accurately and quickly than humans</a:t>
            </a:r>
          </a:p>
          <a:p>
            <a:pPr marR="0" lvl="0"/>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AI can be applied at scale, allowing everyone from institutional investors to corporate consultants freedom from the tethers of today’s constraints</a:t>
            </a:r>
          </a:p>
          <a:p>
            <a:pPr marR="0" lvl="0"/>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AI can be customized to create content and generate analysis and insights that fit the user’s needs.</a:t>
            </a:r>
          </a:p>
        </p:txBody>
      </p:sp>
    </p:spTree>
    <p:extLst>
      <p:ext uri="{BB962C8B-B14F-4D97-AF65-F5344CB8AC3E}">
        <p14:creationId xmlns:p14="http://schemas.microsoft.com/office/powerpoint/2010/main" val="4043134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Sustainability is Long-Term Strategy</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28" name="TextBox 27">
            <a:extLst>
              <a:ext uri="{FF2B5EF4-FFF2-40B4-BE49-F238E27FC236}">
                <a16:creationId xmlns:a16="http://schemas.microsoft.com/office/drawing/2014/main" id="{E77BE1AA-61F0-DF78-2DA7-F6CC496ED320}"/>
              </a:ext>
            </a:extLst>
          </p:cNvPr>
          <p:cNvSpPr txBox="1"/>
          <p:nvPr/>
        </p:nvSpPr>
        <p:spPr>
          <a:xfrm>
            <a:off x="275749" y="6076720"/>
            <a:ext cx="10861643" cy="646331"/>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1800" b="0" i="1"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rPr>
              <a:t>“ESG has become perhaps the most powerful driver of growth in asset and wealth management.” </a:t>
            </a:r>
          </a:p>
          <a:p>
            <a:pPr marR="0" lvl="0" algn="l" defTabSz="457200" rtl="0" eaLnBrk="1" fontAlgn="auto" latinLnBrk="0" hangingPunct="1">
              <a:lnSpc>
                <a:spcPct val="100000"/>
              </a:lnSpc>
              <a:spcBef>
                <a:spcPts val="0"/>
              </a:spcBef>
              <a:spcAft>
                <a:spcPts val="0"/>
              </a:spcAft>
              <a:buClrTx/>
              <a:buSzTx/>
              <a:tabLst/>
              <a:defRPr/>
            </a:pPr>
            <a:r>
              <a:rPr kumimoji="0" lang="en-US" sz="1800" b="0" i="1"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rPr>
              <a:t>- Olwyn Alexander, PwC Global Asset &amp; Wealth Management Leader</a:t>
            </a:r>
          </a:p>
        </p:txBody>
      </p:sp>
      <p:pic>
        <p:nvPicPr>
          <p:cNvPr id="8" name="Picture 7" descr="A screenshot of a computer screen&#10;&#10;Description automatically generated">
            <a:extLst>
              <a:ext uri="{FF2B5EF4-FFF2-40B4-BE49-F238E27FC236}">
                <a16:creationId xmlns:a16="http://schemas.microsoft.com/office/drawing/2014/main" id="{5A45EF99-17E8-12A7-29CC-03E4761C4C5F}"/>
              </a:ext>
            </a:extLst>
          </p:cNvPr>
          <p:cNvPicPr>
            <a:picLocks noChangeAspect="1"/>
          </p:cNvPicPr>
          <p:nvPr/>
        </p:nvPicPr>
        <p:blipFill>
          <a:blip r:embed="rId4"/>
          <a:stretch>
            <a:fillRect/>
          </a:stretch>
        </p:blipFill>
        <p:spPr>
          <a:xfrm>
            <a:off x="1706880" y="799780"/>
            <a:ext cx="8778240" cy="5258439"/>
          </a:xfrm>
          <a:prstGeom prst="rect">
            <a:avLst/>
          </a:prstGeom>
        </p:spPr>
      </p:pic>
    </p:spTree>
    <p:extLst>
      <p:ext uri="{BB962C8B-B14F-4D97-AF65-F5344CB8AC3E}">
        <p14:creationId xmlns:p14="http://schemas.microsoft.com/office/powerpoint/2010/main" val="3236752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8" name="TextBox 17">
            <a:extLst>
              <a:ext uri="{FF2B5EF4-FFF2-40B4-BE49-F238E27FC236}">
                <a16:creationId xmlns:a16="http://schemas.microsoft.com/office/drawing/2014/main" id="{7660A0BB-ED67-5E5C-9C07-2419A7404F47}"/>
              </a:ext>
            </a:extLst>
          </p:cNvPr>
          <p:cNvSpPr txBox="1"/>
          <p:nvPr/>
        </p:nvSpPr>
        <p:spPr>
          <a:xfrm>
            <a:off x="5383828" y="1869204"/>
            <a:ext cx="1508760" cy="584775"/>
          </a:xfrm>
          <a:prstGeom prst="rect">
            <a:avLst/>
          </a:prstGeom>
          <a:noFill/>
        </p:spPr>
        <p:txBody>
          <a:bodyPr wrap="square" rtlCol="0">
            <a:spAutoFit/>
          </a:bodyPr>
          <a:lstStyle/>
          <a:p>
            <a:r>
              <a:rPr lang="en-US" sz="1400" dirty="0">
                <a:solidFill>
                  <a:prstClr val="black"/>
                </a:solidFill>
                <a:latin typeface="Bembo"/>
              </a:rPr>
              <a:t>Pre-Pandemic</a:t>
            </a:r>
          </a:p>
          <a:p>
            <a:endParaRPr lang="en-US" dirty="0">
              <a:solidFill>
                <a:prstClr val="black"/>
              </a:solidFill>
              <a:latin typeface="Bembo"/>
            </a:endParaRPr>
          </a:p>
        </p:txBody>
      </p:sp>
      <p:cxnSp>
        <p:nvCxnSpPr>
          <p:cNvPr id="19" name="Straight Arrow Connector 18">
            <a:extLst>
              <a:ext uri="{FF2B5EF4-FFF2-40B4-BE49-F238E27FC236}">
                <a16:creationId xmlns:a16="http://schemas.microsoft.com/office/drawing/2014/main" id="{725616B2-8B8E-CFF4-8090-97A101991D2B}"/>
              </a:ext>
            </a:extLst>
          </p:cNvPr>
          <p:cNvCxnSpPr/>
          <p:nvPr/>
        </p:nvCxnSpPr>
        <p:spPr>
          <a:xfrm flipH="1">
            <a:off x="5565716" y="2276708"/>
            <a:ext cx="822960" cy="0"/>
          </a:xfrm>
          <a:prstGeom prst="straightConnector1">
            <a:avLst/>
          </a:prstGeom>
          <a:noFill/>
          <a:ln w="6350" cap="flat" cmpd="sng" algn="ctr">
            <a:solidFill>
              <a:srgbClr val="A65E5E"/>
            </a:solidFill>
            <a:prstDash val="solid"/>
            <a:miter lim="800000"/>
            <a:tailEnd type="triangle"/>
          </a:ln>
          <a:effectLst/>
        </p:spPr>
      </p:cxnSp>
      <p:pic>
        <p:nvPicPr>
          <p:cNvPr id="1026" name="Picture 2">
            <a:extLst>
              <a:ext uri="{FF2B5EF4-FFF2-40B4-BE49-F238E27FC236}">
                <a16:creationId xmlns:a16="http://schemas.microsoft.com/office/drawing/2014/main" id="{7E1D07EF-EF40-3684-853D-3766D31E948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880" y="990008"/>
            <a:ext cx="8778240" cy="4877983"/>
          </a:xfrm>
          <a:prstGeom prst="rect">
            <a:avLst/>
          </a:prstGeom>
          <a:noFill/>
          <a:extLst>
            <a:ext uri="{909E8E84-426E-40DD-AFC4-6F175D3DCCD1}">
              <a14:hiddenFill xmlns:a14="http://schemas.microsoft.com/office/drawing/2010/main">
                <a:solidFill>
                  <a:srgbClr val="FFFFFF"/>
                </a:solidFill>
              </a14:hiddenFill>
            </a:ext>
          </a:extLst>
        </p:spPr>
      </p:pic>
      <p:sp>
        <p:nvSpPr>
          <p:cNvPr id="6" name="KEY…">
            <a:extLst>
              <a:ext uri="{FF2B5EF4-FFF2-40B4-BE49-F238E27FC236}">
                <a16:creationId xmlns:a16="http://schemas.microsoft.com/office/drawing/2014/main" id="{1822B4F8-8569-F614-E922-7A78571C08FA}"/>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Sustainability is Long-Term Strategy</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sp>
        <p:nvSpPr>
          <p:cNvPr id="2" name="Rectangle 3">
            <a:extLst>
              <a:ext uri="{FF2B5EF4-FFF2-40B4-BE49-F238E27FC236}">
                <a16:creationId xmlns:a16="http://schemas.microsoft.com/office/drawing/2014/main" id="{35EA8270-6E79-3D3A-43F6-88AEECB5426C}"/>
              </a:ext>
            </a:extLst>
          </p:cNvPr>
          <p:cNvSpPr>
            <a:spLocks noChangeArrowheads="1"/>
          </p:cNvSpPr>
          <p:nvPr/>
        </p:nvSpPr>
        <p:spPr bwMode="auto">
          <a:xfrm>
            <a:off x="1929384" y="5174562"/>
            <a:ext cx="459744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1600" b="1" i="0" u="none" strike="noStrike" cap="none" normalizeH="0" baseline="0" dirty="0">
                <a:ln>
                  <a:noFill/>
                </a:ln>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ROE Filtered by OWL’s ESG and Governance Scores</a:t>
            </a:r>
            <a:endParaRPr kumimoji="0" lang="en-US" altLang="en-US" sz="1200" b="1" i="0" u="none" strike="noStrike" cap="none" normalizeH="0" baseline="0" dirty="0">
              <a:ln>
                <a:noFill/>
              </a:ln>
              <a:solidFill>
                <a:schemeClr val="bg1"/>
              </a:solidFill>
              <a:effectLst/>
              <a:latin typeface="Arial" panose="020B0604020202020204" pitchFamily="34" charset="0"/>
            </a:endParaRPr>
          </a:p>
        </p:txBody>
      </p:sp>
      <p:sp>
        <p:nvSpPr>
          <p:cNvPr id="8" name="TextBox 7">
            <a:extLst>
              <a:ext uri="{FF2B5EF4-FFF2-40B4-BE49-F238E27FC236}">
                <a16:creationId xmlns:a16="http://schemas.microsoft.com/office/drawing/2014/main" id="{07AB44B1-70FF-F12B-7136-3FD9387669CD}"/>
              </a:ext>
            </a:extLst>
          </p:cNvPr>
          <p:cNvSpPr txBox="1"/>
          <p:nvPr/>
        </p:nvSpPr>
        <p:spPr>
          <a:xfrm>
            <a:off x="665178" y="6114871"/>
            <a:ext cx="10861643" cy="646331"/>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1800" b="0" i="1"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rPr>
              <a:t>“Other than earnings and sales, ROE is among the most important criteria for investors to look at before investing in growth stocks.” –Investor’s Business Daily</a:t>
            </a:r>
          </a:p>
        </p:txBody>
      </p:sp>
    </p:spTree>
    <p:extLst>
      <p:ext uri="{BB962C8B-B14F-4D97-AF65-F5344CB8AC3E}">
        <p14:creationId xmlns:p14="http://schemas.microsoft.com/office/powerpoint/2010/main" val="3449842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pic>
        <p:nvPicPr>
          <p:cNvPr id="8" name="Picture 7">
            <a:extLst>
              <a:ext uri="{FF2B5EF4-FFF2-40B4-BE49-F238E27FC236}">
                <a16:creationId xmlns:a16="http://schemas.microsoft.com/office/drawing/2014/main" id="{2836AE7B-2ABC-1B65-28C9-2048AB3813FB}"/>
              </a:ext>
            </a:extLst>
          </p:cNvPr>
          <p:cNvPicPr>
            <a:picLocks noChangeAspect="1"/>
          </p:cNvPicPr>
          <p:nvPr/>
        </p:nvPicPr>
        <p:blipFill>
          <a:blip r:embed="rId4"/>
          <a:stretch>
            <a:fillRect/>
          </a:stretch>
        </p:blipFill>
        <p:spPr>
          <a:xfrm>
            <a:off x="6030639" y="1503360"/>
            <a:ext cx="5720781" cy="3727008"/>
          </a:xfrm>
          <a:prstGeom prst="rect">
            <a:avLst/>
          </a:prstGeom>
        </p:spPr>
      </p:pic>
      <p:sp>
        <p:nvSpPr>
          <p:cNvPr id="12" name="TextBox 11">
            <a:extLst>
              <a:ext uri="{FF2B5EF4-FFF2-40B4-BE49-F238E27FC236}">
                <a16:creationId xmlns:a16="http://schemas.microsoft.com/office/drawing/2014/main" id="{7B33109E-FEDB-4D97-602C-2493BE12A4C0}"/>
              </a:ext>
            </a:extLst>
          </p:cNvPr>
          <p:cNvSpPr txBox="1"/>
          <p:nvPr/>
        </p:nvSpPr>
        <p:spPr>
          <a:xfrm>
            <a:off x="8253252" y="4658706"/>
            <a:ext cx="3498168" cy="261610"/>
          </a:xfrm>
          <a:prstGeom prst="rect">
            <a:avLst/>
          </a:prstGeom>
          <a:noFill/>
        </p:spPr>
        <p:txBody>
          <a:bodyPr wrap="square" rtlCol="0">
            <a:spAutoFit/>
          </a:bodyPr>
          <a:lstStyle/>
          <a:p>
            <a:pPr algn="l"/>
            <a:r>
              <a:rPr lang="en-US" sz="1100" b="0" i="0" u="none" strike="noStrike" baseline="0" dirty="0">
                <a:solidFill>
                  <a:schemeClr val="bg1"/>
                </a:solidFill>
                <a:latin typeface="ArialMT"/>
              </a:rPr>
              <a:t>Source: </a:t>
            </a:r>
            <a:r>
              <a:rPr lang="en-US" sz="1100" b="0" i="0" u="none" strike="noStrike" baseline="0" dirty="0" err="1">
                <a:solidFill>
                  <a:schemeClr val="bg1"/>
                </a:solidFill>
                <a:latin typeface="ArialMT"/>
              </a:rPr>
              <a:t>Metafoura</a:t>
            </a:r>
            <a:r>
              <a:rPr lang="en-US" sz="1100" b="0" i="0" u="none" strike="noStrike" baseline="0" dirty="0">
                <a:solidFill>
                  <a:schemeClr val="bg1"/>
                </a:solidFill>
                <a:latin typeface="ArialMT"/>
              </a:rPr>
              <a:t>, OWL Analytics, FactSet, </a:t>
            </a:r>
            <a:r>
              <a:rPr lang="en-US" sz="1100" b="0" i="0" u="none" strike="noStrike" baseline="0" dirty="0" err="1">
                <a:solidFill>
                  <a:schemeClr val="bg1"/>
                </a:solidFill>
                <a:latin typeface="ArialMT"/>
              </a:rPr>
              <a:t>Finsera</a:t>
            </a:r>
            <a:endParaRPr kumimoji="0" lang="en-US" sz="1100" b="0" i="0" u="none" strike="noStrike" kern="1200" cap="none" spc="0" normalizeH="0" baseline="0" noProof="0" dirty="0">
              <a:ln>
                <a:noFill/>
              </a:ln>
              <a:solidFill>
                <a:schemeClr val="bg1"/>
              </a:solidFill>
              <a:effectLst/>
              <a:uLnTx/>
              <a:uFillTx/>
              <a:latin typeface="Futura" panose="020B0602020204020303" pitchFamily="34" charset="-79"/>
              <a:ea typeface="+mn-ea"/>
              <a:cs typeface="Futura" panose="020B0602020204020303" pitchFamily="34" charset="-79"/>
            </a:endParaRPr>
          </a:p>
        </p:txBody>
      </p:sp>
      <p:pic>
        <p:nvPicPr>
          <p:cNvPr id="10" name="Picture 9">
            <a:extLst>
              <a:ext uri="{FF2B5EF4-FFF2-40B4-BE49-F238E27FC236}">
                <a16:creationId xmlns:a16="http://schemas.microsoft.com/office/drawing/2014/main" id="{222B82A4-4FB5-9D1E-81C2-1348B8FA3923}"/>
              </a:ext>
            </a:extLst>
          </p:cNvPr>
          <p:cNvPicPr>
            <a:picLocks noChangeAspect="1"/>
          </p:cNvPicPr>
          <p:nvPr/>
        </p:nvPicPr>
        <p:blipFill>
          <a:blip r:embed="rId5"/>
          <a:stretch>
            <a:fillRect/>
          </a:stretch>
        </p:blipFill>
        <p:spPr>
          <a:xfrm>
            <a:off x="309857" y="1503360"/>
            <a:ext cx="5720782" cy="3727008"/>
          </a:xfrm>
          <a:prstGeom prst="rect">
            <a:avLst/>
          </a:prstGeom>
        </p:spPr>
      </p:pic>
      <p:sp>
        <p:nvSpPr>
          <p:cNvPr id="6" name="KEY…">
            <a:extLst>
              <a:ext uri="{FF2B5EF4-FFF2-40B4-BE49-F238E27FC236}">
                <a16:creationId xmlns:a16="http://schemas.microsoft.com/office/drawing/2014/main" id="{6A07EB9A-84F1-EA80-7A41-2E6AA17A27A1}"/>
              </a:ext>
            </a:extLst>
          </p:cNvPr>
          <p:cNvSpPr txBox="1"/>
          <p:nvPr/>
        </p:nvSpPr>
        <p:spPr>
          <a:xfrm>
            <a:off x="3749907" y="977580"/>
            <a:ext cx="5581656"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Passive Investing Can Be ESG Optimized</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sp>
        <p:nvSpPr>
          <p:cNvPr id="9" name="KEY…">
            <a:extLst>
              <a:ext uri="{FF2B5EF4-FFF2-40B4-BE49-F238E27FC236}">
                <a16:creationId xmlns:a16="http://schemas.microsoft.com/office/drawing/2014/main" id="{53B771F1-091C-2F1A-1067-98D3A4C69E56}"/>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Sustainability is Long-Term Strategy</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sp>
        <p:nvSpPr>
          <p:cNvPr id="2" name="TextBox 1">
            <a:extLst>
              <a:ext uri="{FF2B5EF4-FFF2-40B4-BE49-F238E27FC236}">
                <a16:creationId xmlns:a16="http://schemas.microsoft.com/office/drawing/2014/main" id="{FB80C133-10A4-68DD-603B-C8DF49D05DFB}"/>
              </a:ext>
            </a:extLst>
          </p:cNvPr>
          <p:cNvSpPr txBox="1"/>
          <p:nvPr/>
        </p:nvSpPr>
        <p:spPr>
          <a:xfrm>
            <a:off x="417427" y="6002408"/>
            <a:ext cx="11441563" cy="707886"/>
          </a:xfrm>
          <a:prstGeom prst="rect">
            <a:avLst/>
          </a:prstGeom>
          <a:noFill/>
        </p:spPr>
        <p:txBody>
          <a:bodyPr wrap="square" rtlCol="0">
            <a:spAutoFit/>
          </a:bodyPr>
          <a:lstStyle/>
          <a:p>
            <a:pPr algn="l"/>
            <a:r>
              <a:rPr lang="en-US" sz="2000" b="0" i="1" u="none" strike="noStrike" baseline="0" dirty="0">
                <a:latin typeface="ArialMT"/>
              </a:rPr>
              <a:t>“In fact, ESG index funds may help investors manage downside risk better than traditional index funds.” –World Resources Institute</a:t>
            </a:r>
          </a:p>
        </p:txBody>
      </p:sp>
    </p:spTree>
    <p:extLst>
      <p:ext uri="{BB962C8B-B14F-4D97-AF65-F5344CB8AC3E}">
        <p14:creationId xmlns:p14="http://schemas.microsoft.com/office/powerpoint/2010/main" val="629436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Sustainability is Long-Term Strategy</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6" name="TextBox 5">
            <a:extLst>
              <a:ext uri="{FF2B5EF4-FFF2-40B4-BE49-F238E27FC236}">
                <a16:creationId xmlns:a16="http://schemas.microsoft.com/office/drawing/2014/main" id="{DC608F29-8017-F877-9123-F4575A66FB4E}"/>
              </a:ext>
            </a:extLst>
          </p:cNvPr>
          <p:cNvSpPr txBox="1"/>
          <p:nvPr/>
        </p:nvSpPr>
        <p:spPr>
          <a:xfrm>
            <a:off x="1453896" y="6329289"/>
            <a:ext cx="9284208" cy="369332"/>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FFFFFF"/>
                </a:solidFill>
                <a:effectLst/>
                <a:uLnTx/>
                <a:uFillTx/>
                <a:latin typeface="Futura" panose="020B0602020204020303" pitchFamily="34" charset="-79"/>
                <a:ea typeface="+mn-ea"/>
                <a:cs typeface="Futura" panose="020B0602020204020303" pitchFamily="34" charset="-79"/>
              </a:rPr>
              <a:t>“…shorting may be a great way to hedge risks, including those of an ESG nature.” -AQR</a:t>
            </a:r>
          </a:p>
        </p:txBody>
      </p:sp>
      <p:pic>
        <p:nvPicPr>
          <p:cNvPr id="10" name="Picture 9" descr="A blue and white rectangle with different brands&#10;&#10;Description automatically generated">
            <a:extLst>
              <a:ext uri="{FF2B5EF4-FFF2-40B4-BE49-F238E27FC236}">
                <a16:creationId xmlns:a16="http://schemas.microsoft.com/office/drawing/2014/main" id="{D6682866-8E6A-4F7D-48D0-27298D9F69CC}"/>
              </a:ext>
            </a:extLst>
          </p:cNvPr>
          <p:cNvPicPr>
            <a:picLocks noChangeAspect="1"/>
          </p:cNvPicPr>
          <p:nvPr/>
        </p:nvPicPr>
        <p:blipFill>
          <a:blip r:embed="rId4"/>
          <a:stretch>
            <a:fillRect/>
          </a:stretch>
        </p:blipFill>
        <p:spPr>
          <a:xfrm>
            <a:off x="1453896" y="1002220"/>
            <a:ext cx="6217456" cy="5212080"/>
          </a:xfrm>
          <a:prstGeom prst="rect">
            <a:avLst/>
          </a:prstGeom>
        </p:spPr>
      </p:pic>
      <p:pic>
        <p:nvPicPr>
          <p:cNvPr id="12" name="Picture 11" descr="A chart with a red line&#10;&#10;Description automatically generated with medium confidence">
            <a:extLst>
              <a:ext uri="{FF2B5EF4-FFF2-40B4-BE49-F238E27FC236}">
                <a16:creationId xmlns:a16="http://schemas.microsoft.com/office/drawing/2014/main" id="{9631B864-0AAE-3FAC-1C96-85554931AC22}"/>
              </a:ext>
            </a:extLst>
          </p:cNvPr>
          <p:cNvPicPr>
            <a:picLocks noChangeAspect="1"/>
          </p:cNvPicPr>
          <p:nvPr/>
        </p:nvPicPr>
        <p:blipFill>
          <a:blip r:embed="rId5"/>
          <a:stretch>
            <a:fillRect/>
          </a:stretch>
        </p:blipFill>
        <p:spPr>
          <a:xfrm>
            <a:off x="7709331" y="1002220"/>
            <a:ext cx="3108736" cy="2606040"/>
          </a:xfrm>
          <a:prstGeom prst="rect">
            <a:avLst/>
          </a:prstGeom>
        </p:spPr>
      </p:pic>
      <p:pic>
        <p:nvPicPr>
          <p:cNvPr id="14" name="Picture 13" descr="A graph of a short model&#10;&#10;Description automatically generated with medium confidence">
            <a:extLst>
              <a:ext uri="{FF2B5EF4-FFF2-40B4-BE49-F238E27FC236}">
                <a16:creationId xmlns:a16="http://schemas.microsoft.com/office/drawing/2014/main" id="{9C6A5A0C-B4A3-E981-276E-EAC0D6C4F75A}"/>
              </a:ext>
            </a:extLst>
          </p:cNvPr>
          <p:cNvPicPr>
            <a:picLocks noChangeAspect="1"/>
          </p:cNvPicPr>
          <p:nvPr/>
        </p:nvPicPr>
        <p:blipFill>
          <a:blip r:embed="rId6"/>
          <a:stretch>
            <a:fillRect/>
          </a:stretch>
        </p:blipFill>
        <p:spPr>
          <a:xfrm>
            <a:off x="7709331" y="3608260"/>
            <a:ext cx="3108736" cy="2606040"/>
          </a:xfrm>
          <a:prstGeom prst="rect">
            <a:avLst/>
          </a:prstGeom>
        </p:spPr>
      </p:pic>
    </p:spTree>
    <p:extLst>
      <p:ext uri="{BB962C8B-B14F-4D97-AF65-F5344CB8AC3E}">
        <p14:creationId xmlns:p14="http://schemas.microsoft.com/office/powerpoint/2010/main" val="4013974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1711;p50">
            <a:extLst>
              <a:ext uri="{FF2B5EF4-FFF2-40B4-BE49-F238E27FC236}">
                <a16:creationId xmlns:a16="http://schemas.microsoft.com/office/drawing/2014/main" id="{F3C6AA48-13FA-3245-804C-419C88440CBC}"/>
              </a:ext>
            </a:extLst>
          </p:cNvPr>
          <p:cNvSpPr txBox="1">
            <a:spLocks/>
          </p:cNvSpPr>
          <p:nvPr/>
        </p:nvSpPr>
        <p:spPr>
          <a:xfrm>
            <a:off x="1523999" y="857864"/>
            <a:ext cx="9144000" cy="2764028"/>
          </a:xfrm>
          <a:prstGeom prst="rect">
            <a:avLst/>
          </a:prstGeom>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marR="0" lvl="0" indent="0" algn="ctr" defTabSz="914400" rtl="0" eaLnBrk="1" fontAlgn="auto" latinLnBrk="0" hangingPunct="1">
              <a:lnSpc>
                <a:spcPct val="90000"/>
              </a:lnSpc>
              <a:spcBef>
                <a:spcPct val="0"/>
              </a:spcBef>
              <a:spcAft>
                <a:spcPts val="600"/>
              </a:spcAft>
              <a:buClr>
                <a:srgbClr val="FFFFFF"/>
              </a:buClr>
              <a:buSzPts val="4000"/>
              <a:buFont typeface="Arial"/>
              <a:buNone/>
              <a:tabLst/>
              <a:defRPr/>
            </a:pPr>
            <a:r>
              <a:rPr kumimoji="0" lang="en-US" sz="7200" b="0" i="0" u="none" strike="noStrike" kern="1200" cap="none" spc="0" normalizeH="0" baseline="0" noProof="0" dirty="0">
                <a:ln>
                  <a:noFill/>
                </a:ln>
                <a:solidFill>
                  <a:prstClr val="black"/>
                </a:solidFill>
                <a:effectLst/>
                <a:uLnTx/>
                <a:uFillTx/>
                <a:latin typeface="Calibri Light" panose="020F0302020204030204"/>
                <a:ea typeface="+mj-ea"/>
                <a:cs typeface="Arial"/>
                <a:sym typeface="Arial"/>
              </a:rPr>
              <a:t>Questions?</a:t>
            </a:r>
          </a:p>
        </p:txBody>
      </p:sp>
      <p:sp>
        <p:nvSpPr>
          <p:cNvPr id="17"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drawing, clock, light&#10;&#10;Description automatically generated">
            <a:extLst>
              <a:ext uri="{FF2B5EF4-FFF2-40B4-BE49-F238E27FC236}">
                <a16:creationId xmlns:a16="http://schemas.microsoft.com/office/drawing/2014/main" id="{33AD2817-CAFA-264F-8E92-FD0BDE81DD83}"/>
              </a:ext>
            </a:extLst>
          </p:cNvPr>
          <p:cNvPicPr>
            <a:picLocks noChangeAspect="1"/>
          </p:cNvPicPr>
          <p:nvPr/>
        </p:nvPicPr>
        <p:blipFill>
          <a:blip r:embed="rId2"/>
          <a:stretch>
            <a:fillRect/>
          </a:stretch>
        </p:blipFill>
        <p:spPr>
          <a:xfrm>
            <a:off x="3718560" y="4470894"/>
            <a:ext cx="4754879" cy="1339927"/>
          </a:xfrm>
          <a:prstGeom prst="rect">
            <a:avLst/>
          </a:prstGeom>
        </p:spPr>
      </p:pic>
      <p:sp>
        <p:nvSpPr>
          <p:cNvPr id="9" name="Rectangle 8">
            <a:extLst>
              <a:ext uri="{FF2B5EF4-FFF2-40B4-BE49-F238E27FC236}">
                <a16:creationId xmlns:a16="http://schemas.microsoft.com/office/drawing/2014/main" id="{093E6975-135B-AC4E-AB46-DFE6E9F3393C}"/>
              </a:ext>
            </a:extLst>
          </p:cNvPr>
          <p:cNvSpPr/>
          <p:nvPr/>
        </p:nvSpPr>
        <p:spPr>
          <a:xfrm>
            <a:off x="4967749" y="3549190"/>
            <a:ext cx="2256499" cy="6352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YOUR LOGO HERE</a:t>
            </a:r>
          </a:p>
        </p:txBody>
      </p:sp>
      <p:pic>
        <p:nvPicPr>
          <p:cNvPr id="2" name="Picture 1" descr="A blue text on a white background&#10;&#10;Description automatically generated">
            <a:extLst>
              <a:ext uri="{FF2B5EF4-FFF2-40B4-BE49-F238E27FC236}">
                <a16:creationId xmlns:a16="http://schemas.microsoft.com/office/drawing/2014/main" id="{1F129C1B-1431-CA63-AFC1-B8E3C902FF4B}"/>
              </a:ext>
            </a:extLst>
          </p:cNvPr>
          <p:cNvPicPr>
            <a:picLocks noChangeAspect="1"/>
          </p:cNvPicPr>
          <p:nvPr/>
        </p:nvPicPr>
        <p:blipFill>
          <a:blip r:embed="rId3"/>
          <a:stretch>
            <a:fillRect/>
          </a:stretch>
        </p:blipFill>
        <p:spPr>
          <a:xfrm>
            <a:off x="4645611" y="3474175"/>
            <a:ext cx="2900774" cy="732776"/>
          </a:xfrm>
          <a:prstGeom prst="rect">
            <a:avLst/>
          </a:prstGeom>
        </p:spPr>
      </p:pic>
    </p:spTree>
    <p:extLst>
      <p:ext uri="{BB962C8B-B14F-4D97-AF65-F5344CB8AC3E}">
        <p14:creationId xmlns:p14="http://schemas.microsoft.com/office/powerpoint/2010/main" val="3205750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224580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Never Have I Ever</a:t>
            </a: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A1AB4349-2B7E-551D-6E31-0F6F44A12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0" name="Rectangle 2">
            <a:extLst>
              <a:ext uri="{FF2B5EF4-FFF2-40B4-BE49-F238E27FC236}">
                <a16:creationId xmlns:a16="http://schemas.microsoft.com/office/drawing/2014/main" id="{2C2CEFD7-574E-545B-DDB9-DD0B93025D4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a:extLst>
              <a:ext uri="{FF2B5EF4-FFF2-40B4-BE49-F238E27FC236}">
                <a16:creationId xmlns:a16="http://schemas.microsoft.com/office/drawing/2014/main" id="{BE8036BF-2FA1-389A-EBFE-F34F9633EAF3}"/>
              </a:ext>
            </a:extLst>
          </p:cNvPr>
          <p:cNvSpPr>
            <a:spLocks noChangeArrowheads="1"/>
          </p:cNvSpPr>
          <p:nvPr/>
        </p:nvSpPr>
        <p:spPr bwMode="auto">
          <a:xfrm>
            <a:off x="3710294" y="916679"/>
            <a:ext cx="47714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3600" b="1" i="0" u="none" strike="noStrike" cap="none" normalizeH="0" baseline="0" dirty="0">
                <a:ln>
                  <a:noFill/>
                </a:ln>
                <a:effectLst/>
                <a:ea typeface="Calibri" panose="020F0502020204030204" pitchFamily="34" charset="0"/>
                <a:cs typeface="Arial" panose="020B0604020202020204" pitchFamily="34" charset="0"/>
              </a:rPr>
              <a:t>If you have ever…</a:t>
            </a:r>
            <a:endParaRPr kumimoji="0" lang="en-US" altLang="en-US" sz="2800" b="1" i="0" u="none" strike="noStrike" cap="none" normalizeH="0" baseline="0" dirty="0">
              <a:ln>
                <a:noFill/>
              </a:ln>
              <a:effectLst/>
              <a:cs typeface="Arial" panose="020B0604020202020204" pitchFamily="34" charset="0"/>
            </a:endParaRPr>
          </a:p>
        </p:txBody>
      </p:sp>
      <p:sp>
        <p:nvSpPr>
          <p:cNvPr id="9" name="Rectangle 3">
            <a:extLst>
              <a:ext uri="{FF2B5EF4-FFF2-40B4-BE49-F238E27FC236}">
                <a16:creationId xmlns:a16="http://schemas.microsoft.com/office/drawing/2014/main" id="{77221FA8-EA93-70F9-CE23-7648DC212922}"/>
              </a:ext>
            </a:extLst>
          </p:cNvPr>
          <p:cNvSpPr>
            <a:spLocks noChangeArrowheads="1"/>
          </p:cNvSpPr>
          <p:nvPr/>
        </p:nvSpPr>
        <p:spPr bwMode="auto">
          <a:xfrm>
            <a:off x="0" y="1801340"/>
            <a:ext cx="12047623"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R="0" lvl="0" indent="-457200" defTabSz="914400" rtl="0" eaLnBrk="0" fontAlgn="base" latinLnBrk="0" hangingPunct="0">
              <a:lnSpc>
                <a:spcPct val="100000"/>
              </a:lnSpc>
              <a:spcBef>
                <a:spcPts val="1200"/>
              </a:spcBef>
              <a:spcAft>
                <a:spcPts val="1200"/>
              </a:spcAft>
              <a:buClrTx/>
              <a:buSzTx/>
              <a:buFont typeface="Arial" panose="020B0604020202020204" pitchFamily="34" charset="0"/>
              <a:buChar char="•"/>
              <a:tabLst>
                <a:tab pos="5407025" algn="l"/>
              </a:tabLst>
            </a:pPr>
            <a:r>
              <a:rPr kumimoji="0" lang="en-US" altLang="en-US" sz="3000" b="1" i="0" u="none" strike="noStrike" cap="none" normalizeH="0" baseline="0" dirty="0">
                <a:ln>
                  <a:noFill/>
                </a:ln>
                <a:effectLst>
                  <a:outerShdw blurRad="60007" dist="310007" dir="7680000" sy="30000" kx="1300200" algn="ctr" rotWithShape="0">
                    <a:prstClr val="black">
                      <a:alpha val="32000"/>
                    </a:prstClr>
                  </a:outerShdw>
                </a:effectLst>
                <a:latin typeface="Amasis MT Pro Black" panose="02040A04050005020304" pitchFamily="18" charset="0"/>
                <a:ea typeface="Calibri" panose="020F0502020204030204" pitchFamily="34" charset="0"/>
                <a:cs typeface="Calibri Light" panose="020F0302020204030204" pitchFamily="34" charset="0"/>
              </a:rPr>
              <a:t>Been provided with inaccurate or stale data</a:t>
            </a:r>
          </a:p>
          <a:p>
            <a:pPr marR="0" lvl="0" indent="-457200" defTabSz="914400" rtl="0" eaLnBrk="0" fontAlgn="base" latinLnBrk="0" hangingPunct="0">
              <a:lnSpc>
                <a:spcPct val="100000"/>
              </a:lnSpc>
              <a:spcBef>
                <a:spcPts val="1200"/>
              </a:spcBef>
              <a:spcAft>
                <a:spcPts val="1200"/>
              </a:spcAft>
              <a:buClrTx/>
              <a:buSzTx/>
              <a:buFont typeface="Arial" panose="020B0604020202020204" pitchFamily="34" charset="0"/>
              <a:buChar char="•"/>
              <a:tabLst>
                <a:tab pos="5407025" algn="l"/>
              </a:tabLst>
            </a:pPr>
            <a:r>
              <a:rPr kumimoji="0" lang="en-US" altLang="en-US" sz="3000" b="1" i="0" u="none" strike="noStrike" cap="none" normalizeH="0" baseline="0" dirty="0">
                <a:ln>
                  <a:noFill/>
                </a:ln>
                <a:effectLst>
                  <a:outerShdw blurRad="60007" dist="310007" dir="7680000" sy="30000" kx="1300200" algn="ctr" rotWithShape="0">
                    <a:prstClr val="black">
                      <a:alpha val="32000"/>
                    </a:prstClr>
                  </a:outerShdw>
                </a:effectLst>
                <a:latin typeface="Amasis MT Pro Black" panose="02040A04050005020304" pitchFamily="18" charset="0"/>
              </a:rPr>
              <a:t>Wasted valuable time checking reports for accuracy</a:t>
            </a:r>
          </a:p>
          <a:p>
            <a:pPr marR="0" lvl="0" indent="-457200" defTabSz="914400" rtl="0" eaLnBrk="0" fontAlgn="base" latinLnBrk="0" hangingPunct="0">
              <a:lnSpc>
                <a:spcPct val="100000"/>
              </a:lnSpc>
              <a:spcBef>
                <a:spcPts val="1200"/>
              </a:spcBef>
              <a:spcAft>
                <a:spcPts val="1200"/>
              </a:spcAft>
              <a:buClrTx/>
              <a:buSzTx/>
              <a:buFont typeface="Arial" panose="020B0604020202020204" pitchFamily="34" charset="0"/>
              <a:buChar char="•"/>
              <a:tabLst>
                <a:tab pos="5407025" algn="l"/>
              </a:tabLst>
            </a:pPr>
            <a:r>
              <a:rPr kumimoji="0" lang="en-US" altLang="en-US" sz="3000" b="1" i="0" u="none" strike="noStrike" cap="none" normalizeH="0" baseline="0" dirty="0">
                <a:ln>
                  <a:noFill/>
                </a:ln>
                <a:effectLst>
                  <a:outerShdw blurRad="60007" dist="310007" dir="7680000" sy="30000" kx="1300200" algn="ctr" rotWithShape="0">
                    <a:prstClr val="black">
                      <a:alpha val="32000"/>
                    </a:prstClr>
                  </a:outerShdw>
                </a:effectLst>
                <a:latin typeface="Amasis MT Pro Black" panose="02040A04050005020304" pitchFamily="18" charset="0"/>
              </a:rPr>
              <a:t>Spent too much money on data sets or data collection</a:t>
            </a:r>
          </a:p>
          <a:p>
            <a:pPr marR="0" lvl="0" indent="-457200" defTabSz="914400" rtl="0" eaLnBrk="0" fontAlgn="base" latinLnBrk="0" hangingPunct="0">
              <a:lnSpc>
                <a:spcPct val="100000"/>
              </a:lnSpc>
              <a:spcBef>
                <a:spcPts val="1200"/>
              </a:spcBef>
              <a:spcAft>
                <a:spcPts val="1200"/>
              </a:spcAft>
              <a:buClrTx/>
              <a:buSzTx/>
              <a:buFont typeface="Arial" panose="020B0604020202020204" pitchFamily="34" charset="0"/>
              <a:buChar char="•"/>
              <a:tabLst>
                <a:tab pos="5407025" algn="l"/>
              </a:tabLst>
            </a:pPr>
            <a:r>
              <a:rPr kumimoji="0" lang="en-US" altLang="en-US" sz="3000" b="1" i="0" u="none" strike="noStrike" cap="none" normalizeH="0" baseline="0" dirty="0">
                <a:ln>
                  <a:noFill/>
                </a:ln>
                <a:effectLst>
                  <a:outerShdw blurRad="60007" dist="310007" dir="7680000" sy="30000" kx="1300200" algn="ctr" rotWithShape="0">
                    <a:prstClr val="black">
                      <a:alpha val="32000"/>
                    </a:prstClr>
                  </a:outerShdw>
                </a:effectLst>
                <a:latin typeface="Amasis MT Pro Black" panose="02040A04050005020304" pitchFamily="18" charset="0"/>
              </a:rPr>
              <a:t>Had resources dedicated solely to reviewing new filings</a:t>
            </a:r>
          </a:p>
          <a:p>
            <a:pPr marR="0" lvl="0" indent="-457200" defTabSz="914400" rtl="0" eaLnBrk="0" fontAlgn="base" latinLnBrk="0" hangingPunct="0">
              <a:lnSpc>
                <a:spcPct val="100000"/>
              </a:lnSpc>
              <a:spcBef>
                <a:spcPts val="1200"/>
              </a:spcBef>
              <a:spcAft>
                <a:spcPts val="1200"/>
              </a:spcAft>
              <a:buClrTx/>
              <a:buSzTx/>
              <a:buFont typeface="Arial" panose="020B0604020202020204" pitchFamily="34" charset="0"/>
              <a:buChar char="•"/>
              <a:tabLst>
                <a:tab pos="5407025" algn="l"/>
              </a:tabLst>
            </a:pPr>
            <a:r>
              <a:rPr kumimoji="0" lang="en-US" altLang="en-US" sz="3000" b="1" i="0" u="none" strike="noStrike" cap="none" normalizeH="0" baseline="0" dirty="0">
                <a:ln>
                  <a:noFill/>
                </a:ln>
                <a:effectLst>
                  <a:outerShdw blurRad="60007" dist="310007" dir="7680000" sy="30000" kx="1300200" algn="ctr" rotWithShape="0">
                    <a:prstClr val="black">
                      <a:alpha val="32000"/>
                    </a:prstClr>
                  </a:outerShdw>
                </a:effectLst>
                <a:latin typeface="Amasis MT Pro Black" panose="02040A04050005020304" pitchFamily="18" charset="0"/>
              </a:rPr>
              <a:t>Watched talent bogged down in rote data tasks</a:t>
            </a:r>
          </a:p>
        </p:txBody>
      </p:sp>
      <p:sp>
        <p:nvSpPr>
          <p:cNvPr id="11" name="Rectangle 3">
            <a:extLst>
              <a:ext uri="{FF2B5EF4-FFF2-40B4-BE49-F238E27FC236}">
                <a16:creationId xmlns:a16="http://schemas.microsoft.com/office/drawing/2014/main" id="{9210B455-50D6-C707-0D46-9F4497A01D93}"/>
              </a:ext>
            </a:extLst>
          </p:cNvPr>
          <p:cNvSpPr>
            <a:spLocks noChangeArrowheads="1"/>
          </p:cNvSpPr>
          <p:nvPr/>
        </p:nvSpPr>
        <p:spPr bwMode="auto">
          <a:xfrm>
            <a:off x="687324" y="5878140"/>
            <a:ext cx="108173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3600" b="1" i="0" u="none" strike="noStrike" cap="none" normalizeH="0" baseline="0" dirty="0">
                <a:ln>
                  <a:noFill/>
                </a:ln>
                <a:effectLst/>
                <a:ea typeface="Calibri" panose="020F0502020204030204" pitchFamily="34" charset="0"/>
                <a:cs typeface="Arial" panose="020B0604020202020204" pitchFamily="34" charset="0"/>
              </a:rPr>
              <a:t>If you have ever struggled with your data…</a:t>
            </a:r>
            <a:endParaRPr kumimoji="0" lang="en-US" altLang="en-US" sz="2800" b="1" i="0" u="none" strike="noStrike" cap="none" normalizeH="0" baseline="0" dirty="0">
              <a:ln>
                <a:noFill/>
              </a:ln>
              <a:effectLst/>
              <a:cs typeface="Arial" panose="020B0604020202020204" pitchFamily="34" charset="0"/>
            </a:endParaRPr>
          </a:p>
        </p:txBody>
      </p:sp>
    </p:spTree>
    <p:extLst>
      <p:ext uri="{BB962C8B-B14F-4D97-AF65-F5344CB8AC3E}">
        <p14:creationId xmlns:p14="http://schemas.microsoft.com/office/powerpoint/2010/main" val="2011129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5846152"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Introducing OWL’s Deep Research Application</a:t>
            </a: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A1AB4349-2B7E-551D-6E31-0F6F44A12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10" name="Rectangle 2">
            <a:extLst>
              <a:ext uri="{FF2B5EF4-FFF2-40B4-BE49-F238E27FC236}">
                <a16:creationId xmlns:a16="http://schemas.microsoft.com/office/drawing/2014/main" id="{2C2CEFD7-574E-545B-DDB9-DD0B93025D4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 name="Picture 39" descr="A screenshot of a computer&#10;&#10;Description automatically generated">
            <a:extLst>
              <a:ext uri="{FF2B5EF4-FFF2-40B4-BE49-F238E27FC236}">
                <a16:creationId xmlns:a16="http://schemas.microsoft.com/office/drawing/2014/main" id="{DEB476C4-AA6C-B632-0028-7BB59F914AE3}"/>
              </a:ext>
            </a:extLst>
          </p:cNvPr>
          <p:cNvPicPr>
            <a:picLocks noChangeAspect="1"/>
          </p:cNvPicPr>
          <p:nvPr/>
        </p:nvPicPr>
        <p:blipFill>
          <a:blip r:embed="rId4"/>
          <a:stretch>
            <a:fillRect/>
          </a:stretch>
        </p:blipFill>
        <p:spPr>
          <a:xfrm>
            <a:off x="184731" y="1718602"/>
            <a:ext cx="5474974" cy="1828800"/>
          </a:xfrm>
          <a:prstGeom prst="rect">
            <a:avLst/>
          </a:prstGeom>
        </p:spPr>
      </p:pic>
      <p:pic>
        <p:nvPicPr>
          <p:cNvPr id="2049" name="Picture 1" descr="A picture containing logo, font, graphics, symbol&#10;&#10;Description automatically generated">
            <a:extLst>
              <a:ext uri="{FF2B5EF4-FFF2-40B4-BE49-F238E27FC236}">
                <a16:creationId xmlns:a16="http://schemas.microsoft.com/office/drawing/2014/main" id="{9DB00ED8-DC98-C540-57C6-7065DFC9AD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3483" y="4334286"/>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descr="A screenshot of a computer&#10;&#10;Description automatically generated">
            <a:extLst>
              <a:ext uri="{FF2B5EF4-FFF2-40B4-BE49-F238E27FC236}">
                <a16:creationId xmlns:a16="http://schemas.microsoft.com/office/drawing/2014/main" id="{A2B76E0F-6969-A909-896C-A6E9E7CAE2B3}"/>
              </a:ext>
            </a:extLst>
          </p:cNvPr>
          <p:cNvPicPr>
            <a:picLocks noChangeAspect="1"/>
          </p:cNvPicPr>
          <p:nvPr/>
        </p:nvPicPr>
        <p:blipFill>
          <a:blip r:embed="rId6"/>
          <a:stretch>
            <a:fillRect/>
          </a:stretch>
        </p:blipFill>
        <p:spPr>
          <a:xfrm>
            <a:off x="3590565" y="3007890"/>
            <a:ext cx="5161302" cy="1828800"/>
          </a:xfrm>
          <a:prstGeom prst="rect">
            <a:avLst/>
          </a:prstGeom>
        </p:spPr>
      </p:pic>
      <p:pic>
        <p:nvPicPr>
          <p:cNvPr id="39" name="Picture 38" descr="A screenshot of a graph&#10;&#10;Description automatically generated">
            <a:extLst>
              <a:ext uri="{FF2B5EF4-FFF2-40B4-BE49-F238E27FC236}">
                <a16:creationId xmlns:a16="http://schemas.microsoft.com/office/drawing/2014/main" id="{7EF0ED9C-CB55-D597-C8E8-B02E2C270245}"/>
              </a:ext>
            </a:extLst>
          </p:cNvPr>
          <p:cNvPicPr>
            <a:picLocks noChangeAspect="1"/>
          </p:cNvPicPr>
          <p:nvPr/>
        </p:nvPicPr>
        <p:blipFill>
          <a:blip r:embed="rId7"/>
          <a:stretch>
            <a:fillRect/>
          </a:stretch>
        </p:blipFill>
        <p:spPr>
          <a:xfrm>
            <a:off x="7000509" y="4453535"/>
            <a:ext cx="5047114" cy="1828800"/>
          </a:xfrm>
          <a:prstGeom prst="rect">
            <a:avLst/>
          </a:prstGeom>
        </p:spPr>
      </p:pic>
      <p:sp>
        <p:nvSpPr>
          <p:cNvPr id="6" name="Rectangle 3">
            <a:extLst>
              <a:ext uri="{FF2B5EF4-FFF2-40B4-BE49-F238E27FC236}">
                <a16:creationId xmlns:a16="http://schemas.microsoft.com/office/drawing/2014/main" id="{BE8036BF-2FA1-389A-EBFE-F34F9633EAF3}"/>
              </a:ext>
            </a:extLst>
          </p:cNvPr>
          <p:cNvSpPr>
            <a:spLocks noChangeArrowheads="1"/>
          </p:cNvSpPr>
          <p:nvPr/>
        </p:nvSpPr>
        <p:spPr bwMode="auto">
          <a:xfrm>
            <a:off x="5686003" y="2056210"/>
            <a:ext cx="642221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2400" b="1" i="0" u="none" strike="noStrike" cap="none" normalizeH="0" baseline="0" dirty="0">
                <a:ln>
                  <a:noFill/>
                </a:ln>
                <a:effectLst/>
                <a:latin typeface="Calibri Light" panose="020F0302020204030204" pitchFamily="34" charset="0"/>
                <a:ea typeface="Calibri" panose="020F0502020204030204" pitchFamily="34" charset="0"/>
                <a:cs typeface="Calibri Light" panose="020F0302020204030204" pitchFamily="34" charset="0"/>
              </a:rPr>
              <a:t>The world’s first AI-powered ESG research platform.</a:t>
            </a:r>
            <a:endParaRPr kumimoji="0" lang="en-US" altLang="en-US" sz="1800" b="1" i="0" u="none" strike="noStrike" cap="none" normalizeH="0" baseline="0" dirty="0">
              <a:ln>
                <a:noFill/>
              </a:ln>
              <a:effectLst/>
              <a:latin typeface="Arial" panose="020B0604020202020204" pitchFamily="34" charset="0"/>
            </a:endParaRPr>
          </a:p>
        </p:txBody>
      </p:sp>
      <p:sp>
        <p:nvSpPr>
          <p:cNvPr id="8" name="Rectangle 3">
            <a:extLst>
              <a:ext uri="{FF2B5EF4-FFF2-40B4-BE49-F238E27FC236}">
                <a16:creationId xmlns:a16="http://schemas.microsoft.com/office/drawing/2014/main" id="{878226E8-2D5D-1247-65C4-202373B1A9B9}"/>
              </a:ext>
            </a:extLst>
          </p:cNvPr>
          <p:cNvSpPr>
            <a:spLocks noChangeArrowheads="1"/>
          </p:cNvSpPr>
          <p:nvPr/>
        </p:nvSpPr>
        <p:spPr bwMode="auto">
          <a:xfrm>
            <a:off x="92365" y="6107490"/>
            <a:ext cx="67495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tab pos="5407025" algn="l"/>
              </a:tabLst>
            </a:pPr>
            <a:r>
              <a:rPr kumimoji="0" lang="en-US" altLang="en-US" sz="2800" b="1" i="0" u="none" strike="noStrike" cap="none" normalizeH="0" baseline="0" dirty="0">
                <a:ln>
                  <a:noFill/>
                </a:ln>
                <a:effectLst/>
                <a:latin typeface="Calibri Light" panose="020F0302020204030204" pitchFamily="34" charset="0"/>
                <a:ea typeface="Calibri" panose="020F0502020204030204" pitchFamily="34" charset="0"/>
                <a:cs typeface="Calibri Light" panose="020F0302020204030204" pitchFamily="34" charset="0"/>
              </a:rPr>
              <a:t>We are giving you the gift of your time back.</a:t>
            </a:r>
            <a:endParaRPr kumimoji="0" lang="en-US" altLang="en-US" sz="2000" b="1" i="0" u="none" strike="noStrike" cap="none" normalizeH="0" baseline="0" dirty="0">
              <a:ln>
                <a:noFill/>
              </a:ln>
              <a:effectLst/>
              <a:latin typeface="Arial" panose="020B0604020202020204" pitchFamily="34" charset="0"/>
            </a:endParaRPr>
          </a:p>
        </p:txBody>
      </p:sp>
      <p:sp>
        <p:nvSpPr>
          <p:cNvPr id="9" name="Rectangle 3">
            <a:extLst>
              <a:ext uri="{FF2B5EF4-FFF2-40B4-BE49-F238E27FC236}">
                <a16:creationId xmlns:a16="http://schemas.microsoft.com/office/drawing/2014/main" id="{C4CBF0EF-3BE3-3756-0470-BFF7050F9C32}"/>
              </a:ext>
            </a:extLst>
          </p:cNvPr>
          <p:cNvSpPr>
            <a:spLocks noChangeArrowheads="1"/>
          </p:cNvSpPr>
          <p:nvPr/>
        </p:nvSpPr>
        <p:spPr bwMode="auto">
          <a:xfrm>
            <a:off x="9120493" y="3484701"/>
            <a:ext cx="26712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2400" b="1" i="0" u="none" strike="noStrike" cap="none" normalizeH="0" baseline="0" dirty="0">
                <a:ln>
                  <a:noFill/>
                </a:ln>
                <a:effectLst/>
                <a:latin typeface="Calibri Light" panose="020F0302020204030204" pitchFamily="34" charset="0"/>
                <a:ea typeface="Calibri" panose="020F0502020204030204" pitchFamily="34" charset="0"/>
                <a:cs typeface="Calibri Light" panose="020F0302020204030204" pitchFamily="34" charset="0"/>
              </a:rPr>
              <a:t>It’s this simple.</a:t>
            </a:r>
            <a:endParaRPr kumimoji="0" lang="en-US" altLang="en-US" sz="1800" b="1" i="0" u="none" strike="noStrike" cap="none" normalizeH="0" baseline="0" dirty="0">
              <a:ln>
                <a:noFill/>
              </a:ln>
              <a:effectLst/>
              <a:latin typeface="Arial" panose="020B0604020202020204" pitchFamily="34" charset="0"/>
            </a:endParaRPr>
          </a:p>
        </p:txBody>
      </p:sp>
      <p:sp>
        <p:nvSpPr>
          <p:cNvPr id="11" name="Rectangle 3">
            <a:extLst>
              <a:ext uri="{FF2B5EF4-FFF2-40B4-BE49-F238E27FC236}">
                <a16:creationId xmlns:a16="http://schemas.microsoft.com/office/drawing/2014/main" id="{F691926F-9D4C-E3D8-AD6B-7B80BEBA36DA}"/>
              </a:ext>
            </a:extLst>
          </p:cNvPr>
          <p:cNvSpPr>
            <a:spLocks noChangeArrowheads="1"/>
          </p:cNvSpPr>
          <p:nvPr/>
        </p:nvSpPr>
        <p:spPr bwMode="auto">
          <a:xfrm>
            <a:off x="3213186" y="1094235"/>
            <a:ext cx="3628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07025" algn="l"/>
              </a:tabLst>
              <a:defRPr>
                <a:solidFill>
                  <a:schemeClr val="tx1"/>
                </a:solidFill>
                <a:latin typeface="Arial" panose="020B0604020202020204" pitchFamily="34" charset="0"/>
              </a:defRPr>
            </a:lvl1pPr>
            <a:lvl2pPr eaLnBrk="0" fontAlgn="base" hangingPunct="0">
              <a:spcBef>
                <a:spcPct val="0"/>
              </a:spcBef>
              <a:spcAft>
                <a:spcPct val="0"/>
              </a:spcAft>
              <a:tabLst>
                <a:tab pos="5407025" algn="l"/>
              </a:tabLst>
              <a:defRPr>
                <a:solidFill>
                  <a:schemeClr val="tx1"/>
                </a:solidFill>
                <a:latin typeface="Arial" panose="020B0604020202020204" pitchFamily="34" charset="0"/>
              </a:defRPr>
            </a:lvl2pPr>
            <a:lvl3pPr eaLnBrk="0" fontAlgn="base" hangingPunct="0">
              <a:spcBef>
                <a:spcPct val="0"/>
              </a:spcBef>
              <a:spcAft>
                <a:spcPct val="0"/>
              </a:spcAft>
              <a:tabLst>
                <a:tab pos="5407025" algn="l"/>
              </a:tabLst>
              <a:defRPr>
                <a:solidFill>
                  <a:schemeClr val="tx1"/>
                </a:solidFill>
                <a:latin typeface="Arial" panose="020B0604020202020204" pitchFamily="34" charset="0"/>
              </a:defRPr>
            </a:lvl3pPr>
            <a:lvl4pPr eaLnBrk="0" fontAlgn="base" hangingPunct="0">
              <a:spcBef>
                <a:spcPct val="0"/>
              </a:spcBef>
              <a:spcAft>
                <a:spcPct val="0"/>
              </a:spcAft>
              <a:tabLst>
                <a:tab pos="5407025" algn="l"/>
              </a:tabLst>
              <a:defRPr>
                <a:solidFill>
                  <a:schemeClr val="tx1"/>
                </a:solidFill>
                <a:latin typeface="Arial" panose="020B0604020202020204" pitchFamily="34" charset="0"/>
              </a:defRPr>
            </a:lvl4pPr>
            <a:lvl5pPr eaLnBrk="0" fontAlgn="base" hangingPunct="0">
              <a:spcBef>
                <a:spcPct val="0"/>
              </a:spcBef>
              <a:spcAft>
                <a:spcPct val="0"/>
              </a:spcAft>
              <a:tabLst>
                <a:tab pos="5407025" algn="l"/>
              </a:tabLst>
              <a:defRPr>
                <a:solidFill>
                  <a:schemeClr val="tx1"/>
                </a:solidFill>
                <a:latin typeface="Arial" panose="020B0604020202020204" pitchFamily="34" charset="0"/>
              </a:defRPr>
            </a:lvl5pPr>
            <a:lvl6pPr eaLnBrk="0" fontAlgn="base" hangingPunct="0">
              <a:spcBef>
                <a:spcPct val="0"/>
              </a:spcBef>
              <a:spcAft>
                <a:spcPct val="0"/>
              </a:spcAft>
              <a:tabLst>
                <a:tab pos="5407025" algn="l"/>
              </a:tabLst>
              <a:defRPr>
                <a:solidFill>
                  <a:schemeClr val="tx1"/>
                </a:solidFill>
                <a:latin typeface="Arial" panose="020B0604020202020204" pitchFamily="34" charset="0"/>
              </a:defRPr>
            </a:lvl6pPr>
            <a:lvl7pPr eaLnBrk="0" fontAlgn="base" hangingPunct="0">
              <a:spcBef>
                <a:spcPct val="0"/>
              </a:spcBef>
              <a:spcAft>
                <a:spcPct val="0"/>
              </a:spcAft>
              <a:tabLst>
                <a:tab pos="5407025" algn="l"/>
              </a:tabLst>
              <a:defRPr>
                <a:solidFill>
                  <a:schemeClr val="tx1"/>
                </a:solidFill>
                <a:latin typeface="Arial" panose="020B0604020202020204" pitchFamily="34" charset="0"/>
              </a:defRPr>
            </a:lvl7pPr>
            <a:lvl8pPr eaLnBrk="0" fontAlgn="base" hangingPunct="0">
              <a:spcBef>
                <a:spcPct val="0"/>
              </a:spcBef>
              <a:spcAft>
                <a:spcPct val="0"/>
              </a:spcAft>
              <a:tabLst>
                <a:tab pos="5407025" algn="l"/>
              </a:tabLst>
              <a:defRPr>
                <a:solidFill>
                  <a:schemeClr val="tx1"/>
                </a:solidFill>
                <a:latin typeface="Arial" panose="020B0604020202020204" pitchFamily="34" charset="0"/>
              </a:defRPr>
            </a:lvl8pPr>
            <a:lvl9pPr eaLnBrk="0" fontAlgn="base" hangingPunct="0">
              <a:spcBef>
                <a:spcPct val="0"/>
              </a:spcBef>
              <a:spcAft>
                <a:spcPct val="0"/>
              </a:spcAft>
              <a:tabLst>
                <a:tab pos="540702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407025" algn="l"/>
              </a:tabLst>
            </a:pPr>
            <a:r>
              <a:rPr kumimoji="0" lang="en-US" altLang="en-US" sz="2400" b="1" i="0" u="none" strike="noStrike" cap="none" normalizeH="0" baseline="0" dirty="0">
                <a:ln>
                  <a:noFill/>
                </a:ln>
                <a:effectLst/>
                <a:latin typeface="Calibri Light" panose="020F0302020204030204" pitchFamily="34" charset="0"/>
                <a:ea typeface="Calibri" panose="020F0502020204030204" pitchFamily="34" charset="0"/>
                <a:cs typeface="Calibri Light" panose="020F0302020204030204" pitchFamily="34" charset="0"/>
              </a:rPr>
              <a:t>…We can help</a:t>
            </a:r>
            <a:endParaRPr kumimoji="0" lang="en-US" altLang="en-US" sz="1800" b="1"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753099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BA0AA6-C998-9963-3920-C8BDFC8749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Rectangle 4">
            <a:extLst>
              <a:ext uri="{FF2B5EF4-FFF2-40B4-BE49-F238E27FC236}">
                <a16:creationId xmlns:a16="http://schemas.microsoft.com/office/drawing/2014/main" id="{3C5B035E-B76C-A790-A2CE-4DB36B2BD61E}"/>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KEY…">
            <a:extLst>
              <a:ext uri="{FF2B5EF4-FFF2-40B4-BE49-F238E27FC236}">
                <a16:creationId xmlns:a16="http://schemas.microsoft.com/office/drawing/2014/main" id="{57B98FD5-BB9D-F0EE-27E9-4E614F29BF00}"/>
              </a:ext>
            </a:extLst>
          </p:cNvPr>
          <p:cNvSpPr txBox="1"/>
          <p:nvPr/>
        </p:nvSpPr>
        <p:spPr>
          <a:xfrm>
            <a:off x="417427" y="344045"/>
            <a:ext cx="4337726"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marL="0" marR="0" lvl="0" indent="0" algn="l" defTabSz="228600" rtl="0" eaLnBrk="1" fontAlgn="auto" latinLnBrk="0" hangingPunct="0">
              <a:lnSpc>
                <a:spcPct val="100000"/>
              </a:lnSpc>
              <a:spcBef>
                <a:spcPts val="0"/>
              </a:spcBef>
              <a:spcAft>
                <a:spcPts val="0"/>
              </a:spcAft>
              <a:buClrTx/>
              <a:buSzTx/>
              <a:buFontTx/>
              <a:buNone/>
              <a:tabLst/>
              <a:defRPr sz="4000">
                <a:solidFill>
                  <a:srgbClr val="F2F2F2"/>
                </a:solidFill>
                <a:latin typeface="Futura Bold"/>
                <a:ea typeface="Futura Bold"/>
                <a:cs typeface="Futura Bold"/>
                <a:sym typeface="Futura Bold"/>
              </a:defRPr>
            </a:pPr>
            <a:r>
              <a:rPr kumimoji="0" lang="en-US" sz="2000" b="0" i="0" u="none" strike="noStrike" kern="0" cap="none" spc="0" normalizeH="0" baseline="0" noProof="0" dirty="0">
                <a:ln>
                  <a:noFill/>
                </a:ln>
                <a:solidFill>
                  <a:srgbClr val="F2F2F2"/>
                </a:solidFill>
                <a:effectLst/>
                <a:uLnTx/>
                <a:uFillTx/>
                <a:latin typeface="Futura Bold"/>
                <a:sym typeface="Futura Bold"/>
              </a:rPr>
              <a:t>Sustainability is Long-Term Strategy</a:t>
            </a:r>
            <a:endParaRPr kumimoji="0" sz="2000" b="0" i="0" u="none" strike="noStrike" kern="0" cap="none" spc="0" normalizeH="0" baseline="0" noProof="0" dirty="0">
              <a:ln>
                <a:noFill/>
              </a:ln>
              <a:solidFill>
                <a:srgbClr val="F2F2F2"/>
              </a:solidFill>
              <a:effectLst/>
              <a:uLnTx/>
              <a:uFillTx/>
              <a:latin typeface="Futura Bold"/>
              <a:sym typeface="Futura Bold"/>
            </a:endParaRPr>
          </a:p>
        </p:txBody>
      </p:sp>
      <p:pic>
        <p:nvPicPr>
          <p:cNvPr id="5" name="Screen Shot 2022-10-20 at 12.50.10 PM.png" descr="Screen Shot 2022-10-20 at 12.50.10 PM.png">
            <a:extLst>
              <a:ext uri="{FF2B5EF4-FFF2-40B4-BE49-F238E27FC236}">
                <a16:creationId xmlns:a16="http://schemas.microsoft.com/office/drawing/2014/main" id="{3B5A3144-354A-C984-BDAA-8AA14E5C0C6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1343" y="240212"/>
            <a:ext cx="97029" cy="566802"/>
          </a:xfrm>
          <a:prstGeom prst="rect">
            <a:avLst/>
          </a:prstGeom>
          <a:ln w="12700">
            <a:miter lim="400000"/>
          </a:ln>
        </p:spPr>
      </p:pic>
      <p:pic>
        <p:nvPicPr>
          <p:cNvPr id="7" name="Picture 6" descr="Logo&#10;&#10;Description automatically generated">
            <a:extLst>
              <a:ext uri="{FF2B5EF4-FFF2-40B4-BE49-F238E27FC236}">
                <a16:creationId xmlns:a16="http://schemas.microsoft.com/office/drawing/2014/main" id="{65107AFC-9E4D-B571-91BE-F606D0837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75" y="138478"/>
            <a:ext cx="2243748" cy="566802"/>
          </a:xfrm>
          <a:prstGeom prst="rect">
            <a:avLst/>
          </a:prstGeom>
        </p:spPr>
      </p:pic>
      <p:sp>
        <p:nvSpPr>
          <p:cNvPr id="71" name="TextBox 70">
            <a:extLst>
              <a:ext uri="{FF2B5EF4-FFF2-40B4-BE49-F238E27FC236}">
                <a16:creationId xmlns:a16="http://schemas.microsoft.com/office/drawing/2014/main" id="{B0C0D14C-ACF9-A92C-D9F9-D69ACD5F58F9}"/>
              </a:ext>
            </a:extLst>
          </p:cNvPr>
          <p:cNvSpPr txBox="1"/>
          <p:nvPr/>
        </p:nvSpPr>
        <p:spPr>
          <a:xfrm>
            <a:off x="5532194" y="940461"/>
            <a:ext cx="1187506" cy="461665"/>
          </a:xfrm>
          <a:prstGeom prst="rect">
            <a:avLst/>
          </a:prstGeom>
          <a:solidFill>
            <a:schemeClr val="tx1">
              <a:alpha val="50000"/>
            </a:schemeClr>
          </a:solidFill>
        </p:spPr>
        <p:txBody>
          <a:bodyPr wrap="square" rtlCol="0">
            <a:spAutoFit/>
          </a:bodyPr>
          <a:lstStyle/>
          <a:p>
            <a:pPr algn="ctr" defTabSz="1219169" hangingPunct="0"/>
            <a:r>
              <a:rPr lang="en-US" sz="2400" b="1" kern="0" dirty="0">
                <a:solidFill>
                  <a:srgbClr val="236194"/>
                </a:solidFill>
                <a:latin typeface="Futura" panose="020B0602020204020303" pitchFamily="34" charset="-79"/>
                <a:cs typeface="Futura" panose="020B0602020204020303" pitchFamily="34" charset="-79"/>
                <a:sym typeface="Helvetica Neue"/>
              </a:rPr>
              <a:t>SaaS</a:t>
            </a:r>
          </a:p>
        </p:txBody>
      </p:sp>
      <p:grpSp>
        <p:nvGrpSpPr>
          <p:cNvPr id="77" name="Group 76">
            <a:extLst>
              <a:ext uri="{FF2B5EF4-FFF2-40B4-BE49-F238E27FC236}">
                <a16:creationId xmlns:a16="http://schemas.microsoft.com/office/drawing/2014/main" id="{CE84F238-A727-907C-7089-15065225AAC7}"/>
              </a:ext>
            </a:extLst>
          </p:cNvPr>
          <p:cNvGrpSpPr/>
          <p:nvPr/>
        </p:nvGrpSpPr>
        <p:grpSpPr>
          <a:xfrm>
            <a:off x="261343" y="1694905"/>
            <a:ext cx="11669313" cy="4560962"/>
            <a:chOff x="3156873" y="97833"/>
            <a:chExt cx="9119804" cy="2632929"/>
          </a:xfrm>
        </p:grpSpPr>
        <p:sp>
          <p:nvSpPr>
            <p:cNvPr id="78" name="Rectangle 77">
              <a:extLst>
                <a:ext uri="{FF2B5EF4-FFF2-40B4-BE49-F238E27FC236}">
                  <a16:creationId xmlns:a16="http://schemas.microsoft.com/office/drawing/2014/main" id="{85CEBAEE-4A90-CD92-7599-8BE7E09F02AD}"/>
                </a:ext>
              </a:extLst>
            </p:cNvPr>
            <p:cNvSpPr/>
            <p:nvPr/>
          </p:nvSpPr>
          <p:spPr>
            <a:xfrm>
              <a:off x="3156873" y="724893"/>
              <a:ext cx="2790853" cy="200586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r>
                <a:rPr lang="en-US" sz="1600" b="1" kern="0" dirty="0">
                  <a:solidFill>
                    <a:srgbClr val="236194"/>
                  </a:solidFill>
                  <a:latin typeface="Futura" panose="020B0602020204020303" pitchFamily="34" charset="-79"/>
                  <a:cs typeface="Futura" panose="020B0602020204020303" pitchFamily="34" charset="-79"/>
                  <a:sym typeface="Helvetica Neue"/>
                </a:rPr>
                <a:t>INSTITUTIONAL INVESTOR</a:t>
              </a:r>
            </a:p>
            <a:p>
              <a:pPr algn="ctr" defTabSz="1219169" hangingPunct="0"/>
              <a:r>
                <a:rPr lang="en-US" sz="1600" b="1" kern="0" dirty="0">
                  <a:solidFill>
                    <a:srgbClr val="236194"/>
                  </a:solidFill>
                  <a:latin typeface="Futura" panose="020B0602020204020303" pitchFamily="34" charset="-79"/>
                  <a:cs typeface="Futura" panose="020B0602020204020303" pitchFamily="34" charset="-79"/>
                  <a:sym typeface="Helvetica Neue"/>
                </a:rPr>
                <a:t>PORTAL</a:t>
              </a: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r>
                <a:rPr lang="en-US" sz="1600" b="1" kern="0" dirty="0">
                  <a:solidFill>
                    <a:schemeClr val="bg1"/>
                  </a:solidFill>
                  <a:latin typeface="Futura" panose="020B0602020204020303" pitchFamily="34" charset="-79"/>
                  <a:cs typeface="Futura" panose="020B0602020204020303" pitchFamily="34" charset="-79"/>
                  <a:sym typeface="Helvetica Neue"/>
                </a:rPr>
                <a:t>All the analytics for your portfolio construction and reporting, at your fingertips, using the most accurate, freshest data</a:t>
              </a:r>
            </a:p>
          </p:txBody>
        </p:sp>
        <p:sp>
          <p:nvSpPr>
            <p:cNvPr id="79" name="Rectangle 78">
              <a:extLst>
                <a:ext uri="{FF2B5EF4-FFF2-40B4-BE49-F238E27FC236}">
                  <a16:creationId xmlns:a16="http://schemas.microsoft.com/office/drawing/2014/main" id="{ED8D5F3F-908A-2B21-DCE3-7038E4DCA72F}"/>
                </a:ext>
              </a:extLst>
            </p:cNvPr>
            <p:cNvSpPr/>
            <p:nvPr/>
          </p:nvSpPr>
          <p:spPr>
            <a:xfrm>
              <a:off x="9485824" y="724893"/>
              <a:ext cx="2790853" cy="200586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r>
                <a:rPr lang="en-US" sz="1600" b="1" kern="0" dirty="0">
                  <a:solidFill>
                    <a:srgbClr val="236194"/>
                  </a:solidFill>
                  <a:latin typeface="Futura" panose="020B0602020204020303" pitchFamily="34" charset="-79"/>
                  <a:cs typeface="Futura" panose="020B0602020204020303" pitchFamily="34" charset="-79"/>
                  <a:sym typeface="Helvetica Neue"/>
                </a:rPr>
                <a:t>PEER ANALYTICS</a:t>
              </a: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r>
                <a:rPr lang="en-US" sz="1600" b="1" kern="0" dirty="0">
                  <a:solidFill>
                    <a:schemeClr val="bg1"/>
                  </a:solidFill>
                  <a:latin typeface="Futura" panose="020B0602020204020303" pitchFamily="34" charset="-79"/>
                  <a:cs typeface="Futura" panose="020B0602020204020303" pitchFamily="34" charset="-79"/>
                  <a:sym typeface="Helvetica Neue"/>
                </a:rPr>
                <a:t>Compare and contrast companies against their peers across numerous and custom peer baskets to quickly gain insight and actionability</a:t>
              </a:r>
            </a:p>
          </p:txBody>
        </p:sp>
        <p:sp>
          <p:nvSpPr>
            <p:cNvPr id="80" name="Rectangle 79">
              <a:extLst>
                <a:ext uri="{FF2B5EF4-FFF2-40B4-BE49-F238E27FC236}">
                  <a16:creationId xmlns:a16="http://schemas.microsoft.com/office/drawing/2014/main" id="{2146F4D2-B3BC-63B2-5066-F61859A04488}"/>
                </a:ext>
              </a:extLst>
            </p:cNvPr>
            <p:cNvSpPr/>
            <p:nvPr/>
          </p:nvSpPr>
          <p:spPr>
            <a:xfrm>
              <a:off x="6247905" y="97833"/>
              <a:ext cx="2937740" cy="211144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r>
                <a:rPr lang="en-US" sz="2400" b="1" kern="0" dirty="0">
                  <a:solidFill>
                    <a:srgbClr val="236194"/>
                  </a:solidFill>
                  <a:latin typeface="Futura" panose="020B0602020204020303" pitchFamily="34" charset="-79"/>
                  <a:cs typeface="Futura" panose="020B0602020204020303" pitchFamily="34" charset="-79"/>
                  <a:sym typeface="Helvetica Neue"/>
                </a:rPr>
                <a:t>DEEP RESEARCH APPLICATION</a:t>
              </a: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endParaRPr lang="en-US" sz="1600" b="1" kern="0" dirty="0">
                <a:solidFill>
                  <a:srgbClr val="236194"/>
                </a:solidFill>
                <a:latin typeface="Futura" panose="020B0602020204020303" pitchFamily="34" charset="-79"/>
                <a:cs typeface="Futura" panose="020B0602020204020303" pitchFamily="34" charset="-79"/>
                <a:sym typeface="Helvetica Neue"/>
              </a:endParaRPr>
            </a:p>
            <a:p>
              <a:pPr algn="ctr" defTabSz="1219169" hangingPunct="0"/>
              <a:r>
                <a:rPr lang="en-US" sz="1600" b="1" kern="0" dirty="0">
                  <a:solidFill>
                    <a:schemeClr val="bg1"/>
                  </a:solidFill>
                  <a:latin typeface="Futura" panose="020B0602020204020303" pitchFamily="34" charset="-79"/>
                  <a:cs typeface="Futura" panose="020B0602020204020303" pitchFamily="34" charset="-79"/>
                  <a:sym typeface="Helvetica Neue"/>
                </a:rPr>
                <a:t>Leverage the power of AI for primary ESG research, turning an analyst into a team and a team into an army</a:t>
              </a:r>
            </a:p>
          </p:txBody>
        </p:sp>
      </p:grpSp>
    </p:spTree>
    <p:extLst>
      <p:ext uri="{BB962C8B-B14F-4D97-AF65-F5344CB8AC3E}">
        <p14:creationId xmlns:p14="http://schemas.microsoft.com/office/powerpoint/2010/main" val="2561395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claudio-testa-FrlCwXwbwkk-unsplash.jpg" descr="claudio-testa-FrlCwXwbwkk-unsplash.jpg"/>
          <p:cNvPicPr>
            <a:picLocks noChangeAspect="1"/>
          </p:cNvPicPr>
          <p:nvPr/>
        </p:nvPicPr>
        <p:blipFill>
          <a:blip r:embed="rId3" cstate="email">
            <a:alphaModFix/>
            <a:extLst>
              <a:ext uri="{28A0092B-C50C-407E-A947-70E740481C1C}">
                <a14:useLocalDpi xmlns:a14="http://schemas.microsoft.com/office/drawing/2010/main"/>
              </a:ext>
            </a:extLst>
          </a:blip>
          <a:srcRect/>
          <a:stretch>
            <a:fillRect/>
          </a:stretch>
        </p:blipFill>
        <p:spPr>
          <a:xfrm>
            <a:off x="0" y="0"/>
            <a:ext cx="12308668" cy="6911234"/>
          </a:xfrm>
          <a:prstGeom prst="rect">
            <a:avLst/>
          </a:prstGeom>
          <a:ln w="12700">
            <a:miter lim="400000"/>
          </a:ln>
        </p:spPr>
      </p:pic>
      <p:sp>
        <p:nvSpPr>
          <p:cNvPr id="2" name="Rectangle 6">
            <a:extLst>
              <a:ext uri="{FF2B5EF4-FFF2-40B4-BE49-F238E27FC236}">
                <a16:creationId xmlns:a16="http://schemas.microsoft.com/office/drawing/2014/main" id="{4E046C6C-5661-E0E4-4633-B19854795395}"/>
              </a:ext>
            </a:extLst>
          </p:cNvPr>
          <p:cNvSpPr>
            <a:spLocks noChangeArrowheads="1"/>
          </p:cNvSpPr>
          <p:nvPr/>
        </p:nvSpPr>
        <p:spPr bwMode="auto">
          <a:xfrm>
            <a:off x="107102" y="4739014"/>
            <a:ext cx="12094464" cy="204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2860" rIns="45720" bIns="22860" numCol="1" anchor="ctr" anchorCtr="0" compatLnSpc="1">
            <a:prstTxWarp prst="textNoShape">
              <a:avLst/>
            </a:prstTxWarp>
            <a:spAutoFit/>
          </a:bodyPr>
          <a:lstStyle/>
          <a:p>
            <a:pPr defTabSz="457200" eaLnBrk="0" fontAlgn="base" hangingPunct="0">
              <a:spcBef>
                <a:spcPct val="0"/>
              </a:spcBef>
              <a:spcAft>
                <a:spcPct val="0"/>
              </a:spcAft>
            </a:pPr>
            <a:endParaRPr lang="en-US" altLang="en-US" sz="10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endParaRPr>
          </a:p>
          <a:p>
            <a:pPr defTabSz="457200" eaLnBrk="0" fontAlgn="base" hangingPunct="0">
              <a:spcBef>
                <a:spcPct val="0"/>
              </a:spcBef>
              <a:spcAft>
                <a:spcPct val="0"/>
              </a:spcAft>
            </a:pPr>
            <a:r>
              <a:rPr lang="en-US" altLang="en-US" sz="10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This document and all of the information contained in it, including without limitation all text, data, graphs, and charts (collectively, the "Information") is the property of OWL ESG Inc. (OWL). </a:t>
            </a:r>
            <a:endParaRPr lang="en-US" altLang="en-US" sz="900" kern="0" dirty="0">
              <a:solidFill>
                <a:srgbClr val="FFFFFF"/>
              </a:solidFill>
              <a:latin typeface="Helvetica Neue"/>
              <a:sym typeface="Helvetica Neue"/>
            </a:endParaRPr>
          </a:p>
          <a:p>
            <a:pPr defTabSz="457200" eaLnBrk="0" fontAlgn="base" hangingPunct="0">
              <a:spcBef>
                <a:spcPct val="0"/>
              </a:spcBef>
              <a:spcAft>
                <a:spcPct val="0"/>
              </a:spcAft>
            </a:pPr>
            <a:endPar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endParaRPr>
          </a:p>
          <a:p>
            <a:pPr defTabSz="457200" eaLnBrk="0" fontAlgn="base" hangingPunct="0">
              <a:spcBef>
                <a:spcPct val="0"/>
              </a:spcBef>
              <a:spcAft>
                <a:spcPct val="0"/>
              </a:spcAft>
            </a:pPr>
            <a:r>
              <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The Information has not been submitted to, nor received approval from, the United States Securities and Exchange Commission or any other regulatory body. None of the Information constitutes an offer to sell (or a solicitation of an offer to buy), or a promotion or recommendation of, any security, financial product or other investment vehicle or any trading strategy, and OWL does not endorse, approve, or otherwise express any opinion regarding any issuer, securities, financial products or instruments or trading strategies. </a:t>
            </a:r>
            <a:endParaRPr lang="en-US" altLang="en-US" sz="900" kern="0" dirty="0">
              <a:solidFill>
                <a:srgbClr val="FFFFFF"/>
              </a:solidFill>
              <a:latin typeface="Helvetica Neue"/>
              <a:sym typeface="Helvetica Neue"/>
            </a:endParaRPr>
          </a:p>
          <a:p>
            <a:pPr defTabSz="457200" eaLnBrk="0" fontAlgn="base" hangingPunct="0">
              <a:spcBef>
                <a:spcPct val="0"/>
              </a:spcBef>
              <a:spcAft>
                <a:spcPct val="0"/>
              </a:spcAft>
            </a:pPr>
            <a:endPar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endParaRPr>
          </a:p>
          <a:p>
            <a:pPr defTabSz="457200" eaLnBrk="0" fontAlgn="base" hangingPunct="0">
              <a:spcBef>
                <a:spcPct val="0"/>
              </a:spcBef>
              <a:spcAft>
                <a:spcPct val="0"/>
              </a:spcAft>
            </a:pPr>
            <a:r>
              <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The user of the Information assumes the entire risk of any use it may make or permit to be made of the Information. OWL MAKES NO EXPRESS OR IMPLIED WARRANTIES OR REPRESENTATIONS WITH RESPECT TO THE INFORMATION AND EXPRESSLY DISCLAIMS ALL IMPLIED WARRANTIES (INCLUDING, WITHOUT LIMITATION, ANY IMPLIED WARRANTIES OF ORIGINALITY, ACCURACY, TIMELINESS, NON-INFRINGEMENT, COMPLETENESS, MERCHANTABILITY, AND FITNESS for A PARTICULAR PURPOSE) WITH RESPECT TO ANY OF THE INFORMATION. </a:t>
            </a:r>
            <a:endParaRPr lang="en-US" altLang="en-US" sz="900" kern="0" dirty="0">
              <a:solidFill>
                <a:srgbClr val="FFFFFF"/>
              </a:solidFill>
              <a:latin typeface="Helvetica Neue"/>
              <a:sym typeface="Helvetica Neue"/>
            </a:endParaRPr>
          </a:p>
          <a:p>
            <a:pPr defTabSz="457200" eaLnBrk="0" fontAlgn="base" hangingPunct="0">
              <a:spcBef>
                <a:spcPct val="0"/>
              </a:spcBef>
              <a:spcAft>
                <a:spcPct val="0"/>
              </a:spcAft>
            </a:pPr>
            <a:endPar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endParaRPr>
          </a:p>
          <a:p>
            <a:pPr defTabSz="457200" eaLnBrk="0" fontAlgn="base" hangingPunct="0">
              <a:spcBef>
                <a:spcPct val="0"/>
              </a:spcBef>
              <a:spcAft>
                <a:spcPct val="0"/>
              </a:spcAft>
            </a:pPr>
            <a:r>
              <a:rPr lang="en-US" altLang="en-US" sz="1000"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Without limiting any of the foregoing and to the maximum extent permitted by law, in no event shall OWL have any liability regarding any of the Information for any direct, indirect, special, punitive, consequential (including lost profits), or any other damages even if notified of the possibility of such damages. The foregoing shall not exclude or limit any liability that may not by applicable law be excluded or limited.</a:t>
            </a:r>
            <a:endParaRPr lang="en-US" altLang="en-US" sz="2400" kern="0" dirty="0">
              <a:solidFill>
                <a:srgbClr val="FFFFFF"/>
              </a:solidFill>
              <a:latin typeface="Arial" panose="020B0604020202020204" pitchFamily="34" charset="0"/>
              <a:sym typeface="Helvetica Neue"/>
            </a:endParaRPr>
          </a:p>
        </p:txBody>
      </p:sp>
      <p:sp>
        <p:nvSpPr>
          <p:cNvPr id="4" name="Rectangle 6">
            <a:extLst>
              <a:ext uri="{FF2B5EF4-FFF2-40B4-BE49-F238E27FC236}">
                <a16:creationId xmlns:a16="http://schemas.microsoft.com/office/drawing/2014/main" id="{EA66C233-0BCA-F7B0-0967-1E5A565D9054}"/>
              </a:ext>
            </a:extLst>
          </p:cNvPr>
          <p:cNvSpPr>
            <a:spLocks noChangeArrowheads="1"/>
          </p:cNvSpPr>
          <p:nvPr/>
        </p:nvSpPr>
        <p:spPr bwMode="auto">
          <a:xfrm>
            <a:off x="7970473" y="330514"/>
            <a:ext cx="3934258"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2860" rIns="45720" bIns="22860" numCol="1" anchor="ctr" anchorCtr="0" compatLnSpc="1">
            <a:prstTxWarp prst="textNoShape">
              <a:avLst/>
            </a:prstTxWarp>
            <a:spAutoFit/>
          </a:bodyPr>
          <a:lstStyle/>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Mark T. Garofalo</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Managing Director</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OWL ESG, Inc.</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301.795.8575</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Mgarofalo@OWLesg.com</a:t>
            </a:r>
          </a:p>
        </p:txBody>
      </p:sp>
      <p:sp>
        <p:nvSpPr>
          <p:cNvPr id="6" name="Rectangle 6">
            <a:extLst>
              <a:ext uri="{FF2B5EF4-FFF2-40B4-BE49-F238E27FC236}">
                <a16:creationId xmlns:a16="http://schemas.microsoft.com/office/drawing/2014/main" id="{D2A84D1B-7A43-85C9-6941-DDC20BA7BB0A}"/>
              </a:ext>
            </a:extLst>
          </p:cNvPr>
          <p:cNvSpPr>
            <a:spLocks noChangeArrowheads="1"/>
          </p:cNvSpPr>
          <p:nvPr/>
        </p:nvSpPr>
        <p:spPr bwMode="auto">
          <a:xfrm>
            <a:off x="433574" y="330514"/>
            <a:ext cx="4376169"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2860" rIns="45720" bIns="22860" numCol="1" anchor="ctr" anchorCtr="0" compatLnSpc="1">
            <a:prstTxWarp prst="textNoShape">
              <a:avLst/>
            </a:prstTxWarp>
            <a:spAutoFit/>
          </a:bodyPr>
          <a:lstStyle/>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Rob Yates</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Director of Communications</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OWL ESG, Inc.</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571-21-1281</a:t>
            </a:r>
          </a:p>
          <a:p>
            <a:pPr algn="ctr" defTabSz="457200" eaLnBrk="0" fontAlgn="base" hangingPunct="0">
              <a:spcBef>
                <a:spcPct val="0"/>
              </a:spcBef>
              <a:spcAft>
                <a:spcPct val="0"/>
              </a:spcAft>
            </a:pPr>
            <a:r>
              <a:rPr lang="en-US" altLang="en-US" sz="2800" b="1" kern="0" dirty="0">
                <a:solidFill>
                  <a:srgbClr val="FFFFFF"/>
                </a:solidFill>
                <a:latin typeface="Calibri" panose="020F0502020204030204" pitchFamily="34" charset="0"/>
                <a:ea typeface="Calibri" panose="020F0502020204030204" pitchFamily="34" charset="0"/>
                <a:cs typeface="Times New Roman" panose="02020603050405020304" pitchFamily="18" charset="0"/>
                <a:sym typeface="Helvetica Neue"/>
              </a:rPr>
              <a:t>ryates@OWLesg.com</a:t>
            </a:r>
          </a:p>
        </p:txBody>
      </p:sp>
      <p:pic>
        <p:nvPicPr>
          <p:cNvPr id="10" name="Picture 9" descr="A white text on a black background&#10;&#10;Description automatically generated">
            <a:extLst>
              <a:ext uri="{FF2B5EF4-FFF2-40B4-BE49-F238E27FC236}">
                <a16:creationId xmlns:a16="http://schemas.microsoft.com/office/drawing/2014/main" id="{34AA0C50-3CFA-BE63-DD29-6F1E1902A641}"/>
              </a:ext>
            </a:extLst>
          </p:cNvPr>
          <p:cNvPicPr>
            <a:picLocks noChangeAspect="1"/>
          </p:cNvPicPr>
          <p:nvPr/>
        </p:nvPicPr>
        <p:blipFill>
          <a:blip r:embed="rId4"/>
          <a:stretch>
            <a:fillRect/>
          </a:stretch>
        </p:blipFill>
        <p:spPr>
          <a:xfrm>
            <a:off x="3091475" y="2901862"/>
            <a:ext cx="5804926" cy="1466405"/>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EDM Council – ESG Data Workgroup Reports</a:t>
            </a:r>
            <a:endParaRPr lang="en-IN" dirty="0"/>
          </a:p>
        </p:txBody>
      </p:sp>
      <p:sp>
        <p:nvSpPr>
          <p:cNvPr id="7" name="TextBox 6">
            <a:extLst>
              <a:ext uri="{FF2B5EF4-FFF2-40B4-BE49-F238E27FC236}">
                <a16:creationId xmlns:a16="http://schemas.microsoft.com/office/drawing/2014/main" id="{C3831E5D-F603-F945-A872-2DBDFF1DABBD}"/>
              </a:ext>
            </a:extLst>
          </p:cNvPr>
          <p:cNvSpPr txBox="1"/>
          <p:nvPr/>
        </p:nvSpPr>
        <p:spPr>
          <a:xfrm>
            <a:off x="5607723" y="4824593"/>
            <a:ext cx="3280246" cy="1021556"/>
          </a:xfrm>
          <a:prstGeom prst="roundRect">
            <a:avLst/>
          </a:prstGeom>
          <a:solidFill>
            <a:schemeClr val="accent1"/>
          </a:solidFill>
        </p:spPr>
        <p:txBody>
          <a:bodyPr wrap="square" tIns="137160" bIns="13716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Free license – download at: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err="1">
                <a:ln>
                  <a:noFill/>
                </a:ln>
                <a:solidFill>
                  <a:srgbClr val="FFFFFF"/>
                </a:solidFill>
                <a:effectLst/>
                <a:uLnTx/>
                <a:uFillTx/>
                <a:latin typeface="Arial" panose="020B0604020202020204"/>
                <a:ea typeface="+mn-ea"/>
                <a:cs typeface="+mn-cs"/>
              </a:rPr>
              <a:t>www.edmcouncil.org</a:t>
            </a: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rPr>
              <a:t>Go to </a:t>
            </a: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Engage &gt; Groups &gt; ESG Data</a:t>
            </a:r>
          </a:p>
        </p:txBody>
      </p:sp>
      <p:pic>
        <p:nvPicPr>
          <p:cNvPr id="11" name="Picture 10">
            <a:extLst>
              <a:ext uri="{FF2B5EF4-FFF2-40B4-BE49-F238E27FC236}">
                <a16:creationId xmlns:a16="http://schemas.microsoft.com/office/drawing/2014/main" id="{90257AED-C71E-1148-9D43-F667E8B8B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8011" y="19569"/>
            <a:ext cx="2314644" cy="1344219"/>
          </a:xfrm>
          <a:prstGeom prst="rect">
            <a:avLst/>
          </a:prstGeom>
        </p:spPr>
      </p:pic>
      <p:pic>
        <p:nvPicPr>
          <p:cNvPr id="4" name="Picture 3">
            <a:extLst>
              <a:ext uri="{FF2B5EF4-FFF2-40B4-BE49-F238E27FC236}">
                <a16:creationId xmlns:a16="http://schemas.microsoft.com/office/drawing/2014/main" id="{5CB2FFBD-A7B1-1348-87B0-79817706B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115" y="1279446"/>
            <a:ext cx="2002489" cy="2595502"/>
          </a:xfrm>
          <a:prstGeom prst="rect">
            <a:avLst/>
          </a:prstGeom>
          <a:ln>
            <a:noFill/>
          </a:ln>
          <a:effectLst>
            <a:outerShdw blurRad="482600" algn="tl" rotWithShape="0">
              <a:srgbClr val="000000">
                <a:alpha val="53000"/>
              </a:srgbClr>
            </a:outerShdw>
          </a:effectLst>
        </p:spPr>
      </p:pic>
      <p:sp>
        <p:nvSpPr>
          <p:cNvPr id="5" name="TextBox 4">
            <a:extLst>
              <a:ext uri="{FF2B5EF4-FFF2-40B4-BE49-F238E27FC236}">
                <a16:creationId xmlns:a16="http://schemas.microsoft.com/office/drawing/2014/main" id="{1B6A4733-51D1-6940-B0D5-6F6A1054A3FA}"/>
              </a:ext>
            </a:extLst>
          </p:cNvPr>
          <p:cNvSpPr txBox="1"/>
          <p:nvPr/>
        </p:nvSpPr>
        <p:spPr>
          <a:xfrm>
            <a:off x="5327227" y="1300170"/>
            <a:ext cx="6681184" cy="287771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1800"/>
              </a:spcAft>
              <a:buClrTx/>
              <a:buSzTx/>
              <a:buFontTx/>
              <a:buNone/>
              <a:tabLst/>
              <a:defRPr/>
            </a:pPr>
            <a:r>
              <a:rPr kumimoji="0" lang="en-US" sz="2800" b="1" i="1" u="none" strike="noStrike" kern="1200" cap="none" spc="0" normalizeH="0" baseline="0" noProof="0" dirty="0">
                <a:ln>
                  <a:noFill/>
                </a:ln>
                <a:solidFill>
                  <a:srgbClr val="E68646"/>
                </a:solidFill>
                <a:effectLst/>
                <a:uLnTx/>
                <a:uFillTx/>
                <a:latin typeface="Arial" panose="020B0604020202020204"/>
                <a:ea typeface="+mn-ea"/>
                <a:cs typeface="+mn-cs"/>
              </a:rPr>
              <a:t>Download ESG Data Management guidelines for:</a:t>
            </a:r>
          </a:p>
          <a:p>
            <a:pPr marL="0" marR="0" lvl="0" indent="0" algn="ctr" defTabSz="914377"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srgbClr val="005493"/>
                </a:solidFill>
                <a:effectLst/>
                <a:uLnTx/>
                <a:uFillTx/>
                <a:latin typeface="Arial" panose="020B0604020202020204"/>
                <a:ea typeface="+mn-ea"/>
                <a:cs typeface="+mn-cs"/>
              </a:rPr>
              <a:t>Corporate Reporting Entities</a:t>
            </a:r>
          </a:p>
          <a:p>
            <a:pPr marL="0" marR="0" lvl="0" indent="0" algn="ctr" defTabSz="914377"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srgbClr val="005493"/>
                </a:solidFill>
                <a:effectLst/>
                <a:uLnTx/>
                <a:uFillTx/>
                <a:latin typeface="Arial" panose="020B0604020202020204"/>
                <a:ea typeface="+mn-ea"/>
                <a:cs typeface="+mn-cs"/>
              </a:rPr>
              <a:t>Investment Product Creators</a:t>
            </a:r>
          </a:p>
          <a:p>
            <a:pPr marL="0" marR="0" lvl="0" indent="0" algn="ctr" defTabSz="914377"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srgbClr val="005493"/>
                </a:solidFill>
                <a:effectLst/>
                <a:uLnTx/>
                <a:uFillTx/>
                <a:latin typeface="Arial" panose="020B0604020202020204"/>
                <a:ea typeface="+mn-ea"/>
                <a:cs typeface="+mn-cs"/>
              </a:rPr>
              <a:t>Ratings Providers and Data Aggregators</a:t>
            </a:r>
          </a:p>
          <a:p>
            <a:pPr marL="0" marR="0" lvl="0" indent="0" algn="ctr" defTabSz="914377"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srgbClr val="005493"/>
                </a:solidFill>
                <a:effectLst/>
                <a:uLnTx/>
                <a:uFillTx/>
                <a:latin typeface="Arial" panose="020B0604020202020204"/>
                <a:ea typeface="+mn-ea"/>
                <a:cs typeface="+mn-cs"/>
              </a:rPr>
              <a:t>Asset Owners</a:t>
            </a:r>
          </a:p>
        </p:txBody>
      </p:sp>
      <p:pic>
        <p:nvPicPr>
          <p:cNvPr id="6" name="Picture 5">
            <a:extLst>
              <a:ext uri="{FF2B5EF4-FFF2-40B4-BE49-F238E27FC236}">
                <a16:creationId xmlns:a16="http://schemas.microsoft.com/office/drawing/2014/main" id="{C6E90B29-E681-574A-886A-A0D87B9C06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77" y="3460718"/>
            <a:ext cx="2003471" cy="2595502"/>
          </a:xfrm>
          <a:prstGeom prst="rect">
            <a:avLst/>
          </a:prstGeom>
          <a:ln>
            <a:noFill/>
          </a:ln>
          <a:effectLst>
            <a:outerShdw blurRad="482600" algn="tl" rotWithShape="0">
              <a:srgbClr val="000000">
                <a:alpha val="53000"/>
              </a:srgbClr>
            </a:outerShdw>
          </a:effectLst>
        </p:spPr>
      </p:pic>
      <p:pic>
        <p:nvPicPr>
          <p:cNvPr id="9" name="Picture 8" descr="A screenshot of a cell phone&#10;&#10;Description automatically generated with medium confidence">
            <a:extLst>
              <a:ext uri="{FF2B5EF4-FFF2-40B4-BE49-F238E27FC236}">
                <a16:creationId xmlns:a16="http://schemas.microsoft.com/office/drawing/2014/main" id="{CAE1CBAC-DE06-D85D-F13C-C857DBE5E39A}"/>
              </a:ext>
            </a:extLst>
          </p:cNvPr>
          <p:cNvPicPr>
            <a:picLocks noChangeAspect="1"/>
          </p:cNvPicPr>
          <p:nvPr/>
        </p:nvPicPr>
        <p:blipFill>
          <a:blip r:embed="rId6"/>
          <a:stretch>
            <a:fillRect/>
          </a:stretch>
        </p:blipFill>
        <p:spPr>
          <a:xfrm>
            <a:off x="2839981" y="1305304"/>
            <a:ext cx="2025878" cy="2587229"/>
          </a:xfrm>
          <a:prstGeom prst="rect">
            <a:avLst/>
          </a:prstGeom>
          <a:effectLst>
            <a:outerShdw blurRad="482600" algn="ctr" rotWithShape="0">
              <a:srgbClr val="000000">
                <a:alpha val="53000"/>
              </a:srgbClr>
            </a:outerShdw>
          </a:effectLst>
        </p:spPr>
      </p:pic>
      <p:pic>
        <p:nvPicPr>
          <p:cNvPr id="8" name="Picture 7">
            <a:extLst>
              <a:ext uri="{FF2B5EF4-FFF2-40B4-BE49-F238E27FC236}">
                <a16:creationId xmlns:a16="http://schemas.microsoft.com/office/drawing/2014/main" id="{B6513555-9575-5651-A48D-FA3F02AC35FB}"/>
              </a:ext>
            </a:extLst>
          </p:cNvPr>
          <p:cNvPicPr>
            <a:picLocks noChangeAspect="1"/>
          </p:cNvPicPr>
          <p:nvPr/>
        </p:nvPicPr>
        <p:blipFill>
          <a:blip r:embed="rId7"/>
          <a:stretch>
            <a:fillRect/>
          </a:stretch>
        </p:blipFill>
        <p:spPr>
          <a:xfrm>
            <a:off x="2762607" y="3460718"/>
            <a:ext cx="2014419" cy="2595502"/>
          </a:xfrm>
          <a:prstGeom prst="rect">
            <a:avLst/>
          </a:prstGeom>
          <a:effectLst>
            <a:outerShdw blurRad="482600" algn="ctr" rotWithShape="0">
              <a:srgbClr val="000000">
                <a:alpha val="53000"/>
              </a:srgbClr>
            </a:outerShdw>
          </a:effectLst>
        </p:spPr>
      </p:pic>
      <p:pic>
        <p:nvPicPr>
          <p:cNvPr id="12" name="Picture 11" descr="A qr code on a white background&#10;&#10;Description automatically generated">
            <a:extLst>
              <a:ext uri="{FF2B5EF4-FFF2-40B4-BE49-F238E27FC236}">
                <a16:creationId xmlns:a16="http://schemas.microsoft.com/office/drawing/2014/main" id="{4B2D7405-2A04-B360-3DF0-E3D54ED5A2B1}"/>
              </a:ext>
            </a:extLst>
          </p:cNvPr>
          <p:cNvPicPr>
            <a:picLocks noChangeAspect="1"/>
          </p:cNvPicPr>
          <p:nvPr/>
        </p:nvPicPr>
        <p:blipFill>
          <a:blip r:embed="rId8"/>
          <a:stretch>
            <a:fillRect/>
          </a:stretch>
        </p:blipFill>
        <p:spPr>
          <a:xfrm>
            <a:off x="9429393" y="4263992"/>
            <a:ext cx="1739473" cy="1739473"/>
          </a:xfrm>
          <a:prstGeom prst="rect">
            <a:avLst/>
          </a:prstGeom>
        </p:spPr>
      </p:pic>
    </p:spTree>
    <p:extLst>
      <p:ext uri="{BB962C8B-B14F-4D97-AF65-F5344CB8AC3E}">
        <p14:creationId xmlns:p14="http://schemas.microsoft.com/office/powerpoint/2010/main" val="355619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website&#10;&#10;Description automatically generated">
            <a:extLst>
              <a:ext uri="{FF2B5EF4-FFF2-40B4-BE49-F238E27FC236}">
                <a16:creationId xmlns:a16="http://schemas.microsoft.com/office/drawing/2014/main" id="{CC1C65F2-4BCC-8B4E-4255-8A7C599C5CD5}"/>
              </a:ext>
            </a:extLst>
          </p:cNvPr>
          <p:cNvPicPr>
            <a:picLocks noChangeAspect="1"/>
          </p:cNvPicPr>
          <p:nvPr/>
        </p:nvPicPr>
        <p:blipFill rotWithShape="1">
          <a:blip r:embed="rId2">
            <a:extLst>
              <a:ext uri="{28A0092B-C50C-407E-A947-70E740481C1C}">
                <a14:useLocalDpi xmlns:a14="http://schemas.microsoft.com/office/drawing/2010/main" val="0"/>
              </a:ext>
            </a:extLst>
          </a:blip>
          <a:srcRect l="8329" t="4058" r="1698" b="9530"/>
          <a:stretch/>
        </p:blipFill>
        <p:spPr>
          <a:xfrm>
            <a:off x="468751" y="1269031"/>
            <a:ext cx="7284252" cy="4264040"/>
          </a:xfrm>
          <a:prstGeom prst="rect">
            <a:avLst/>
          </a:prstGeom>
          <a:ln>
            <a:noFill/>
          </a:ln>
          <a:effectLst>
            <a:outerShdw blurRad="121289" sx="101000" sy="101000" algn="tl" rotWithShape="0">
              <a:srgbClr val="000000">
                <a:alpha val="53000"/>
              </a:srgbClr>
            </a:outerShdw>
          </a:effectLst>
        </p:spPr>
      </p:pic>
      <p:sp>
        <p:nvSpPr>
          <p:cNvPr id="7" name="TextBox 6">
            <a:extLst>
              <a:ext uri="{FF2B5EF4-FFF2-40B4-BE49-F238E27FC236}">
                <a16:creationId xmlns:a16="http://schemas.microsoft.com/office/drawing/2014/main" id="{D07F19CF-D391-0187-1D7A-CC967F890D59}"/>
              </a:ext>
            </a:extLst>
          </p:cNvPr>
          <p:cNvSpPr txBox="1"/>
          <p:nvPr/>
        </p:nvSpPr>
        <p:spPr>
          <a:xfrm>
            <a:off x="290750" y="92675"/>
            <a:ext cx="1434737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2A5E"/>
                </a:solidFill>
                <a:effectLst/>
                <a:uLnTx/>
                <a:uFillTx/>
                <a:latin typeface="Arial" panose="020B0604020202020204" pitchFamily="34" charset="0"/>
                <a:ea typeface="+mn-ea"/>
                <a:cs typeface="Arial" panose="020B0604020202020204" pitchFamily="34" charset="0"/>
              </a:rPr>
              <a:t>Join EDM Council and our membership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2A5E"/>
                </a:solidFill>
                <a:effectLst/>
                <a:uLnTx/>
                <a:uFillTx/>
                <a:latin typeface="Arial" panose="020B0604020202020204" pitchFamily="34" charset="0"/>
                <a:ea typeface="+mn-ea"/>
                <a:cs typeface="Arial" panose="020B0604020202020204" pitchFamily="34" charset="0"/>
              </a:rPr>
              <a:t>community of companies…</a:t>
            </a:r>
          </a:p>
        </p:txBody>
      </p:sp>
      <p:sp>
        <p:nvSpPr>
          <p:cNvPr id="8" name="Rectangle 7">
            <a:extLst>
              <a:ext uri="{FF2B5EF4-FFF2-40B4-BE49-F238E27FC236}">
                <a16:creationId xmlns:a16="http://schemas.microsoft.com/office/drawing/2014/main" id="{9396C6F9-86F1-9F03-210D-0CA94C4A8FEA}"/>
              </a:ext>
            </a:extLst>
          </p:cNvPr>
          <p:cNvSpPr>
            <a:spLocks noChangeArrowheads="1"/>
          </p:cNvSpPr>
          <p:nvPr/>
        </p:nvSpPr>
        <p:spPr bwMode="auto">
          <a:xfrm>
            <a:off x="9068198" y="3013341"/>
            <a:ext cx="1997238" cy="804036"/>
          </a:xfrm>
          <a:prstGeom prst="rect">
            <a:avLst/>
          </a:prstGeom>
          <a:noFill/>
          <a:ln>
            <a:noFill/>
          </a:ln>
          <a:effectLst/>
        </p:spPr>
        <p:txBody>
          <a:bodyPr vert="horz" wrap="square" lIns="0" tIns="0" rIns="0" bIns="952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58595B"/>
                </a:solidFill>
                <a:effectLst/>
                <a:uLnTx/>
                <a:uFillTx/>
                <a:latin typeface="Arial"/>
                <a:ea typeface="+mn-ea"/>
                <a:cs typeface="Arial"/>
                <a:sym typeface="Arial"/>
              </a:rPr>
              <a:t>Worldwide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58595B"/>
                </a:solidFill>
                <a:effectLst/>
                <a:uLnTx/>
                <a:uFillTx/>
                <a:latin typeface="Arial"/>
                <a:ea typeface="+mn-ea"/>
                <a:cs typeface="+mn-cs"/>
                <a:sym typeface="Arial"/>
              </a:rPr>
              <a:t>Americas, Europe, Africa, Asia, Australia </a:t>
            </a:r>
          </a:p>
        </p:txBody>
      </p:sp>
      <p:sp>
        <p:nvSpPr>
          <p:cNvPr id="9" name="Rectangle 8">
            <a:extLst>
              <a:ext uri="{FF2B5EF4-FFF2-40B4-BE49-F238E27FC236}">
                <a16:creationId xmlns:a16="http://schemas.microsoft.com/office/drawing/2014/main" id="{089AD149-9D37-8FD6-9D40-EC96FEDAA307}"/>
              </a:ext>
            </a:extLst>
          </p:cNvPr>
          <p:cNvSpPr>
            <a:spLocks noChangeArrowheads="1"/>
          </p:cNvSpPr>
          <p:nvPr/>
        </p:nvSpPr>
        <p:spPr bwMode="auto">
          <a:xfrm>
            <a:off x="9068198" y="1422789"/>
            <a:ext cx="2675164" cy="804036"/>
          </a:xfrm>
          <a:prstGeom prst="rect">
            <a:avLst/>
          </a:prstGeom>
          <a:noFill/>
          <a:ln>
            <a:noFill/>
          </a:ln>
          <a:effectLst/>
        </p:spPr>
        <p:txBody>
          <a:bodyPr vert="horz" wrap="square" lIns="0" tIns="0" rIns="0" bIns="952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58595B"/>
                </a:solidFill>
                <a:effectLst/>
                <a:uLnTx/>
                <a:uFillTx/>
                <a:latin typeface="Arial"/>
                <a:ea typeface="+mn-ea"/>
                <a:cs typeface="Arial"/>
                <a:sym typeface="Arial"/>
              </a:rPr>
              <a:t>350+ Member Firms </a:t>
            </a:r>
            <a:br>
              <a:rPr kumimoji="0" lang="en-US" altLang="en-US" sz="1800" b="1" i="0" u="none" strike="noStrike" kern="0" cap="none" spc="0" normalizeH="0" baseline="0" noProof="0" dirty="0">
                <a:ln>
                  <a:noFill/>
                </a:ln>
                <a:solidFill>
                  <a:srgbClr val="58595B"/>
                </a:solidFill>
                <a:effectLst/>
                <a:uLnTx/>
                <a:uFillTx/>
                <a:latin typeface="Arial"/>
                <a:ea typeface="+mn-ea"/>
                <a:cs typeface="Arial"/>
                <a:sym typeface="Arial"/>
              </a:rPr>
            </a:br>
            <a:r>
              <a:rPr kumimoji="0" lang="en-US" altLang="en-US" sz="1400" b="0" i="0" u="none" strike="noStrike" kern="1200" cap="none" spc="0" normalizeH="0" baseline="0" noProof="0" dirty="0">
                <a:ln>
                  <a:noFill/>
                </a:ln>
                <a:solidFill>
                  <a:srgbClr val="58595B"/>
                </a:solidFill>
                <a:effectLst/>
                <a:uLnTx/>
                <a:uFillTx/>
                <a:latin typeface="Arial"/>
                <a:ea typeface="+mn-ea"/>
                <a:cs typeface="+mn-cs"/>
                <a:sym typeface="Arial"/>
              </a:rPr>
              <a:t>Cross-industry, </a:t>
            </a:r>
            <a:br>
              <a:rPr kumimoji="0" lang="en-US" altLang="en-US" sz="1400" b="0" i="0" u="none" strike="noStrike" kern="1200" cap="none" spc="0" normalizeH="0" baseline="0" noProof="0" dirty="0">
                <a:ln>
                  <a:noFill/>
                </a:ln>
                <a:solidFill>
                  <a:srgbClr val="58595B"/>
                </a:solidFill>
                <a:effectLst/>
                <a:uLnTx/>
                <a:uFillTx/>
                <a:latin typeface="Arial"/>
                <a:ea typeface="+mn-ea"/>
                <a:cs typeface="+mn-cs"/>
                <a:sym typeface="Arial"/>
              </a:rPr>
            </a:br>
            <a:r>
              <a:rPr kumimoji="0" lang="en-US" altLang="en-US" sz="1400" b="0" i="0" u="none" strike="noStrike" kern="1200" cap="none" spc="0" normalizeH="0" baseline="0" noProof="0" dirty="0">
                <a:ln>
                  <a:noFill/>
                </a:ln>
                <a:solidFill>
                  <a:srgbClr val="58595B"/>
                </a:solidFill>
                <a:effectLst/>
                <a:uLnTx/>
                <a:uFillTx/>
                <a:latin typeface="Arial"/>
                <a:ea typeface="+mn-ea"/>
                <a:cs typeface="+mn-cs"/>
                <a:sym typeface="Arial"/>
              </a:rPr>
              <a:t>including Regulators</a:t>
            </a:r>
          </a:p>
        </p:txBody>
      </p:sp>
      <p:sp>
        <p:nvSpPr>
          <p:cNvPr id="10" name="Rectangle 10">
            <a:extLst>
              <a:ext uri="{FF2B5EF4-FFF2-40B4-BE49-F238E27FC236}">
                <a16:creationId xmlns:a16="http://schemas.microsoft.com/office/drawing/2014/main" id="{10337FB1-F04C-DE30-5126-9CB0188C3C5D}"/>
              </a:ext>
            </a:extLst>
          </p:cNvPr>
          <p:cNvSpPr>
            <a:spLocks noChangeArrowheads="1"/>
          </p:cNvSpPr>
          <p:nvPr/>
        </p:nvSpPr>
        <p:spPr bwMode="auto">
          <a:xfrm>
            <a:off x="9068198" y="2316987"/>
            <a:ext cx="1506070" cy="588592"/>
          </a:xfrm>
          <a:prstGeom prst="rect">
            <a:avLst/>
          </a:prstGeom>
          <a:noFill/>
          <a:ln>
            <a:noFill/>
          </a:ln>
          <a:effectLst/>
        </p:spPr>
        <p:txBody>
          <a:bodyPr vert="horz" wrap="square" lIns="0" tIns="0" rIns="0" bIns="952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58595B"/>
                </a:solidFill>
                <a:effectLst/>
                <a:uLnTx/>
                <a:uFillTx/>
                <a:latin typeface="Arial"/>
                <a:ea typeface="+mn-ea"/>
                <a:cs typeface="Arial"/>
                <a:sym typeface="Arial"/>
              </a:rPr>
              <a:t>25,000+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58595B"/>
                </a:solidFill>
                <a:effectLst/>
                <a:uLnTx/>
                <a:uFillTx/>
                <a:latin typeface="Arial"/>
                <a:ea typeface="+mn-ea"/>
                <a:cs typeface="+mn-cs"/>
                <a:sym typeface="Arial"/>
              </a:rPr>
              <a:t>Professionals</a:t>
            </a:r>
          </a:p>
        </p:txBody>
      </p:sp>
      <p:pic>
        <p:nvPicPr>
          <p:cNvPr id="12" name="Picture 11">
            <a:extLst>
              <a:ext uri="{FF2B5EF4-FFF2-40B4-BE49-F238E27FC236}">
                <a16:creationId xmlns:a16="http://schemas.microsoft.com/office/drawing/2014/main" id="{33B0F5EE-6671-C814-9DE0-D7BED43B59D2}"/>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355424" y="3110886"/>
            <a:ext cx="537465" cy="537465"/>
          </a:xfrm>
          <a:prstGeom prst="rect">
            <a:avLst/>
          </a:prstGeom>
          <a:noFill/>
        </p:spPr>
      </p:pic>
      <p:pic>
        <p:nvPicPr>
          <p:cNvPr id="13" name="Picture 12">
            <a:extLst>
              <a:ext uri="{FF2B5EF4-FFF2-40B4-BE49-F238E27FC236}">
                <a16:creationId xmlns:a16="http://schemas.microsoft.com/office/drawing/2014/main" id="{A1279F93-E8E5-91F2-AEA6-16EE97E301BB}"/>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394009" y="1537664"/>
            <a:ext cx="471547" cy="471547"/>
          </a:xfrm>
          <a:prstGeom prst="rect">
            <a:avLst/>
          </a:prstGeom>
          <a:noFill/>
        </p:spPr>
      </p:pic>
      <p:pic>
        <p:nvPicPr>
          <p:cNvPr id="14" name="Picture 13">
            <a:extLst>
              <a:ext uri="{FF2B5EF4-FFF2-40B4-BE49-F238E27FC236}">
                <a16:creationId xmlns:a16="http://schemas.microsoft.com/office/drawing/2014/main" id="{A6D8ED13-23D3-BFCB-41DA-D3208B05431B}"/>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373896" y="2305689"/>
            <a:ext cx="529267" cy="529267"/>
          </a:xfrm>
          <a:prstGeom prst="rect">
            <a:avLst/>
          </a:prstGeom>
          <a:noFill/>
          <a:ln>
            <a:noFill/>
          </a:ln>
        </p:spPr>
      </p:pic>
      <p:cxnSp>
        <p:nvCxnSpPr>
          <p:cNvPr id="17" name="Straight Connector 16">
            <a:extLst>
              <a:ext uri="{FF2B5EF4-FFF2-40B4-BE49-F238E27FC236}">
                <a16:creationId xmlns:a16="http://schemas.microsoft.com/office/drawing/2014/main" id="{55351EE8-A7E7-1EC6-86E5-4A8F8E4B6EEC}"/>
              </a:ext>
            </a:extLst>
          </p:cNvPr>
          <p:cNvCxnSpPr>
            <a:cxnSpLocks/>
          </p:cNvCxnSpPr>
          <p:nvPr/>
        </p:nvCxnSpPr>
        <p:spPr>
          <a:xfrm>
            <a:off x="8355424" y="1343429"/>
            <a:ext cx="3367825" cy="0"/>
          </a:xfrm>
          <a:prstGeom prst="line">
            <a:avLst/>
          </a:prstGeom>
          <a:ln w="12700">
            <a:solidFill>
              <a:srgbClr val="FDB04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EC1E417-C4D9-D333-D40A-DC651C396B19}"/>
              </a:ext>
            </a:extLst>
          </p:cNvPr>
          <p:cNvCxnSpPr>
            <a:cxnSpLocks/>
          </p:cNvCxnSpPr>
          <p:nvPr/>
        </p:nvCxnSpPr>
        <p:spPr>
          <a:xfrm>
            <a:off x="8355424" y="2874160"/>
            <a:ext cx="3387938" cy="0"/>
          </a:xfrm>
          <a:prstGeom prst="line">
            <a:avLst/>
          </a:prstGeom>
          <a:ln w="12700">
            <a:solidFill>
              <a:srgbClr val="FDB04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D743803-42C9-3850-3AC6-2E5BBCA90321}"/>
              </a:ext>
            </a:extLst>
          </p:cNvPr>
          <p:cNvCxnSpPr>
            <a:cxnSpLocks/>
          </p:cNvCxnSpPr>
          <p:nvPr/>
        </p:nvCxnSpPr>
        <p:spPr>
          <a:xfrm>
            <a:off x="8394009" y="3806507"/>
            <a:ext cx="3349353" cy="0"/>
          </a:xfrm>
          <a:prstGeom prst="line">
            <a:avLst/>
          </a:prstGeom>
          <a:ln w="12700">
            <a:solidFill>
              <a:srgbClr val="FDB04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6CF0FA7-B2B2-6CB6-6CD0-69B5E79D1CB8}"/>
              </a:ext>
            </a:extLst>
          </p:cNvPr>
          <p:cNvCxnSpPr>
            <a:cxnSpLocks/>
          </p:cNvCxnSpPr>
          <p:nvPr/>
        </p:nvCxnSpPr>
        <p:spPr>
          <a:xfrm>
            <a:off x="8355424" y="2187620"/>
            <a:ext cx="3367825" cy="0"/>
          </a:xfrm>
          <a:prstGeom prst="line">
            <a:avLst/>
          </a:prstGeom>
          <a:ln w="12700">
            <a:solidFill>
              <a:srgbClr val="FDB040"/>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5F7AA6E3-028F-1B2F-483C-26030A679491}"/>
              </a:ext>
            </a:extLst>
          </p:cNvPr>
          <p:cNvSpPr>
            <a:spLocks noChangeArrowheads="1"/>
          </p:cNvSpPr>
          <p:nvPr/>
        </p:nvSpPr>
        <p:spPr bwMode="auto">
          <a:xfrm>
            <a:off x="8810517" y="3990248"/>
            <a:ext cx="2310831" cy="465482"/>
          </a:xfrm>
          <a:prstGeom prst="rect">
            <a:avLst/>
          </a:prstGeom>
          <a:noFill/>
          <a:ln>
            <a:noFill/>
          </a:ln>
          <a:effectLst/>
        </p:spPr>
        <p:txBody>
          <a:bodyPr vert="horz" wrap="square" lIns="0" tIns="0" rIns="0" bIns="952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0" cap="none" spc="0" normalizeH="0" baseline="0" noProof="0" dirty="0">
                <a:ln>
                  <a:noFill/>
                </a:ln>
                <a:solidFill>
                  <a:srgbClr val="005494"/>
                </a:solidFill>
                <a:effectLst/>
                <a:uLnTx/>
                <a:uFillTx/>
                <a:latin typeface="Arial"/>
                <a:ea typeface="+mn-ea"/>
                <a:cs typeface="Arial"/>
                <a:sym typeface="Arial"/>
              </a:rPr>
              <a:t>edmcouncil.org</a:t>
            </a:r>
            <a:endParaRPr kumimoji="0" lang="en-US" altLang="en-US" sz="1800" b="0" i="0" u="none" strike="noStrike" kern="1200" cap="none" spc="0" normalizeH="0" baseline="0" noProof="0" dirty="0">
              <a:ln>
                <a:noFill/>
              </a:ln>
              <a:solidFill>
                <a:srgbClr val="005494"/>
              </a:solidFill>
              <a:effectLst/>
              <a:uLnTx/>
              <a:uFillTx/>
              <a:latin typeface="Arial"/>
              <a:ea typeface="+mn-ea"/>
              <a:cs typeface="+mn-cs"/>
              <a:sym typeface="Arial"/>
            </a:endParaRPr>
          </a:p>
        </p:txBody>
      </p:sp>
      <p:sp>
        <p:nvSpPr>
          <p:cNvPr id="23" name="Rectangle 22">
            <a:extLst>
              <a:ext uri="{FF2B5EF4-FFF2-40B4-BE49-F238E27FC236}">
                <a16:creationId xmlns:a16="http://schemas.microsoft.com/office/drawing/2014/main" id="{A125F06B-56D7-AE90-0BAF-0F25A0F04818}"/>
              </a:ext>
            </a:extLst>
          </p:cNvPr>
          <p:cNvSpPr/>
          <p:nvPr/>
        </p:nvSpPr>
        <p:spPr>
          <a:xfrm>
            <a:off x="9821233" y="5917915"/>
            <a:ext cx="2311685" cy="9400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Qr code&#10;&#10;Description automatically generated">
            <a:extLst>
              <a:ext uri="{FF2B5EF4-FFF2-40B4-BE49-F238E27FC236}">
                <a16:creationId xmlns:a16="http://schemas.microsoft.com/office/drawing/2014/main" id="{481E60F3-F682-175B-75E4-5B363C037A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22189" y="4380347"/>
            <a:ext cx="1287488" cy="1287488"/>
          </a:xfrm>
          <a:prstGeom prst="rect">
            <a:avLst/>
          </a:prstGeom>
        </p:spPr>
      </p:pic>
      <p:pic>
        <p:nvPicPr>
          <p:cNvPr id="25" name="Picture 24" descr="A picture containing text, clipart&#10;&#10;Description automatically generated">
            <a:extLst>
              <a:ext uri="{FF2B5EF4-FFF2-40B4-BE49-F238E27FC236}">
                <a16:creationId xmlns:a16="http://schemas.microsoft.com/office/drawing/2014/main" id="{0A4F8E42-CEE1-DD2B-A1C0-B78E2FC8C9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52311" y="312398"/>
            <a:ext cx="2827244" cy="795940"/>
          </a:xfrm>
          <a:prstGeom prst="rect">
            <a:avLst/>
          </a:prstGeom>
        </p:spPr>
      </p:pic>
      <p:pic>
        <p:nvPicPr>
          <p:cNvPr id="11" name="Picture 10" descr="A picture containing font, graphics, logo, graphic design&#10;&#10;Description automatically generated">
            <a:extLst>
              <a:ext uri="{FF2B5EF4-FFF2-40B4-BE49-F238E27FC236}">
                <a16:creationId xmlns:a16="http://schemas.microsoft.com/office/drawing/2014/main" id="{9FDE6FDD-114E-DA24-2F56-DDF22ECBCA80}"/>
              </a:ext>
            </a:extLst>
          </p:cNvPr>
          <p:cNvPicPr>
            <a:picLocks noChangeAspect="1"/>
          </p:cNvPicPr>
          <p:nvPr/>
        </p:nvPicPr>
        <p:blipFill>
          <a:blip r:embed="rId8"/>
          <a:stretch>
            <a:fillRect/>
          </a:stretch>
        </p:blipFill>
        <p:spPr>
          <a:xfrm>
            <a:off x="2114933" y="5738174"/>
            <a:ext cx="1704538" cy="831225"/>
          </a:xfrm>
          <a:prstGeom prst="rect">
            <a:avLst/>
          </a:prstGeom>
        </p:spPr>
      </p:pic>
      <p:pic>
        <p:nvPicPr>
          <p:cNvPr id="16" name="Picture 15" descr="A picture containing font, graphics, logo, graphic design&#10;&#10;Description automatically generated">
            <a:extLst>
              <a:ext uri="{FF2B5EF4-FFF2-40B4-BE49-F238E27FC236}">
                <a16:creationId xmlns:a16="http://schemas.microsoft.com/office/drawing/2014/main" id="{71234263-FD7D-57B9-9B6A-640435447BEE}"/>
              </a:ext>
            </a:extLst>
          </p:cNvPr>
          <p:cNvPicPr>
            <a:picLocks noChangeAspect="1"/>
          </p:cNvPicPr>
          <p:nvPr/>
        </p:nvPicPr>
        <p:blipFill>
          <a:blip r:embed="rId9"/>
          <a:stretch>
            <a:fillRect/>
          </a:stretch>
        </p:blipFill>
        <p:spPr>
          <a:xfrm>
            <a:off x="304745" y="5845266"/>
            <a:ext cx="1775308" cy="572368"/>
          </a:xfrm>
          <a:prstGeom prst="rect">
            <a:avLst/>
          </a:prstGeom>
        </p:spPr>
      </p:pic>
      <p:pic>
        <p:nvPicPr>
          <p:cNvPr id="24" name="Picture 23" descr="A picture containing font, text, graphics, logo&#10;&#10;Description automatically generated">
            <a:extLst>
              <a:ext uri="{FF2B5EF4-FFF2-40B4-BE49-F238E27FC236}">
                <a16:creationId xmlns:a16="http://schemas.microsoft.com/office/drawing/2014/main" id="{DF4AC5AA-733E-07C1-3383-AA50A5B48340}"/>
              </a:ext>
            </a:extLst>
          </p:cNvPr>
          <p:cNvPicPr>
            <a:picLocks noChangeAspect="1"/>
          </p:cNvPicPr>
          <p:nvPr/>
        </p:nvPicPr>
        <p:blipFill>
          <a:blip r:embed="rId10"/>
          <a:stretch>
            <a:fillRect/>
          </a:stretch>
        </p:blipFill>
        <p:spPr>
          <a:xfrm>
            <a:off x="3854351" y="5738174"/>
            <a:ext cx="1528603" cy="960275"/>
          </a:xfrm>
          <a:prstGeom prst="rect">
            <a:avLst/>
          </a:prstGeom>
        </p:spPr>
      </p:pic>
      <p:pic>
        <p:nvPicPr>
          <p:cNvPr id="27" name="Picture 26" descr="A blue and orange logo&#10;&#10;Description automatically generated with medium confidence">
            <a:extLst>
              <a:ext uri="{FF2B5EF4-FFF2-40B4-BE49-F238E27FC236}">
                <a16:creationId xmlns:a16="http://schemas.microsoft.com/office/drawing/2014/main" id="{C1E3F12A-211A-2C51-DD7D-E0AC0F1D0C42}"/>
              </a:ext>
            </a:extLst>
          </p:cNvPr>
          <p:cNvPicPr>
            <a:picLocks noChangeAspect="1"/>
          </p:cNvPicPr>
          <p:nvPr/>
        </p:nvPicPr>
        <p:blipFill>
          <a:blip r:embed="rId11"/>
          <a:stretch>
            <a:fillRect/>
          </a:stretch>
        </p:blipFill>
        <p:spPr>
          <a:xfrm>
            <a:off x="5338090" y="5668276"/>
            <a:ext cx="1841668" cy="1069540"/>
          </a:xfrm>
          <a:prstGeom prst="rect">
            <a:avLst/>
          </a:prstGeom>
        </p:spPr>
      </p:pic>
      <p:pic>
        <p:nvPicPr>
          <p:cNvPr id="29" name="Picture 28" descr="A picture containing font, graphics, text, screenshot&#10;&#10;Description automatically generated">
            <a:extLst>
              <a:ext uri="{FF2B5EF4-FFF2-40B4-BE49-F238E27FC236}">
                <a16:creationId xmlns:a16="http://schemas.microsoft.com/office/drawing/2014/main" id="{E9680110-0DA1-6DE7-2BE2-F0EDCE5373A9}"/>
              </a:ext>
            </a:extLst>
          </p:cNvPr>
          <p:cNvPicPr>
            <a:picLocks noChangeAspect="1"/>
          </p:cNvPicPr>
          <p:nvPr/>
        </p:nvPicPr>
        <p:blipFill>
          <a:blip r:embed="rId12"/>
          <a:stretch>
            <a:fillRect/>
          </a:stretch>
        </p:blipFill>
        <p:spPr>
          <a:xfrm>
            <a:off x="7095981" y="5781859"/>
            <a:ext cx="1888195" cy="883578"/>
          </a:xfrm>
          <a:prstGeom prst="rect">
            <a:avLst/>
          </a:prstGeom>
        </p:spPr>
      </p:pic>
      <p:pic>
        <p:nvPicPr>
          <p:cNvPr id="30" name="Picture 29">
            <a:extLst>
              <a:ext uri="{FF2B5EF4-FFF2-40B4-BE49-F238E27FC236}">
                <a16:creationId xmlns:a16="http://schemas.microsoft.com/office/drawing/2014/main" id="{9612D221-AB91-44C2-19BE-A29C57F4095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49007" y="5994503"/>
            <a:ext cx="2310831" cy="423131"/>
          </a:xfrm>
          <a:prstGeom prst="rect">
            <a:avLst/>
          </a:prstGeom>
        </p:spPr>
      </p:pic>
    </p:spTree>
    <p:extLst>
      <p:ext uri="{BB962C8B-B14F-4D97-AF65-F5344CB8AC3E}">
        <p14:creationId xmlns:p14="http://schemas.microsoft.com/office/powerpoint/2010/main" val="136335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865CA1C-9B5F-0B4B-90A4-FA0012E1B942}"/>
              </a:ext>
            </a:extLst>
          </p:cNvPr>
          <p:cNvGrpSpPr/>
          <p:nvPr/>
        </p:nvGrpSpPr>
        <p:grpSpPr>
          <a:xfrm>
            <a:off x="1909641" y="-39615"/>
            <a:ext cx="10310629" cy="6967003"/>
            <a:chOff x="1909642" y="-42395"/>
            <a:chExt cx="10310629" cy="6967003"/>
          </a:xfrm>
        </p:grpSpPr>
        <p:grpSp>
          <p:nvGrpSpPr>
            <p:cNvPr id="26" name="Group 25">
              <a:extLst>
                <a:ext uri="{FF2B5EF4-FFF2-40B4-BE49-F238E27FC236}">
                  <a16:creationId xmlns:a16="http://schemas.microsoft.com/office/drawing/2014/main" id="{9D6A86C4-FE4E-F047-BD55-71AB4CDCFA01}"/>
                </a:ext>
              </a:extLst>
            </p:cNvPr>
            <p:cNvGrpSpPr/>
            <p:nvPr/>
          </p:nvGrpSpPr>
          <p:grpSpPr>
            <a:xfrm>
              <a:off x="1914700" y="-41139"/>
              <a:ext cx="10305571" cy="6965747"/>
              <a:chOff x="1914700" y="-41138"/>
              <a:chExt cx="10305571" cy="6965187"/>
            </a:xfrm>
          </p:grpSpPr>
          <p:pic>
            <p:nvPicPr>
              <p:cNvPr id="33" name="Picture 32" descr="A picture containing man, holding, blue, standing&#10;&#10;Description automatically generated">
                <a:extLst>
                  <a:ext uri="{FF2B5EF4-FFF2-40B4-BE49-F238E27FC236}">
                    <a16:creationId xmlns:a16="http://schemas.microsoft.com/office/drawing/2014/main" id="{8484EBD8-658D-7444-87FC-82AC6A2C863D}"/>
                  </a:ext>
                </a:extLst>
              </p:cNvPr>
              <p:cNvPicPr>
                <a:picLocks noChangeAspect="1"/>
              </p:cNvPicPr>
              <p:nvPr/>
            </p:nvPicPr>
            <p:blipFill rotWithShape="1">
              <a:blip r:embed="rId3"/>
              <a:srcRect l="19201" t="-1165" b="90196"/>
              <a:stretch/>
            </p:blipFill>
            <p:spPr>
              <a:xfrm>
                <a:off x="1914700" y="-41138"/>
                <a:ext cx="10305570" cy="355231"/>
              </a:xfrm>
              <a:prstGeom prst="rect">
                <a:avLst/>
              </a:prstGeom>
            </p:spPr>
          </p:pic>
          <p:pic>
            <p:nvPicPr>
              <p:cNvPr id="34" name="Picture 33" descr="A large building&#10;&#10;Description automatically generated">
                <a:extLst>
                  <a:ext uri="{FF2B5EF4-FFF2-40B4-BE49-F238E27FC236}">
                    <a16:creationId xmlns:a16="http://schemas.microsoft.com/office/drawing/2014/main" id="{CC723A19-A888-6B47-8551-F830D7882471}"/>
                  </a:ext>
                </a:extLst>
              </p:cNvPr>
              <p:cNvPicPr>
                <a:picLocks noChangeAspect="1"/>
              </p:cNvPicPr>
              <p:nvPr/>
            </p:nvPicPr>
            <p:blipFill rotWithShape="1">
              <a:blip r:embed="rId4"/>
              <a:srcRect l="11293" t="-19" r="15860" b="19"/>
              <a:stretch/>
            </p:blipFill>
            <p:spPr>
              <a:xfrm>
                <a:off x="4033732" y="448109"/>
                <a:ext cx="2003691" cy="1682496"/>
              </a:xfrm>
              <a:prstGeom prst="rect">
                <a:avLst/>
              </a:prstGeom>
            </p:spPr>
          </p:pic>
          <p:pic>
            <p:nvPicPr>
              <p:cNvPr id="35" name="Picture 34" descr="A group of people sitting at a table&#10;&#10;Description automatically generated">
                <a:extLst>
                  <a:ext uri="{FF2B5EF4-FFF2-40B4-BE49-F238E27FC236}">
                    <a16:creationId xmlns:a16="http://schemas.microsoft.com/office/drawing/2014/main" id="{E0C27366-9813-9143-B698-8B85AF099A88}"/>
                  </a:ext>
                </a:extLst>
              </p:cNvPr>
              <p:cNvPicPr>
                <a:picLocks noChangeAspect="1"/>
              </p:cNvPicPr>
              <p:nvPr/>
            </p:nvPicPr>
            <p:blipFill rotWithShape="1">
              <a:blip r:embed="rId5"/>
              <a:srcRect l="3212" t="-449" r="17934" b="449"/>
              <a:stretch/>
            </p:blipFill>
            <p:spPr>
              <a:xfrm>
                <a:off x="8290483" y="4105977"/>
                <a:ext cx="1998671" cy="1691640"/>
              </a:xfrm>
              <a:prstGeom prst="rect">
                <a:avLst/>
              </a:prstGeom>
            </p:spPr>
          </p:pic>
          <p:pic>
            <p:nvPicPr>
              <p:cNvPr id="36" name="Picture 35" descr="A picture containing blue, sitting, water, small&#10;&#10;Description automatically generated">
                <a:extLst>
                  <a:ext uri="{FF2B5EF4-FFF2-40B4-BE49-F238E27FC236}">
                    <a16:creationId xmlns:a16="http://schemas.microsoft.com/office/drawing/2014/main" id="{DBAA4B40-0F41-4C43-82ED-65052E3D5034}"/>
                  </a:ext>
                </a:extLst>
              </p:cNvPr>
              <p:cNvPicPr>
                <a:picLocks noChangeAspect="1"/>
              </p:cNvPicPr>
              <p:nvPr/>
            </p:nvPicPr>
            <p:blipFill rotWithShape="1">
              <a:blip r:embed="rId6"/>
              <a:srcRect l="13673" t="110" r="14648" b="-110"/>
              <a:stretch/>
            </p:blipFill>
            <p:spPr>
              <a:xfrm>
                <a:off x="6169526" y="2284716"/>
                <a:ext cx="1982264" cy="1691640"/>
              </a:xfrm>
              <a:prstGeom prst="rect">
                <a:avLst/>
              </a:prstGeom>
            </p:spPr>
          </p:pic>
          <p:pic>
            <p:nvPicPr>
              <p:cNvPr id="37" name="Picture 36" descr="A group of people standing in a room&#10;&#10;Description automatically generated">
                <a:extLst>
                  <a:ext uri="{FF2B5EF4-FFF2-40B4-BE49-F238E27FC236}">
                    <a16:creationId xmlns:a16="http://schemas.microsoft.com/office/drawing/2014/main" id="{BDD74860-0ED7-8D4D-B885-DF757A10419A}"/>
                  </a:ext>
                </a:extLst>
              </p:cNvPr>
              <p:cNvPicPr>
                <a:picLocks noChangeAspect="1"/>
              </p:cNvPicPr>
              <p:nvPr/>
            </p:nvPicPr>
            <p:blipFill rotWithShape="1">
              <a:blip r:embed="rId7"/>
              <a:srcRect l="34339" t="1" b="-335"/>
              <a:stretch/>
            </p:blipFill>
            <p:spPr>
              <a:xfrm>
                <a:off x="10388992" y="4109494"/>
                <a:ext cx="1805998" cy="1688122"/>
              </a:xfrm>
              <a:prstGeom prst="rect">
                <a:avLst/>
              </a:prstGeom>
            </p:spPr>
          </p:pic>
          <p:pic>
            <p:nvPicPr>
              <p:cNvPr id="38" name="Picture 37" descr="A person sitting at a desk looking at a computer&#10;&#10;Description automatically generated">
                <a:extLst>
                  <a:ext uri="{FF2B5EF4-FFF2-40B4-BE49-F238E27FC236}">
                    <a16:creationId xmlns:a16="http://schemas.microsoft.com/office/drawing/2014/main" id="{A52B6A3B-8A6F-0F45-BBC8-23516D0EC584}"/>
                  </a:ext>
                </a:extLst>
              </p:cNvPr>
              <p:cNvPicPr>
                <a:picLocks noChangeAspect="1"/>
              </p:cNvPicPr>
              <p:nvPr/>
            </p:nvPicPr>
            <p:blipFill rotWithShape="1">
              <a:blip r:embed="rId8"/>
              <a:srcRect l="1" r="27421" b="7229"/>
              <a:stretch/>
            </p:blipFill>
            <p:spPr>
              <a:xfrm>
                <a:off x="6176658" y="459249"/>
                <a:ext cx="1985153" cy="1691640"/>
              </a:xfrm>
              <a:prstGeom prst="rect">
                <a:avLst/>
              </a:prstGeom>
            </p:spPr>
          </p:pic>
          <p:pic>
            <p:nvPicPr>
              <p:cNvPr id="39" name="Picture 38" descr="A person sitting at a table using a computer&#10;&#10;Description automatically generated">
                <a:extLst>
                  <a:ext uri="{FF2B5EF4-FFF2-40B4-BE49-F238E27FC236}">
                    <a16:creationId xmlns:a16="http://schemas.microsoft.com/office/drawing/2014/main" id="{CCDD6774-C6FF-2B46-9658-7FCFB2356E23}"/>
                  </a:ext>
                </a:extLst>
              </p:cNvPr>
              <p:cNvPicPr>
                <a:picLocks noChangeAspect="1"/>
              </p:cNvPicPr>
              <p:nvPr/>
            </p:nvPicPr>
            <p:blipFill rotWithShape="1">
              <a:blip r:embed="rId9"/>
              <a:srcRect l="21242"/>
              <a:stretch/>
            </p:blipFill>
            <p:spPr>
              <a:xfrm>
                <a:off x="8289523" y="2278532"/>
                <a:ext cx="1985154" cy="1682496"/>
              </a:xfrm>
              <a:prstGeom prst="rect">
                <a:avLst/>
              </a:prstGeom>
            </p:spPr>
          </p:pic>
          <p:pic>
            <p:nvPicPr>
              <p:cNvPr id="40" name="Picture 39" descr="A person sitting at a table&#10;&#10;Description automatically generated">
                <a:extLst>
                  <a:ext uri="{FF2B5EF4-FFF2-40B4-BE49-F238E27FC236}">
                    <a16:creationId xmlns:a16="http://schemas.microsoft.com/office/drawing/2014/main" id="{8CEE10F5-D8EB-F549-B0F0-155273E9DE92}"/>
                  </a:ext>
                </a:extLst>
              </p:cNvPr>
              <p:cNvPicPr>
                <a:picLocks noChangeAspect="1"/>
              </p:cNvPicPr>
              <p:nvPr/>
            </p:nvPicPr>
            <p:blipFill rotWithShape="1">
              <a:blip r:embed="rId10"/>
              <a:srcRect l="20949"/>
              <a:stretch/>
            </p:blipFill>
            <p:spPr>
              <a:xfrm>
                <a:off x="10412507" y="435777"/>
                <a:ext cx="1807763" cy="1715112"/>
              </a:xfrm>
              <a:prstGeom prst="rect">
                <a:avLst/>
              </a:prstGeom>
            </p:spPr>
          </p:pic>
          <p:pic>
            <p:nvPicPr>
              <p:cNvPr id="41" name="Picture 40" descr="A person sitting at a desk&#10;&#10;Description automatically generated">
                <a:extLst>
                  <a:ext uri="{FF2B5EF4-FFF2-40B4-BE49-F238E27FC236}">
                    <a16:creationId xmlns:a16="http://schemas.microsoft.com/office/drawing/2014/main" id="{B211F310-7B98-1B4A-B1A7-012ECBF67490}"/>
                  </a:ext>
                </a:extLst>
              </p:cNvPr>
              <p:cNvPicPr>
                <a:picLocks noChangeAspect="1"/>
              </p:cNvPicPr>
              <p:nvPr/>
            </p:nvPicPr>
            <p:blipFill rotWithShape="1">
              <a:blip r:embed="rId11"/>
              <a:srcRect r="15194" b="3564"/>
              <a:stretch/>
            </p:blipFill>
            <p:spPr>
              <a:xfrm>
                <a:off x="8294453" y="443881"/>
                <a:ext cx="1949133" cy="1684256"/>
              </a:xfrm>
              <a:prstGeom prst="rect">
                <a:avLst/>
              </a:prstGeom>
            </p:spPr>
          </p:pic>
          <p:pic>
            <p:nvPicPr>
              <p:cNvPr id="42" name="Picture 41" descr="A person sitting at a table&#10;&#10;Description automatically generated">
                <a:extLst>
                  <a:ext uri="{FF2B5EF4-FFF2-40B4-BE49-F238E27FC236}">
                    <a16:creationId xmlns:a16="http://schemas.microsoft.com/office/drawing/2014/main" id="{1DF9E9CB-80E8-2B43-9A78-A5ACF9EABE02}"/>
                  </a:ext>
                </a:extLst>
              </p:cNvPr>
              <p:cNvPicPr>
                <a:picLocks noChangeAspect="1"/>
              </p:cNvPicPr>
              <p:nvPr/>
            </p:nvPicPr>
            <p:blipFill rotWithShape="1">
              <a:blip r:embed="rId12"/>
              <a:srcRect l="-571" r="33974"/>
              <a:stretch/>
            </p:blipFill>
            <p:spPr>
              <a:xfrm>
                <a:off x="10388993" y="2289517"/>
                <a:ext cx="1831278" cy="1682039"/>
              </a:xfrm>
              <a:prstGeom prst="rect">
                <a:avLst/>
              </a:prstGeom>
            </p:spPr>
          </p:pic>
          <p:pic>
            <p:nvPicPr>
              <p:cNvPr id="43" name="Picture 42" descr="A computer sitting on top of a table&#10;&#10;Description automatically generated">
                <a:extLst>
                  <a:ext uri="{FF2B5EF4-FFF2-40B4-BE49-F238E27FC236}">
                    <a16:creationId xmlns:a16="http://schemas.microsoft.com/office/drawing/2014/main" id="{C5C63C0F-3DDC-8B4D-AC7E-D8577FA856DD}"/>
                  </a:ext>
                </a:extLst>
              </p:cNvPr>
              <p:cNvPicPr>
                <a:picLocks noChangeAspect="1"/>
              </p:cNvPicPr>
              <p:nvPr/>
            </p:nvPicPr>
            <p:blipFill rotWithShape="1">
              <a:blip r:embed="rId13"/>
              <a:srcRect l="14119" t="-45" r="14682" b="45"/>
              <a:stretch/>
            </p:blipFill>
            <p:spPr>
              <a:xfrm>
                <a:off x="4071509" y="2284619"/>
                <a:ext cx="1981859" cy="1702699"/>
              </a:xfrm>
              <a:prstGeom prst="rect">
                <a:avLst/>
              </a:prstGeom>
            </p:spPr>
          </p:pic>
          <p:pic>
            <p:nvPicPr>
              <p:cNvPr id="44" name="Picture 43" descr="A computer sitting on top of a table&#10;&#10;Description automatically generated">
                <a:extLst>
                  <a:ext uri="{FF2B5EF4-FFF2-40B4-BE49-F238E27FC236}">
                    <a16:creationId xmlns:a16="http://schemas.microsoft.com/office/drawing/2014/main" id="{8BFBF2BE-CD34-1D4E-8BA3-F928CE7884B3}"/>
                  </a:ext>
                </a:extLst>
              </p:cNvPr>
              <p:cNvPicPr>
                <a:picLocks noChangeAspect="1"/>
              </p:cNvPicPr>
              <p:nvPr/>
            </p:nvPicPr>
            <p:blipFill rotWithShape="1">
              <a:blip r:embed="rId13"/>
              <a:srcRect l="14119" t="-45" r="14682" b="45"/>
              <a:stretch/>
            </p:blipFill>
            <p:spPr>
              <a:xfrm>
                <a:off x="1967412" y="448190"/>
                <a:ext cx="1981859" cy="1702699"/>
              </a:xfrm>
              <a:prstGeom prst="rect">
                <a:avLst/>
              </a:prstGeom>
            </p:spPr>
          </p:pic>
          <p:pic>
            <p:nvPicPr>
              <p:cNvPr id="45" name="Picture 44" descr="A building lit up at night&#10;&#10;Description automatically generated">
                <a:extLst>
                  <a:ext uri="{FF2B5EF4-FFF2-40B4-BE49-F238E27FC236}">
                    <a16:creationId xmlns:a16="http://schemas.microsoft.com/office/drawing/2014/main" id="{AC811A71-7F57-1244-8974-34CAF9D9D52A}"/>
                  </a:ext>
                </a:extLst>
              </p:cNvPr>
              <p:cNvPicPr>
                <a:picLocks noChangeAspect="1"/>
              </p:cNvPicPr>
              <p:nvPr/>
            </p:nvPicPr>
            <p:blipFill rotWithShape="1">
              <a:blip r:embed="rId14"/>
              <a:srcRect l="13138" t="19264" r="33120" b="23031"/>
              <a:stretch/>
            </p:blipFill>
            <p:spPr>
              <a:xfrm>
                <a:off x="10696399" y="5941719"/>
                <a:ext cx="1495602" cy="982330"/>
              </a:xfrm>
              <a:prstGeom prst="rect">
                <a:avLst/>
              </a:prstGeom>
            </p:spPr>
          </p:pic>
        </p:grpSp>
        <p:sp>
          <p:nvSpPr>
            <p:cNvPr id="27" name="Right Triangle 26">
              <a:extLst>
                <a:ext uri="{FF2B5EF4-FFF2-40B4-BE49-F238E27FC236}">
                  <a16:creationId xmlns:a16="http://schemas.microsoft.com/office/drawing/2014/main" id="{5BB1B914-A55A-B044-88D4-16FD75A1E2B3}"/>
                </a:ext>
              </a:extLst>
            </p:cNvPr>
            <p:cNvSpPr/>
            <p:nvPr/>
          </p:nvSpPr>
          <p:spPr>
            <a:xfrm>
              <a:off x="1909642" y="0"/>
              <a:ext cx="10282359" cy="692460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5AC676D1-C7C8-2C45-B4C5-D969DE24110F}"/>
                </a:ext>
              </a:extLst>
            </p:cNvPr>
            <p:cNvSpPr/>
            <p:nvPr/>
          </p:nvSpPr>
          <p:spPr>
            <a:xfrm flipH="1">
              <a:off x="6011533" y="-42395"/>
              <a:ext cx="170282" cy="3428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2C93278-C523-264C-BE82-F88E0C9DC594}"/>
                </a:ext>
              </a:extLst>
            </p:cNvPr>
            <p:cNvSpPr/>
            <p:nvPr/>
          </p:nvSpPr>
          <p:spPr>
            <a:xfrm flipH="1">
              <a:off x="3925248" y="-22188"/>
              <a:ext cx="170282" cy="1486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5E27A983-36CB-6144-ABDD-A900C92DE4A0}"/>
                </a:ext>
              </a:extLst>
            </p:cNvPr>
            <p:cNvSpPr/>
            <p:nvPr/>
          </p:nvSpPr>
          <p:spPr>
            <a:xfrm flipH="1">
              <a:off x="8130094" y="-22660"/>
              <a:ext cx="170281" cy="4393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EC56C6F7-97FA-8840-B317-C1DA0653991E}"/>
                </a:ext>
              </a:extLst>
            </p:cNvPr>
            <p:cNvSpPr/>
            <p:nvPr/>
          </p:nvSpPr>
          <p:spPr>
            <a:xfrm flipH="1">
              <a:off x="10261431" y="-22660"/>
              <a:ext cx="175448" cy="5608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1" name="Google Shape;322;p1">
            <a:extLst>
              <a:ext uri="{FF2B5EF4-FFF2-40B4-BE49-F238E27FC236}">
                <a16:creationId xmlns:a16="http://schemas.microsoft.com/office/drawing/2014/main" id="{FB1D8B53-797C-2547-8715-301A30CDE8BD}"/>
              </a:ext>
            </a:extLst>
          </p:cNvPr>
          <p:cNvSpPr txBox="1">
            <a:spLocks/>
          </p:cNvSpPr>
          <p:nvPr/>
        </p:nvSpPr>
        <p:spPr>
          <a:xfrm>
            <a:off x="239099" y="3268773"/>
            <a:ext cx="5164027" cy="265331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1200" cap="none" spc="0" normalizeH="0" baseline="0" noProof="0" dirty="0">
                <a:ln>
                  <a:noFill/>
                </a:ln>
                <a:solidFill>
                  <a:srgbClr val="000000"/>
                </a:solidFill>
                <a:effectLst/>
                <a:uLnTx/>
                <a:uFillTx/>
                <a:latin typeface="Arial"/>
                <a:cs typeface="Arial"/>
                <a:sym typeface="Arial"/>
              </a:rPr>
              <a:t>FOR MORE INFORMATION: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0" u="none" strike="noStrike" kern="120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a:cs typeface="Arial"/>
                <a:sym typeface="Arial"/>
              </a:rPr>
              <a:t>Rob Yates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a:cs typeface="Arial"/>
                <a:sym typeface="Arial"/>
              </a:rPr>
              <a:t>Director of Communications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a:cs typeface="Arial"/>
                <a:sym typeface="Arial"/>
              </a:rPr>
              <a:t>OWL ESG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a:cs typeface="Arial"/>
                <a:sym typeface="Arial"/>
              </a:rPr>
              <a:t>Communications@owslesg.com</a:t>
            </a:r>
          </a:p>
        </p:txBody>
      </p:sp>
      <p:pic>
        <p:nvPicPr>
          <p:cNvPr id="46" name="Picture 45">
            <a:extLst>
              <a:ext uri="{FF2B5EF4-FFF2-40B4-BE49-F238E27FC236}">
                <a16:creationId xmlns:a16="http://schemas.microsoft.com/office/drawing/2014/main" id="{B883016B-78CE-054E-B1DE-094E1FE8716F}"/>
              </a:ext>
            </a:extLst>
          </p:cNvPr>
          <p:cNvPicPr>
            <a:picLocks noChangeAspect="1"/>
          </p:cNvPicPr>
          <p:nvPr/>
        </p:nvPicPr>
        <p:blipFill>
          <a:blip r:embed="rId15"/>
          <a:stretch>
            <a:fillRect/>
          </a:stretch>
        </p:blipFill>
        <p:spPr>
          <a:xfrm>
            <a:off x="7257975" y="5965739"/>
            <a:ext cx="2256498" cy="635261"/>
          </a:xfrm>
          <a:prstGeom prst="rect">
            <a:avLst/>
          </a:prstGeom>
        </p:spPr>
      </p:pic>
      <p:sp>
        <p:nvSpPr>
          <p:cNvPr id="2" name="TextBox 1">
            <a:extLst>
              <a:ext uri="{FF2B5EF4-FFF2-40B4-BE49-F238E27FC236}">
                <a16:creationId xmlns:a16="http://schemas.microsoft.com/office/drawing/2014/main" id="{C5191A3F-63C0-3E44-B61F-F5923EF12DEE}"/>
              </a:ext>
            </a:extLst>
          </p:cNvPr>
          <p:cNvSpPr txBox="1"/>
          <p:nvPr/>
        </p:nvSpPr>
        <p:spPr>
          <a:xfrm>
            <a:off x="86699" y="2374900"/>
            <a:ext cx="4282101" cy="707886"/>
          </a:xfrm>
          <a:prstGeom prst="rect">
            <a:avLst/>
          </a:prstGeom>
          <a:noFill/>
        </p:spPr>
        <p:txBody>
          <a:bodyPr wrap="square" rtlCol="0">
            <a:spAutoFit/>
          </a:bodyPr>
          <a:lstStyle/>
          <a:p>
            <a:r>
              <a:rPr lang="en-US" sz="4000" dirty="0">
                <a:solidFill>
                  <a:srgbClr val="014989"/>
                </a:solidFill>
                <a:latin typeface="Arial" panose="020B0604020202020204" pitchFamily="34" charset="0"/>
                <a:cs typeface="Arial" panose="020B0604020202020204" pitchFamily="34" charset="0"/>
              </a:rPr>
              <a:t>Thank you!</a:t>
            </a:r>
          </a:p>
        </p:txBody>
      </p:sp>
      <p:pic>
        <p:nvPicPr>
          <p:cNvPr id="47" name="Picture 46" descr="A picture containing drawing, clock, light&#10;&#10;Description automatically generated">
            <a:extLst>
              <a:ext uri="{FF2B5EF4-FFF2-40B4-BE49-F238E27FC236}">
                <a16:creationId xmlns:a16="http://schemas.microsoft.com/office/drawing/2014/main" id="{816D04F6-7A05-4543-A582-AD8365497522}"/>
              </a:ext>
            </a:extLst>
          </p:cNvPr>
          <p:cNvPicPr>
            <a:picLocks noChangeAspect="1"/>
          </p:cNvPicPr>
          <p:nvPr/>
        </p:nvPicPr>
        <p:blipFill>
          <a:blip r:embed="rId16"/>
          <a:stretch>
            <a:fillRect/>
          </a:stretch>
        </p:blipFill>
        <p:spPr>
          <a:xfrm>
            <a:off x="-127100" y="1246929"/>
            <a:ext cx="4754879" cy="1339927"/>
          </a:xfrm>
          <a:prstGeom prst="rect">
            <a:avLst/>
          </a:prstGeom>
        </p:spPr>
      </p:pic>
      <p:pic>
        <p:nvPicPr>
          <p:cNvPr id="4" name="Picture 3" descr="A blue text on a white background&#10;&#10;Description automatically generated">
            <a:extLst>
              <a:ext uri="{FF2B5EF4-FFF2-40B4-BE49-F238E27FC236}">
                <a16:creationId xmlns:a16="http://schemas.microsoft.com/office/drawing/2014/main" id="{67317014-28C7-1CEB-1888-901CD88C1948}"/>
              </a:ext>
            </a:extLst>
          </p:cNvPr>
          <p:cNvPicPr>
            <a:picLocks noChangeAspect="1"/>
          </p:cNvPicPr>
          <p:nvPr/>
        </p:nvPicPr>
        <p:blipFill>
          <a:blip r:embed="rId17"/>
          <a:stretch>
            <a:fillRect/>
          </a:stretch>
        </p:blipFill>
        <p:spPr>
          <a:xfrm>
            <a:off x="208517" y="6075517"/>
            <a:ext cx="2514753" cy="635262"/>
          </a:xfrm>
          <a:prstGeom prst="rect">
            <a:avLst/>
          </a:prstGeom>
        </p:spPr>
      </p:pic>
    </p:spTree>
    <p:extLst>
      <p:ext uri="{BB962C8B-B14F-4D97-AF65-F5344CB8AC3E}">
        <p14:creationId xmlns:p14="http://schemas.microsoft.com/office/powerpoint/2010/main" val="2768836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EDMC_2020">
      <a:dk1>
        <a:srgbClr val="005493"/>
      </a:dk1>
      <a:lt1>
        <a:srgbClr val="FFFFFF"/>
      </a:lt1>
      <a:dk2>
        <a:srgbClr val="E5EDF5"/>
      </a:dk2>
      <a:lt2>
        <a:srgbClr val="2883BF"/>
      </a:lt2>
      <a:accent1>
        <a:srgbClr val="E78747"/>
      </a:accent1>
      <a:accent2>
        <a:srgbClr val="545861"/>
      </a:accent2>
      <a:accent3>
        <a:srgbClr val="005493"/>
      </a:accent3>
      <a:accent4>
        <a:srgbClr val="BCBEC0"/>
      </a:accent4>
      <a:accent5>
        <a:srgbClr val="699F75"/>
      </a:accent5>
      <a:accent6>
        <a:srgbClr val="2883BF"/>
      </a:accent6>
      <a:hlink>
        <a:srgbClr val="E78747"/>
      </a:hlink>
      <a:folHlink>
        <a:srgbClr val="2883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MC DataVision_panel template" id="{ABCE101F-BD0F-4242-A72B-57E548414E88}" vid="{EAEFD4F7-0BA2-4543-9D92-7AE854995C67}"/>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4838</TotalTime>
  <Words>1343</Words>
  <Application>Microsoft Office PowerPoint</Application>
  <PresentationFormat>Widescreen</PresentationFormat>
  <Paragraphs>193</Paragraphs>
  <Slides>24</Slides>
  <Notes>5</Notes>
  <HiddenSlides>0</HiddenSlides>
  <MMClips>0</MMClips>
  <ScaleCrop>false</ScaleCrop>
  <HeadingPairs>
    <vt:vector size="6" baseType="variant">
      <vt:variant>
        <vt:lpstr>Fonts Used</vt:lpstr>
      </vt:variant>
      <vt:variant>
        <vt:i4>18</vt:i4>
      </vt:variant>
      <vt:variant>
        <vt:lpstr>Theme</vt:lpstr>
      </vt:variant>
      <vt:variant>
        <vt:i4>6</vt:i4>
      </vt:variant>
      <vt:variant>
        <vt:lpstr>Slide Titles</vt:lpstr>
      </vt:variant>
      <vt:variant>
        <vt:i4>24</vt:i4>
      </vt:variant>
    </vt:vector>
  </HeadingPairs>
  <TitlesOfParts>
    <vt:vector size="48" baseType="lpstr">
      <vt:lpstr>.AppleSystemUIFont</vt:lpstr>
      <vt:lpstr>Amasis MT Pro Black</vt:lpstr>
      <vt:lpstr>Arial</vt:lpstr>
      <vt:lpstr>ArialMT</vt:lpstr>
      <vt:lpstr>Bembo</vt:lpstr>
      <vt:lpstr>Calibri</vt:lpstr>
      <vt:lpstr>Calibri Light</vt:lpstr>
      <vt:lpstr>Fortuna</vt:lpstr>
      <vt:lpstr>Futura</vt:lpstr>
      <vt:lpstr>Futura Bold</vt:lpstr>
      <vt:lpstr>Futura Medium</vt:lpstr>
      <vt:lpstr>Gotham Bold</vt:lpstr>
      <vt:lpstr>Gotham Medium</vt:lpstr>
      <vt:lpstr>Helvetica Neue</vt:lpstr>
      <vt:lpstr>Helvetica Neue Medium</vt:lpstr>
      <vt:lpstr>Montserrat Light</vt:lpstr>
      <vt:lpstr>Montserrat SemiBold</vt:lpstr>
      <vt:lpstr>Söhne</vt:lpstr>
      <vt:lpstr>Office Theme</vt:lpstr>
      <vt:lpstr>Content Slides</vt:lpstr>
      <vt:lpstr>1_Office Theme</vt:lpstr>
      <vt:lpstr>2_Office Theme</vt:lpstr>
      <vt:lpstr>3_Office Theme</vt:lpstr>
      <vt:lpstr>21_BasicWhite</vt:lpstr>
      <vt:lpstr>PowerPoint Presentation</vt:lpstr>
      <vt:lpstr>PowerPoint Presentation</vt:lpstr>
      <vt:lpstr>Today’s panel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EDM Council – ESG Data Workgroup Reports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Robert Yates</cp:lastModifiedBy>
  <cp:revision>81</cp:revision>
  <dcterms:created xsi:type="dcterms:W3CDTF">2020-03-25T13:38:59Z</dcterms:created>
  <dcterms:modified xsi:type="dcterms:W3CDTF">2023-10-17T01:08:26Z</dcterms:modified>
</cp:coreProperties>
</file>