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0" r:id="rId5"/>
  </p:sldMasterIdLst>
  <p:notesMasterIdLst>
    <p:notesMasterId r:id="rId26"/>
  </p:notesMasterIdLst>
  <p:sldIdLst>
    <p:sldId id="2600" r:id="rId6"/>
    <p:sldId id="2618" r:id="rId7"/>
    <p:sldId id="2601" r:id="rId8"/>
    <p:sldId id="2619" r:id="rId9"/>
    <p:sldId id="2641" r:id="rId10"/>
    <p:sldId id="2614" r:id="rId11"/>
    <p:sldId id="2642" r:id="rId12"/>
    <p:sldId id="2622" r:id="rId13"/>
    <p:sldId id="2621" r:id="rId14"/>
    <p:sldId id="2623" r:id="rId15"/>
    <p:sldId id="2633" r:id="rId16"/>
    <p:sldId id="2637" r:id="rId17"/>
    <p:sldId id="2624" r:id="rId18"/>
    <p:sldId id="2638" r:id="rId19"/>
    <p:sldId id="2625" r:id="rId20"/>
    <p:sldId id="2634" r:id="rId21"/>
    <p:sldId id="2635" r:id="rId22"/>
    <p:sldId id="2640" r:id="rId23"/>
    <p:sldId id="2636" r:id="rId24"/>
    <p:sldId id="262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5698D3"/>
    <a:srgbClr val="B4F7FE"/>
    <a:srgbClr val="D2D3D4"/>
    <a:srgbClr val="236092"/>
    <a:srgbClr val="E7CDA4"/>
    <a:srgbClr val="A6A6A6"/>
    <a:srgbClr val="6DC6CD"/>
    <a:srgbClr val="52BF8A"/>
    <a:srgbClr val="ED25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5" d="100"/>
          <a:sy n="95" d="100"/>
        </p:scale>
        <p:origin x="20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r>
              <a:rPr lang="en-US" sz="1400" dirty="0"/>
              <a:t>Time Stamps of Most Recent C02e Data</a:t>
            </a:r>
          </a:p>
          <a:p>
            <a:pPr>
              <a:defRPr sz="1400"/>
            </a:pPr>
            <a:r>
              <a:rPr lang="en-US" sz="1400" dirty="0"/>
              <a:t>Available on 9/20/22 for 2,809 MSCI Constituents </a:t>
            </a:r>
          </a:p>
          <a:p>
            <a:pPr>
              <a:defRPr sz="1400"/>
            </a:pPr>
            <a:r>
              <a:rPr lang="en-US" sz="1200" dirty="0"/>
              <a:t>(vendors anonymized)</a:t>
            </a:r>
          </a:p>
        </c:rich>
      </c:tx>
      <c:layout>
        <c:manualLayout>
          <c:xMode val="edge"/>
          <c:yMode val="edge"/>
          <c:x val="0.18406349114116516"/>
          <c:y val="3.6666666666666667E-2"/>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endParaRPr lang="en-US"/>
        </a:p>
      </c:txPr>
    </c:title>
    <c:autoTitleDeleted val="0"/>
    <c:plotArea>
      <c:layout/>
      <c:barChart>
        <c:barDir val="col"/>
        <c:grouping val="clustered"/>
        <c:varyColors val="0"/>
        <c:ser>
          <c:idx val="0"/>
          <c:order val="0"/>
          <c:tx>
            <c:strRef>
              <c:f>Sheet1!$B$1</c:f>
              <c:strCache>
                <c:ptCount val="1"/>
                <c:pt idx="0">
                  <c:v>Vendor I: Carbon Emissions FY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utura Medium" panose="020B0602020204020303" pitchFamily="34" charset="-79"/>
                    <a:ea typeface="+mn-ea"/>
                    <a:cs typeface="Futura Medium" panose="020B0602020204020303" pitchFamily="34" charset="-79"/>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NULL</c:v>
                </c:pt>
                <c:pt idx="1">
                  <c:v>2018</c:v>
                </c:pt>
                <c:pt idx="2">
                  <c:v>2019</c:v>
                </c:pt>
                <c:pt idx="3">
                  <c:v>2020</c:v>
                </c:pt>
                <c:pt idx="4">
                  <c:v>2021</c:v>
                </c:pt>
              </c:strCache>
            </c:strRef>
          </c:cat>
          <c:val>
            <c:numRef>
              <c:f>Sheet1!$B$2:$B$6</c:f>
              <c:numCache>
                <c:formatCode>General</c:formatCode>
                <c:ptCount val="5"/>
                <c:pt idx="0">
                  <c:v>20</c:v>
                </c:pt>
                <c:pt idx="1">
                  <c:v>0</c:v>
                </c:pt>
                <c:pt idx="2">
                  <c:v>2</c:v>
                </c:pt>
                <c:pt idx="3">
                  <c:v>2787</c:v>
                </c:pt>
                <c:pt idx="4">
                  <c:v>0</c:v>
                </c:pt>
              </c:numCache>
            </c:numRef>
          </c:val>
          <c:extLst>
            <c:ext xmlns:c16="http://schemas.microsoft.com/office/drawing/2014/chart" uri="{C3380CC4-5D6E-409C-BE32-E72D297353CC}">
              <c16:uniqueId val="{00000000-BA13-4DD2-8A39-298E3C15C35C}"/>
            </c:ext>
          </c:extLst>
        </c:ser>
        <c:ser>
          <c:idx val="1"/>
          <c:order val="1"/>
          <c:tx>
            <c:strRef>
              <c:f>Sheet1!$C$1</c:f>
              <c:strCache>
                <c:ptCount val="1"/>
                <c:pt idx="0">
                  <c:v>Vendor G: Carbon Emissions FY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utura Medium" panose="020B0602020204020303" pitchFamily="34" charset="-79"/>
                    <a:ea typeface="+mn-ea"/>
                    <a:cs typeface="Futura Medium" panose="020B0602020204020303" pitchFamily="34" charset="-79"/>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NULL</c:v>
                </c:pt>
                <c:pt idx="1">
                  <c:v>2018</c:v>
                </c:pt>
                <c:pt idx="2">
                  <c:v>2019</c:v>
                </c:pt>
                <c:pt idx="3">
                  <c:v>2020</c:v>
                </c:pt>
                <c:pt idx="4">
                  <c:v>2021</c:v>
                </c:pt>
              </c:strCache>
            </c:strRef>
          </c:cat>
          <c:val>
            <c:numRef>
              <c:f>Sheet1!$C$2:$C$6</c:f>
              <c:numCache>
                <c:formatCode>General</c:formatCode>
                <c:ptCount val="5"/>
                <c:pt idx="0">
                  <c:v>212</c:v>
                </c:pt>
                <c:pt idx="1">
                  <c:v>2</c:v>
                </c:pt>
                <c:pt idx="2">
                  <c:v>33</c:v>
                </c:pt>
                <c:pt idx="3">
                  <c:v>2076</c:v>
                </c:pt>
                <c:pt idx="4">
                  <c:v>677</c:v>
                </c:pt>
              </c:numCache>
            </c:numRef>
          </c:val>
          <c:extLst>
            <c:ext xmlns:c16="http://schemas.microsoft.com/office/drawing/2014/chart" uri="{C3380CC4-5D6E-409C-BE32-E72D297353CC}">
              <c16:uniqueId val="{00000001-BA13-4DD2-8A39-298E3C15C35C}"/>
            </c:ext>
          </c:extLst>
        </c:ser>
        <c:ser>
          <c:idx val="2"/>
          <c:order val="2"/>
          <c:tx>
            <c:strRef>
              <c:f>Sheet1!$D$1</c:f>
              <c:strCache>
                <c:ptCount val="1"/>
                <c:pt idx="0">
                  <c:v>Vendor H: Carbon Emissions Scope FY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utura Medium" panose="020B0602020204020303" pitchFamily="34" charset="-79"/>
                    <a:ea typeface="+mn-ea"/>
                    <a:cs typeface="Futura Medium" panose="020B0602020204020303" pitchFamily="34" charset="-79"/>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NULL</c:v>
                </c:pt>
                <c:pt idx="1">
                  <c:v>2018</c:v>
                </c:pt>
                <c:pt idx="2">
                  <c:v>2019</c:v>
                </c:pt>
                <c:pt idx="3">
                  <c:v>2020</c:v>
                </c:pt>
                <c:pt idx="4">
                  <c:v>2021</c:v>
                </c:pt>
              </c:strCache>
            </c:strRef>
          </c:cat>
          <c:val>
            <c:numRef>
              <c:f>Sheet1!$D$2:$D$6</c:f>
              <c:numCache>
                <c:formatCode>General</c:formatCode>
                <c:ptCount val="5"/>
                <c:pt idx="0">
                  <c:v>553</c:v>
                </c:pt>
                <c:pt idx="1">
                  <c:v>0</c:v>
                </c:pt>
                <c:pt idx="2">
                  <c:v>14</c:v>
                </c:pt>
                <c:pt idx="3">
                  <c:v>1982</c:v>
                </c:pt>
                <c:pt idx="4">
                  <c:v>260</c:v>
                </c:pt>
              </c:numCache>
            </c:numRef>
          </c:val>
          <c:extLst>
            <c:ext xmlns:c16="http://schemas.microsoft.com/office/drawing/2014/chart" uri="{C3380CC4-5D6E-409C-BE32-E72D297353CC}">
              <c16:uniqueId val="{00000002-BA13-4DD2-8A39-298E3C15C35C}"/>
            </c:ext>
          </c:extLst>
        </c:ser>
        <c:dLbls>
          <c:dLblPos val="outEnd"/>
          <c:showLegendKey val="0"/>
          <c:showVal val="1"/>
          <c:showCatName val="0"/>
          <c:showSerName val="0"/>
          <c:showPercent val="0"/>
          <c:showBubbleSize val="0"/>
        </c:dLbls>
        <c:gapWidth val="0"/>
        <c:axId val="713383535"/>
        <c:axId val="713601231"/>
      </c:barChart>
      <c:catAx>
        <c:axId val="713383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endParaRPr lang="en-US"/>
          </a:p>
        </c:txPr>
        <c:crossAx val="713601231"/>
        <c:crosses val="autoZero"/>
        <c:auto val="1"/>
        <c:lblAlgn val="ctr"/>
        <c:lblOffset val="100"/>
        <c:noMultiLvlLbl val="0"/>
      </c:catAx>
      <c:valAx>
        <c:axId val="713601231"/>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endParaRPr lang="en-US"/>
          </a:p>
        </c:txPr>
        <c:crossAx val="7133835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Futura Medium" panose="020B0602020204020303" pitchFamily="34" charset="-79"/>
          <a:cs typeface="Futura Medium" panose="020B0602020204020303" pitchFamily="34" charset="-79"/>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Futura" panose="020B0602020204020303" pitchFamily="34" charset="-79"/>
                <a:ea typeface="+mn-ea"/>
                <a:cs typeface="Futura" panose="020B0602020204020303" pitchFamily="34" charset="-79"/>
              </a:defRPr>
            </a:pPr>
            <a:r>
              <a:rPr lang="en-US" b="1" i="0" dirty="0">
                <a:latin typeface="Futura" panose="020B0602020204020303" pitchFamily="34" charset="-79"/>
                <a:cs typeface="Futura" panose="020B0602020204020303" pitchFamily="34" charset="-79"/>
              </a:rPr>
              <a:t>ESG DATA MARKET SIZE 2016 - 2025</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Futura" panose="020B0602020204020303" pitchFamily="34" charset="-79"/>
              <a:ea typeface="+mn-ea"/>
              <a:cs typeface="Futura" panose="020B0602020204020303" pitchFamily="34" charset="-79"/>
            </a:defRPr>
          </a:pPr>
          <a:endParaRPr lang="en-US"/>
        </a:p>
      </c:txPr>
    </c:title>
    <c:autoTitleDeleted val="0"/>
    <c:plotArea>
      <c:layout>
        <c:manualLayout>
          <c:layoutTarget val="inner"/>
          <c:xMode val="edge"/>
          <c:yMode val="edge"/>
          <c:x val="0.10225910433070866"/>
          <c:y val="0.10318958518764855"/>
          <c:w val="0.8937326525590551"/>
          <c:h val="0.76752769638732188"/>
        </c:manualLayout>
      </c:layout>
      <c:barChart>
        <c:barDir val="col"/>
        <c:grouping val="clustered"/>
        <c:varyColors val="0"/>
        <c:ser>
          <c:idx val="0"/>
          <c:order val="0"/>
          <c:tx>
            <c:strRef>
              <c:f>Sheet1!$B$1</c:f>
              <c:strCache>
                <c:ptCount val="1"/>
                <c:pt idx="0">
                  <c:v>ESG DATA MARKET ($USD in Millions)</c:v>
                </c:pt>
              </c:strCache>
            </c:strRef>
          </c:tx>
          <c:spPr>
            <a:solidFill>
              <a:srgbClr val="3CA7FF"/>
            </a:solidFill>
            <a:ln>
              <a:noFill/>
            </a:ln>
            <a:effectLst/>
          </c:spPr>
          <c:invertIfNegative val="0"/>
          <c:dLbls>
            <c:delete val="1"/>
          </c:dLbls>
          <c:cat>
            <c:strRef>
              <c:f>Sheet1!$A$2:$A$11</c:f>
              <c:strCache>
                <c:ptCount val="10"/>
                <c:pt idx="0">
                  <c:v>2016</c:v>
                </c:pt>
                <c:pt idx="1">
                  <c:v>2017</c:v>
                </c:pt>
                <c:pt idx="2">
                  <c:v>2018</c:v>
                </c:pt>
                <c:pt idx="3">
                  <c:v>2019</c:v>
                </c:pt>
                <c:pt idx="4">
                  <c:v>2020</c:v>
                </c:pt>
                <c:pt idx="5">
                  <c:v>2021</c:v>
                </c:pt>
                <c:pt idx="6">
                  <c:v>2022</c:v>
                </c:pt>
                <c:pt idx="7">
                  <c:v>2023</c:v>
                </c:pt>
                <c:pt idx="8">
                  <c:v>2024</c:v>
                </c:pt>
                <c:pt idx="9">
                  <c:v>2025</c:v>
                </c:pt>
              </c:strCache>
            </c:strRef>
          </c:cat>
          <c:val>
            <c:numRef>
              <c:f>Sheet1!$B$2:$B$11</c:f>
              <c:numCache>
                <c:formatCode>0.00</c:formatCode>
                <c:ptCount val="10"/>
                <c:pt idx="0">
                  <c:v>260</c:v>
                </c:pt>
                <c:pt idx="1">
                  <c:v>400</c:v>
                </c:pt>
                <c:pt idx="2">
                  <c:v>500</c:v>
                </c:pt>
                <c:pt idx="3">
                  <c:v>620</c:v>
                </c:pt>
                <c:pt idx="4">
                  <c:v>775</c:v>
                </c:pt>
                <c:pt idx="5">
                  <c:v>1050</c:v>
                </c:pt>
                <c:pt idx="6">
                  <c:v>1300</c:v>
                </c:pt>
                <c:pt idx="7">
                  <c:v>1932.0413699999999</c:v>
                </c:pt>
                <c:pt idx="8">
                  <c:v>2592.16813</c:v>
                </c:pt>
                <c:pt idx="9">
                  <c:v>3250</c:v>
                </c:pt>
              </c:numCache>
            </c:numRef>
          </c:val>
          <c:extLst>
            <c:ext xmlns:c16="http://schemas.microsoft.com/office/drawing/2014/chart" uri="{C3380CC4-5D6E-409C-BE32-E72D297353CC}">
              <c16:uniqueId val="{00000000-20CF-4CDA-A162-6D849ED9CB8E}"/>
            </c:ext>
          </c:extLst>
        </c:ser>
        <c:dLbls>
          <c:showLegendKey val="0"/>
          <c:showVal val="1"/>
          <c:showCatName val="0"/>
          <c:showSerName val="0"/>
          <c:showPercent val="0"/>
          <c:showBubbleSize val="0"/>
        </c:dLbls>
        <c:gapWidth val="50"/>
        <c:overlap val="-30"/>
        <c:axId val="1339889055"/>
        <c:axId val="1489194239"/>
      </c:barChart>
      <c:dateAx>
        <c:axId val="133988905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Futura Medium" panose="020B0602020204020303" pitchFamily="34" charset="-79"/>
                <a:ea typeface="+mn-ea"/>
                <a:cs typeface="Futura Medium" panose="020B0602020204020303" pitchFamily="34" charset="-79"/>
              </a:defRPr>
            </a:pPr>
            <a:endParaRPr lang="en-US"/>
          </a:p>
        </c:txPr>
        <c:crossAx val="1489194239"/>
        <c:crosses val="autoZero"/>
        <c:auto val="0"/>
        <c:lblOffset val="100"/>
        <c:baseTimeUnit val="days"/>
        <c:majorUnit val="1"/>
      </c:dateAx>
      <c:valAx>
        <c:axId val="1489194239"/>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50" b="0" i="0" u="none" strike="noStrike" kern="1200" baseline="0">
                    <a:solidFill>
                      <a:schemeClr val="bg1"/>
                    </a:solidFill>
                    <a:latin typeface="Futura Medium" panose="020B0602020204020303" pitchFamily="34" charset="-79"/>
                    <a:ea typeface="+mn-ea"/>
                    <a:cs typeface="Futura Medium" panose="020B0602020204020303" pitchFamily="34" charset="-79"/>
                  </a:defRPr>
                </a:pPr>
                <a:r>
                  <a:rPr lang="en-US" sz="1050" dirty="0"/>
                  <a:t>In</a:t>
                </a:r>
                <a:r>
                  <a:rPr lang="en-US" sz="1050" baseline="0" dirty="0"/>
                  <a:t> $USD Millions</a:t>
                </a:r>
                <a:endParaRPr lang="en-US" sz="1050" dirty="0"/>
              </a:p>
            </c:rich>
          </c:tx>
          <c:overlay val="0"/>
          <c:spPr>
            <a:noFill/>
            <a:ln w="0">
              <a:noFill/>
            </a:ln>
            <a:effectLst/>
          </c:spPr>
          <c:txPr>
            <a:bodyPr rot="-5400000" spcFirstLastPara="1" vertOverflow="ellipsis" vert="horz" wrap="square" anchor="ctr" anchorCtr="1"/>
            <a:lstStyle/>
            <a:p>
              <a:pPr>
                <a:defRPr sz="1050" b="0" i="0" u="none" strike="noStrike" kern="1200" baseline="0">
                  <a:solidFill>
                    <a:schemeClr val="bg1"/>
                  </a:solidFill>
                  <a:latin typeface="Futura Medium" panose="020B0602020204020303" pitchFamily="34" charset="-79"/>
                  <a:ea typeface="+mn-ea"/>
                  <a:cs typeface="Futura Medium" panose="020B0602020204020303" pitchFamily="34" charset="-79"/>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Futura Medium" panose="020B0602020204020303" pitchFamily="34" charset="-79"/>
                <a:ea typeface="+mn-ea"/>
                <a:cs typeface="Futura Medium" panose="020B0602020204020303" pitchFamily="34" charset="-79"/>
              </a:defRPr>
            </a:pPr>
            <a:endParaRPr lang="en-US"/>
          </a:p>
        </c:txPr>
        <c:crossAx val="1339889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alpha val="55000"/>
      </a:schemeClr>
    </a:solidFill>
    <a:ln>
      <a:solidFill>
        <a:schemeClr val="tx1"/>
      </a:solidFill>
    </a:ln>
    <a:effectLst/>
  </c:spPr>
  <c:txPr>
    <a:bodyPr/>
    <a:lstStyle/>
    <a:p>
      <a:pPr>
        <a:defRPr>
          <a:solidFill>
            <a:schemeClr val="bg1"/>
          </a:solidFill>
          <a:latin typeface="Futura Medium" panose="020B0602020204020303" pitchFamily="34" charset="-79"/>
          <a:cs typeface="Futura Medium" panose="020B0602020204020303" pitchFamily="34" charset="-79"/>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D2E756-A84F-4315-A765-67030097DCF2}"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2881E-04E8-4853-A3DE-F435DAD7B5C2}" type="slidenum">
              <a:rPr lang="en-US" smtClean="0"/>
              <a:t>‹#›</a:t>
            </a:fld>
            <a:endParaRPr lang="en-US"/>
          </a:p>
        </p:txBody>
      </p:sp>
    </p:spTree>
    <p:extLst>
      <p:ext uri="{BB962C8B-B14F-4D97-AF65-F5344CB8AC3E}">
        <p14:creationId xmlns:p14="http://schemas.microsoft.com/office/powerpoint/2010/main" val="1687988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44098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06437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6852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28412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53996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782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8" name="Google Shape;88;p19"/>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3955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5183188" y="987426"/>
            <a:ext cx="6172200" cy="4873625"/>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Clr>
                <a:schemeClr val="dk1"/>
              </a:buClr>
              <a:buSzPts val="2400"/>
              <a:buChar char="•"/>
              <a:defRPr sz="3200"/>
            </a:lvl1pPr>
            <a:lvl2pPr marL="1219170" lvl="1" indent="-482588" algn="l">
              <a:lnSpc>
                <a:spcPct val="90000"/>
              </a:lnSpc>
              <a:spcBef>
                <a:spcPts val="533"/>
              </a:spcBef>
              <a:spcAft>
                <a:spcPts val="0"/>
              </a:spcAft>
              <a:buClr>
                <a:schemeClr val="dk1"/>
              </a:buClr>
              <a:buSzPts val="2100"/>
              <a:buChar char="•"/>
              <a:defRPr sz="2800"/>
            </a:lvl2pPr>
            <a:lvl3pPr marL="1828754" lvl="2" indent="-457189" algn="l">
              <a:lnSpc>
                <a:spcPct val="90000"/>
              </a:lnSpc>
              <a:spcBef>
                <a:spcPts val="533"/>
              </a:spcBef>
              <a:spcAft>
                <a:spcPts val="0"/>
              </a:spcAft>
              <a:buClr>
                <a:schemeClr val="dk1"/>
              </a:buClr>
              <a:buSzPts val="1800"/>
              <a:buChar char="•"/>
              <a:defRPr sz="2400"/>
            </a:lvl3pPr>
            <a:lvl4pPr marL="2438339" lvl="3" indent="-431789" algn="l">
              <a:lnSpc>
                <a:spcPct val="90000"/>
              </a:lnSpc>
              <a:spcBef>
                <a:spcPts val="533"/>
              </a:spcBef>
              <a:spcAft>
                <a:spcPts val="0"/>
              </a:spcAft>
              <a:buClr>
                <a:schemeClr val="dk1"/>
              </a:buClr>
              <a:buSzPts val="1500"/>
              <a:buChar char="•"/>
              <a:defRPr sz="2000"/>
            </a:lvl4pPr>
            <a:lvl5pPr marL="3047924" lvl="4" indent="-431789" algn="l">
              <a:lnSpc>
                <a:spcPct val="90000"/>
              </a:lnSpc>
              <a:spcBef>
                <a:spcPts val="533"/>
              </a:spcBef>
              <a:spcAft>
                <a:spcPts val="0"/>
              </a:spcAft>
              <a:buClr>
                <a:schemeClr val="dk1"/>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99" name="Google Shape;99;p21"/>
          <p:cNvSpPr txBox="1">
            <a:spLocks noGrp="1"/>
          </p:cNvSpPr>
          <p:nvPr>
            <p:ph type="body" idx="2"/>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0" name="Google Shape;100;p21"/>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21"/>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2" name="Google Shape;102;p21"/>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03355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5" name="Google Shape;105;p22"/>
          <p:cNvSpPr>
            <a:spLocks noGrp="1"/>
          </p:cNvSpPr>
          <p:nvPr>
            <p:ph type="pic" idx="2"/>
          </p:nvPr>
        </p:nvSpPr>
        <p:spPr>
          <a:xfrm>
            <a:off x="5183188" y="987426"/>
            <a:ext cx="6172200" cy="4873625"/>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6" name="Google Shape;106;p22"/>
          <p:cNvSpPr txBox="1">
            <a:spLocks noGrp="1"/>
          </p:cNvSpPr>
          <p:nvPr>
            <p:ph type="body" idx="1"/>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7" name="Google Shape;107;p22"/>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2"/>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9" name="Google Shape;109;p22"/>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24287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 name="Google Shape;112;p23"/>
          <p:cNvSpPr txBox="1">
            <a:spLocks noGrp="1"/>
          </p:cNvSpPr>
          <p:nvPr>
            <p:ph type="body" idx="1"/>
          </p:nvPr>
        </p:nvSpPr>
        <p:spPr>
          <a:xfrm rot="5400000">
            <a:off x="3920331" y="-1256505"/>
            <a:ext cx="4351339" cy="105156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3" name="Google Shape;113;p2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4" name="Google Shape;114;p2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p2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79632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6"/>
        <p:cNvGrpSpPr/>
        <p:nvPr/>
      </p:nvGrpSpPr>
      <p:grpSpPr>
        <a:xfrm>
          <a:off x="0" y="0"/>
          <a:ext cx="0" cy="0"/>
          <a:chOff x="0" y="0"/>
          <a:chExt cx="0" cy="0"/>
        </a:xfrm>
      </p:grpSpPr>
      <p:sp>
        <p:nvSpPr>
          <p:cNvPr id="117" name="Google Shape;117;p24"/>
          <p:cNvSpPr txBox="1">
            <a:spLocks noGrp="1"/>
          </p:cNvSpPr>
          <p:nvPr>
            <p:ph type="title"/>
          </p:nvPr>
        </p:nvSpPr>
        <p:spPr>
          <a:xfrm rot="5400000">
            <a:off x="7133431" y="1956595"/>
            <a:ext cx="5811839" cy="26289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8" name="Google Shape;118;p24"/>
          <p:cNvSpPr txBox="1">
            <a:spLocks noGrp="1"/>
          </p:cNvSpPr>
          <p:nvPr>
            <p:ph type="body" idx="1"/>
          </p:nvPr>
        </p:nvSpPr>
        <p:spPr>
          <a:xfrm rot="5400000">
            <a:off x="1799431" y="-596105"/>
            <a:ext cx="5811839" cy="77343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9" name="Google Shape;119;p2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35868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Subtitle">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508001" y="1178428"/>
            <a:ext cx="11157818"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93" indent="0">
              <a:buNone/>
              <a:defRPr sz="1600"/>
            </a:lvl2pPr>
            <a:lvl3pPr marL="1219185" indent="0">
              <a:buNone/>
              <a:defRPr sz="1334"/>
            </a:lvl3pPr>
            <a:lvl4pPr marL="1828778" indent="0">
              <a:buNone/>
              <a:defRPr sz="1200"/>
            </a:lvl4pPr>
            <a:lvl5pPr marL="2438369" indent="0">
              <a:buNone/>
              <a:defRPr sz="1200"/>
            </a:lvl5pPr>
            <a:lvl6pPr marL="3047962" indent="0">
              <a:buNone/>
              <a:defRPr sz="1200"/>
            </a:lvl6pPr>
            <a:lvl7pPr marL="3657554" indent="0">
              <a:buNone/>
              <a:defRPr sz="1200"/>
            </a:lvl7pPr>
            <a:lvl8pPr marL="4267147" indent="0">
              <a:buNone/>
              <a:defRPr sz="1200"/>
            </a:lvl8pPr>
            <a:lvl9pPr marL="4876740" indent="0">
              <a:buNone/>
              <a:defRPr sz="1200"/>
            </a:lvl9pPr>
          </a:lstStyle>
          <a:p>
            <a:pPr lvl="0"/>
            <a:r>
              <a:rPr lang="en-US" dirty="0"/>
              <a:t>CLICK TO EDITE SUBTITLE</a:t>
            </a:r>
          </a:p>
        </p:txBody>
      </p:sp>
      <p:sp>
        <p:nvSpPr>
          <p:cNvPr id="5" name="Title 2"/>
          <p:cNvSpPr>
            <a:spLocks noGrp="1"/>
          </p:cNvSpPr>
          <p:nvPr>
            <p:ph type="title"/>
          </p:nvPr>
        </p:nvSpPr>
        <p:spPr>
          <a:xfrm>
            <a:off x="508001" y="455085"/>
            <a:ext cx="11157818" cy="660511"/>
          </a:xfrm>
          <a:prstGeom prst="rect">
            <a:avLst/>
          </a:prstGeom>
        </p:spPr>
        <p:txBody>
          <a:bodyPr lIns="0" tIns="0" rIns="0" bIns="0" anchor="ctr"/>
          <a:lstStyle>
            <a:lvl1pPr algn="ctr">
              <a:defRPr sz="48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39997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1_Title">
    <p:spTree>
      <p:nvGrpSpPr>
        <p:cNvPr id="1" name=""/>
        <p:cNvGrpSpPr/>
        <p:nvPr/>
      </p:nvGrpSpPr>
      <p:grpSpPr>
        <a:xfrm>
          <a:off x="0" y="0"/>
          <a:ext cx="0" cy="0"/>
          <a:chOff x="0" y="0"/>
          <a:chExt cx="0" cy="0"/>
        </a:xfrm>
      </p:grpSpPr>
      <p:sp>
        <p:nvSpPr>
          <p:cNvPr id="11" name="Body Level One…"/>
          <p:cNvSpPr txBox="1">
            <a:spLocks noGrp="1"/>
          </p:cNvSpPr>
          <p:nvPr>
            <p:ph type="body" sz="quarter" idx="1" hasCustomPrompt="1"/>
          </p:nvPr>
        </p:nvSpPr>
        <p:spPr>
          <a:xfrm>
            <a:off x="600670" y="5929931"/>
            <a:ext cx="10985502" cy="318490"/>
          </a:xfrm>
          <a:prstGeom prst="rect">
            <a:avLst/>
          </a:prstGeom>
        </p:spPr>
        <p:txBody>
          <a:bodyPr lIns="45718" tIns="45718" rIns="45718" bIns="45718" numCol="1" spcCol="38100"/>
          <a:lstStyle>
            <a:lvl1pPr marL="0" indent="0" defTabSz="412750">
              <a:lnSpc>
                <a:spcPct val="100000"/>
              </a:lnSpc>
              <a:spcBef>
                <a:spcPts val="0"/>
              </a:spcBef>
              <a:buSzTx/>
              <a:buNone/>
              <a:defRPr sz="1800" b="1"/>
            </a:lvl1pPr>
            <a:lvl2pPr marL="533400" indent="-228600" defTabSz="412750">
              <a:lnSpc>
                <a:spcPct val="100000"/>
              </a:lnSpc>
              <a:spcBef>
                <a:spcPts val="0"/>
              </a:spcBef>
              <a:defRPr sz="1800" b="1"/>
            </a:lvl2pPr>
            <a:lvl3pPr marL="838200" indent="-228600" defTabSz="412750">
              <a:lnSpc>
                <a:spcPct val="100000"/>
              </a:lnSpc>
              <a:spcBef>
                <a:spcPts val="0"/>
              </a:spcBef>
              <a:defRPr sz="1800" b="1"/>
            </a:lvl3pPr>
            <a:lvl4pPr marL="1143000" indent="-228600" defTabSz="412750">
              <a:lnSpc>
                <a:spcPct val="100000"/>
              </a:lnSpc>
              <a:spcBef>
                <a:spcPts val="0"/>
              </a:spcBef>
              <a:defRPr sz="1800" b="1"/>
            </a:lvl4pPr>
            <a:lvl5pPr marL="1447800" indent="-228600" defTabSz="412750">
              <a:lnSpc>
                <a:spcPct val="100000"/>
              </a:lnSpc>
              <a:spcBef>
                <a:spcPts val="0"/>
              </a:spcBef>
              <a:defRPr sz="1800" b="1"/>
            </a:lvl5pPr>
          </a:lstStyle>
          <a:p>
            <a:r>
              <a:t>Author and Date</a:t>
            </a:r>
          </a:p>
          <a:p>
            <a:pPr lvl="1"/>
            <a:endParaRPr/>
          </a:p>
          <a:p>
            <a:pPr lvl="2"/>
            <a:endParaRPr/>
          </a:p>
          <a:p>
            <a:pPr lvl="3"/>
            <a:endParaRPr/>
          </a:p>
          <a:p>
            <a:pPr lvl="4"/>
            <a:endParaRPr/>
          </a:p>
        </p:txBody>
      </p:sp>
      <p:sp>
        <p:nvSpPr>
          <p:cNvPr id="12" name="Presentation Title"/>
          <p:cNvSpPr txBox="1">
            <a:spLocks noGrp="1"/>
          </p:cNvSpPr>
          <p:nvPr>
            <p:ph type="title" hasCustomPrompt="1"/>
          </p:nvPr>
        </p:nvSpPr>
        <p:spPr>
          <a:xfrm>
            <a:off x="603248" y="1287496"/>
            <a:ext cx="10985503"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21" hasCustomPrompt="1"/>
          </p:nvPr>
        </p:nvSpPr>
        <p:spPr>
          <a:xfrm>
            <a:off x="600671" y="3611595"/>
            <a:ext cx="10985501" cy="952501"/>
          </a:xfrm>
          <a:prstGeom prst="rect">
            <a:avLst/>
          </a:prstGeom>
        </p:spPr>
        <p:txBody>
          <a:bodyPr numCol="1" spcCol="38100"/>
          <a:lstStyle>
            <a:lvl1pPr marL="0" indent="0" defTabSz="412750">
              <a:lnSpc>
                <a:spcPct val="100000"/>
              </a:lnSpc>
              <a:spcBef>
                <a:spcPts val="0"/>
              </a:spcBef>
              <a:buSzTx/>
              <a:buNone/>
              <a:defRPr sz="2750" b="1"/>
            </a:lvl1pPr>
          </a:lstStyle>
          <a:p>
            <a:r>
              <a:t>Presentation Subtitle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3222169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21"/>
          </p:nvPr>
        </p:nvSpPr>
        <p:spPr>
          <a:xfrm>
            <a:off x="5486400" y="-101600"/>
            <a:ext cx="6072419" cy="7067550"/>
          </a:xfrm>
          <a:prstGeom prst="rect">
            <a:avLst/>
          </a:prstGeom>
        </p:spPr>
        <p:txBody>
          <a:bodyPr lIns="91439" tIns="45719" rIns="91439" bIns="45719" numCol="1" spcCol="38100">
            <a:noAutofit/>
          </a:bodyPr>
          <a:lstStyle/>
          <a:p>
            <a:endParaRPr/>
          </a:p>
        </p:txBody>
      </p:sp>
      <p:sp>
        <p:nvSpPr>
          <p:cNvPr id="33" name="Slide Title"/>
          <p:cNvSpPr txBox="1">
            <a:spLocks noGrp="1"/>
          </p:cNvSpPr>
          <p:nvPr>
            <p:ph type="title" hasCustomPrompt="1"/>
          </p:nvPr>
        </p:nvSpPr>
        <p:spPr>
          <a:xfrm>
            <a:off x="603250" y="635000"/>
            <a:ext cx="4889500" cy="2941137"/>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603250" y="3530288"/>
            <a:ext cx="4889500" cy="2692712"/>
          </a:xfrm>
          <a:prstGeom prst="rect">
            <a:avLst/>
          </a:prstGeom>
        </p:spPr>
        <p:txBody>
          <a:bodyPr numCol="1" spcCol="38100"/>
          <a:lstStyle>
            <a:lvl1pPr marL="0" indent="0" defTabSz="412750">
              <a:lnSpc>
                <a:spcPct val="100000"/>
              </a:lnSpc>
              <a:spcBef>
                <a:spcPts val="0"/>
              </a:spcBef>
              <a:buSzTx/>
              <a:buNone/>
              <a:defRPr sz="2750" b="1"/>
            </a:lvl1pPr>
            <a:lvl2pPr marL="0" indent="0" defTabSz="412750">
              <a:lnSpc>
                <a:spcPct val="100000"/>
              </a:lnSpc>
              <a:spcBef>
                <a:spcPts val="0"/>
              </a:spcBef>
              <a:buSzTx/>
              <a:buNone/>
              <a:defRPr sz="2750" b="1"/>
            </a:lvl2pPr>
            <a:lvl3pPr marL="0" indent="0" defTabSz="412750">
              <a:lnSpc>
                <a:spcPct val="100000"/>
              </a:lnSpc>
              <a:spcBef>
                <a:spcPts val="0"/>
              </a:spcBef>
              <a:buSzTx/>
              <a:buNone/>
              <a:defRPr sz="2750" b="1"/>
            </a:lvl3pPr>
            <a:lvl4pPr marL="0" indent="0" defTabSz="412750">
              <a:lnSpc>
                <a:spcPct val="100000"/>
              </a:lnSpc>
              <a:spcBef>
                <a:spcPts val="0"/>
              </a:spcBef>
              <a:buSzTx/>
              <a:buNone/>
              <a:defRPr sz="2750" b="1"/>
            </a:lvl4pPr>
            <a:lvl5pPr marL="0" indent="0" defTabSz="412750">
              <a:lnSpc>
                <a:spcPct val="100000"/>
              </a:lnSpc>
              <a:spcBef>
                <a:spcPts val="0"/>
              </a:spcBef>
              <a:buSzTx/>
              <a:buNone/>
              <a:defRPr sz="275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3392119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xfrm>
            <a:off x="603250" y="539750"/>
            <a:ext cx="10985500" cy="716582"/>
          </a:xfrm>
          <a:prstGeom prst="rect">
            <a:avLst/>
          </a:prstGeom>
        </p:spPr>
        <p:txBody>
          <a:bodyPr/>
          <a:lstStyle/>
          <a:p>
            <a:r>
              <a:t>Slide Title</a:t>
            </a:r>
          </a:p>
        </p:txBody>
      </p:sp>
      <p:sp>
        <p:nvSpPr>
          <p:cNvPr id="43" name="Body Level One…"/>
          <p:cNvSpPr txBox="1">
            <a:spLocks noGrp="1"/>
          </p:cNvSpPr>
          <p:nvPr>
            <p:ph type="body" sz="quarter" idx="1" hasCustomPrompt="1"/>
          </p:nvPr>
        </p:nvSpPr>
        <p:spPr>
          <a:xfrm>
            <a:off x="603250" y="1186481"/>
            <a:ext cx="10985500" cy="467391"/>
          </a:xfrm>
          <a:prstGeom prst="rect">
            <a:avLst/>
          </a:prstGeom>
        </p:spPr>
        <p:txBody>
          <a:bodyPr lIns="45718" tIns="45718" rIns="45718" bIns="45718" numCol="1" spcCol="38100"/>
          <a:lstStyle>
            <a:lvl1pPr marL="0" indent="0" defTabSz="412750">
              <a:lnSpc>
                <a:spcPct val="100000"/>
              </a:lnSpc>
              <a:spcBef>
                <a:spcPts val="0"/>
              </a:spcBef>
              <a:buSzTx/>
              <a:buNone/>
              <a:defRPr sz="2750" b="1"/>
            </a:lvl1pPr>
            <a:lvl2pPr marL="654050" indent="-349250" defTabSz="412750">
              <a:lnSpc>
                <a:spcPct val="100000"/>
              </a:lnSpc>
              <a:spcBef>
                <a:spcPts val="0"/>
              </a:spcBef>
              <a:defRPr sz="2750" b="1"/>
            </a:lvl2pPr>
            <a:lvl3pPr marL="958850" indent="-349250" defTabSz="412750">
              <a:lnSpc>
                <a:spcPct val="100000"/>
              </a:lnSpc>
              <a:spcBef>
                <a:spcPts val="0"/>
              </a:spcBef>
              <a:defRPr sz="2750" b="1"/>
            </a:lvl3pPr>
            <a:lvl4pPr marL="1263650" indent="-349250" defTabSz="412750">
              <a:lnSpc>
                <a:spcPct val="100000"/>
              </a:lnSpc>
              <a:spcBef>
                <a:spcPts val="0"/>
              </a:spcBef>
              <a:defRPr sz="2750" b="1"/>
            </a:lvl4pPr>
            <a:lvl5pPr marL="1568450" indent="-349250" defTabSz="412750">
              <a:lnSpc>
                <a:spcPct val="100000"/>
              </a:lnSpc>
              <a:spcBef>
                <a:spcPts val="0"/>
              </a:spcBef>
              <a:defRPr sz="2750" b="1"/>
            </a:lvl5pPr>
          </a:lstStyle>
          <a:p>
            <a:r>
              <a:t>Slide Subtitle</a:t>
            </a:r>
          </a:p>
          <a:p>
            <a:pPr lvl="1"/>
            <a:endParaRPr/>
          </a:p>
          <a:p>
            <a:pPr lvl="2"/>
            <a:endParaRPr/>
          </a:p>
          <a:p>
            <a:pPr lvl="3"/>
            <a:endParaRPr/>
          </a:p>
          <a:p>
            <a:pPr lvl="4"/>
            <a:endParaRPr/>
          </a:p>
        </p:txBody>
      </p:sp>
      <p:sp>
        <p:nvSpPr>
          <p:cNvPr id="44" name="Body Level One…"/>
          <p:cNvSpPr txBox="1">
            <a:spLocks noGrp="1"/>
          </p:cNvSpPr>
          <p:nvPr>
            <p:ph type="body" idx="21" hasCustomPrompt="1"/>
          </p:nvPr>
        </p:nvSpPr>
        <p:spPr>
          <a:prstGeom prst="rect">
            <a:avLst/>
          </a:prstGeom>
        </p:spPr>
        <p:txBody>
          <a:bodyPr numCol="1" spcCol="38100"/>
          <a:lstStyle/>
          <a:p>
            <a:r>
              <a:t>Slide bullet text</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6295123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9051756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Body Level One…"/>
          <p:cNvSpPr txBox="1">
            <a:spLocks noGrp="1"/>
          </p:cNvSpPr>
          <p:nvPr>
            <p:ph type="body" sz="quarter" idx="1" hasCustomPrompt="1"/>
          </p:nvPr>
        </p:nvSpPr>
        <p:spPr>
          <a:xfrm>
            <a:off x="603250" y="1186481"/>
            <a:ext cx="4889500" cy="467391"/>
          </a:xfrm>
          <a:prstGeom prst="rect">
            <a:avLst/>
          </a:prstGeom>
        </p:spPr>
        <p:txBody>
          <a:bodyPr lIns="45718" tIns="45718" rIns="45718" bIns="45718" numCol="1" spcCol="38100"/>
          <a:lstStyle>
            <a:lvl1pPr marL="0" indent="0" defTabSz="412750">
              <a:lnSpc>
                <a:spcPct val="100000"/>
              </a:lnSpc>
              <a:spcBef>
                <a:spcPts val="0"/>
              </a:spcBef>
              <a:buSzTx/>
              <a:buNone/>
              <a:defRPr sz="2750" b="1"/>
            </a:lvl1pPr>
            <a:lvl2pPr marL="654050" indent="-349250" defTabSz="412750">
              <a:lnSpc>
                <a:spcPct val="100000"/>
              </a:lnSpc>
              <a:spcBef>
                <a:spcPts val="0"/>
              </a:spcBef>
              <a:defRPr sz="2750" b="1"/>
            </a:lvl2pPr>
            <a:lvl3pPr marL="958850" indent="-349250" defTabSz="412750">
              <a:lnSpc>
                <a:spcPct val="100000"/>
              </a:lnSpc>
              <a:spcBef>
                <a:spcPts val="0"/>
              </a:spcBef>
              <a:defRPr sz="2750" b="1"/>
            </a:lvl3pPr>
            <a:lvl4pPr marL="1263650" indent="-349250" defTabSz="412750">
              <a:lnSpc>
                <a:spcPct val="100000"/>
              </a:lnSpc>
              <a:spcBef>
                <a:spcPts val="0"/>
              </a:spcBef>
              <a:defRPr sz="2750" b="1"/>
            </a:lvl4pPr>
            <a:lvl5pPr marL="1568450" indent="-349250" defTabSz="412750">
              <a:lnSpc>
                <a:spcPct val="100000"/>
              </a:lnSpc>
              <a:spcBef>
                <a:spcPts val="0"/>
              </a:spcBef>
              <a:defRPr sz="2750" b="1"/>
            </a:lvl5pPr>
          </a:lstStyle>
          <a:p>
            <a:r>
              <a:t>Slide Subtitle</a:t>
            </a:r>
          </a:p>
          <a:p>
            <a:pPr lvl="1"/>
            <a:endParaRPr/>
          </a:p>
          <a:p>
            <a:pPr lvl="2"/>
            <a:endParaRPr/>
          </a:p>
          <a:p>
            <a:pPr lvl="3"/>
            <a:endParaRPr/>
          </a:p>
          <a:p>
            <a:pPr lvl="4"/>
            <a:endParaRPr/>
          </a:p>
        </p:txBody>
      </p:sp>
      <p:sp>
        <p:nvSpPr>
          <p:cNvPr id="61" name="Body Level One…"/>
          <p:cNvSpPr txBox="1">
            <a:spLocks noGrp="1"/>
          </p:cNvSpPr>
          <p:nvPr>
            <p:ph type="body" sz="half" idx="21" hasCustomPrompt="1"/>
          </p:nvPr>
        </p:nvSpPr>
        <p:spPr>
          <a:xfrm>
            <a:off x="603250" y="2124252"/>
            <a:ext cx="4889500" cy="4128316"/>
          </a:xfrm>
          <a:prstGeom prst="rect">
            <a:avLst/>
          </a:prstGeom>
        </p:spPr>
        <p:txBody>
          <a:bodyPr numCol="1" spcCol="38100"/>
          <a:lstStyle/>
          <a:p>
            <a:r>
              <a:t>Slide bullet text</a:t>
            </a:r>
          </a:p>
        </p:txBody>
      </p:sp>
      <p:sp>
        <p:nvSpPr>
          <p:cNvPr id="62" name="Bowl of pappardelle pasta with parsley butter, roasted hazelnuts, and shaved parmesan cheese"/>
          <p:cNvSpPr>
            <a:spLocks noGrp="1"/>
          </p:cNvSpPr>
          <p:nvPr>
            <p:ph type="pic" idx="22"/>
          </p:nvPr>
        </p:nvSpPr>
        <p:spPr>
          <a:xfrm>
            <a:off x="6096000" y="-203633"/>
            <a:ext cx="5458437" cy="7277917"/>
          </a:xfrm>
          <a:prstGeom prst="rect">
            <a:avLst/>
          </a:prstGeom>
        </p:spPr>
        <p:txBody>
          <a:bodyPr lIns="91439" tIns="45719" rIns="91439" bIns="45719" numCol="1" spcCol="38100">
            <a:noAutofit/>
          </a:bodyPr>
          <a:lstStyle/>
          <a:p>
            <a:endParaRPr/>
          </a:p>
        </p:txBody>
      </p:sp>
      <p:sp>
        <p:nvSpPr>
          <p:cNvPr id="63" name="Slide Title"/>
          <p:cNvSpPr txBox="1">
            <a:spLocks noGrp="1"/>
          </p:cNvSpPr>
          <p:nvPr>
            <p:ph type="title" hasCustomPrompt="1"/>
          </p:nvPr>
        </p:nvSpPr>
        <p:spPr>
          <a:xfrm>
            <a:off x="603250" y="539750"/>
            <a:ext cx="4889500"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127669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603248" y="2266950"/>
            <a:ext cx="10985503"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4667926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603250" y="539750"/>
            <a:ext cx="10985500" cy="717475"/>
          </a:xfrm>
          <a:prstGeom prst="rect">
            <a:avLst/>
          </a:prstGeom>
        </p:spPr>
        <p:txBody>
          <a:bodyPr/>
          <a:lstStyle/>
          <a:p>
            <a:r>
              <a:t>Slide Title</a:t>
            </a:r>
          </a:p>
        </p:txBody>
      </p:sp>
      <p:sp>
        <p:nvSpPr>
          <p:cNvPr id="80" name="Body Level One…"/>
          <p:cNvSpPr txBox="1">
            <a:spLocks noGrp="1"/>
          </p:cNvSpPr>
          <p:nvPr>
            <p:ph type="body" sz="quarter" idx="1" hasCustomPrompt="1"/>
          </p:nvPr>
        </p:nvSpPr>
        <p:spPr>
          <a:xfrm>
            <a:off x="603250" y="1186481"/>
            <a:ext cx="10985500" cy="467391"/>
          </a:xfrm>
          <a:prstGeom prst="rect">
            <a:avLst/>
          </a:prstGeom>
        </p:spPr>
        <p:txBody>
          <a:bodyPr lIns="45718" tIns="45718" rIns="45718" bIns="45718" numCol="1" spcCol="38100"/>
          <a:lstStyle>
            <a:lvl1pPr marL="0" indent="0" defTabSz="412750">
              <a:lnSpc>
                <a:spcPct val="100000"/>
              </a:lnSpc>
              <a:spcBef>
                <a:spcPts val="0"/>
              </a:spcBef>
              <a:buSzTx/>
              <a:buNone/>
              <a:defRPr sz="2750" b="1"/>
            </a:lvl1pPr>
            <a:lvl2pPr marL="654050" indent="-349250" defTabSz="412750">
              <a:lnSpc>
                <a:spcPct val="100000"/>
              </a:lnSpc>
              <a:spcBef>
                <a:spcPts val="0"/>
              </a:spcBef>
              <a:defRPr sz="2750" b="1"/>
            </a:lvl2pPr>
            <a:lvl3pPr marL="958850" indent="-349250" defTabSz="412750">
              <a:lnSpc>
                <a:spcPct val="100000"/>
              </a:lnSpc>
              <a:spcBef>
                <a:spcPts val="0"/>
              </a:spcBef>
              <a:defRPr sz="2750" b="1"/>
            </a:lvl3pPr>
            <a:lvl4pPr marL="1263650" indent="-349250" defTabSz="412750">
              <a:lnSpc>
                <a:spcPct val="100000"/>
              </a:lnSpc>
              <a:spcBef>
                <a:spcPts val="0"/>
              </a:spcBef>
              <a:defRPr sz="2750" b="1"/>
            </a:lvl4pPr>
            <a:lvl5pPr marL="1568450" indent="-349250" defTabSz="412750">
              <a:lnSpc>
                <a:spcPct val="100000"/>
              </a:lnSpc>
              <a:spcBef>
                <a:spcPts val="0"/>
              </a:spcBef>
              <a:defRPr sz="2750" b="1"/>
            </a:lvl5pPr>
          </a:lstStyle>
          <a:p>
            <a:r>
              <a:t>Slide Subtitle</a:t>
            </a:r>
          </a:p>
          <a:p>
            <a:pPr lvl="1"/>
            <a:endParaRPr/>
          </a:p>
          <a:p>
            <a:pPr lvl="2"/>
            <a:endParaRPr/>
          </a:p>
          <a:p>
            <a:pPr lvl="3"/>
            <a:endParaRPr/>
          </a:p>
          <a:p>
            <a:pPr lvl="4"/>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261769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603250" y="539750"/>
            <a:ext cx="10985500" cy="717550"/>
          </a:xfrm>
          <a:prstGeom prst="rect">
            <a:avLst/>
          </a:prstGeom>
        </p:spPr>
        <p:txBody>
          <a:bodyPr/>
          <a:lstStyle/>
          <a:p>
            <a:r>
              <a:t>Agenda Title</a:t>
            </a:r>
          </a:p>
        </p:txBody>
      </p:sp>
      <p:sp>
        <p:nvSpPr>
          <p:cNvPr id="89" name="Body Level One…"/>
          <p:cNvSpPr txBox="1">
            <a:spLocks noGrp="1"/>
          </p:cNvSpPr>
          <p:nvPr>
            <p:ph type="body" sz="quarter" idx="1" hasCustomPrompt="1"/>
          </p:nvPr>
        </p:nvSpPr>
        <p:spPr>
          <a:xfrm>
            <a:off x="603250" y="1186481"/>
            <a:ext cx="10985500" cy="467391"/>
          </a:xfrm>
          <a:prstGeom prst="rect">
            <a:avLst/>
          </a:prstGeom>
        </p:spPr>
        <p:txBody>
          <a:bodyPr lIns="45718" tIns="45718" rIns="45718" bIns="45718" numCol="1" spcCol="38100"/>
          <a:lstStyle>
            <a:lvl1pPr marL="0" indent="0" defTabSz="412750">
              <a:lnSpc>
                <a:spcPct val="100000"/>
              </a:lnSpc>
              <a:spcBef>
                <a:spcPts val="0"/>
              </a:spcBef>
              <a:buSzTx/>
              <a:buNone/>
              <a:defRPr sz="2750" b="1"/>
            </a:lvl1pPr>
            <a:lvl2pPr marL="654050" indent="-349250" defTabSz="412750">
              <a:lnSpc>
                <a:spcPct val="100000"/>
              </a:lnSpc>
              <a:spcBef>
                <a:spcPts val="0"/>
              </a:spcBef>
              <a:defRPr sz="2750" b="1"/>
            </a:lvl2pPr>
            <a:lvl3pPr marL="958850" indent="-349250" defTabSz="412750">
              <a:lnSpc>
                <a:spcPct val="100000"/>
              </a:lnSpc>
              <a:spcBef>
                <a:spcPts val="0"/>
              </a:spcBef>
              <a:defRPr sz="2750" b="1"/>
            </a:lvl3pPr>
            <a:lvl4pPr marL="1263650" indent="-349250" defTabSz="412750">
              <a:lnSpc>
                <a:spcPct val="100000"/>
              </a:lnSpc>
              <a:spcBef>
                <a:spcPts val="0"/>
              </a:spcBef>
              <a:defRPr sz="2750" b="1"/>
            </a:lvl4pPr>
            <a:lvl5pPr marL="1568450" indent="-349250" defTabSz="412750">
              <a:lnSpc>
                <a:spcPct val="100000"/>
              </a:lnSpc>
              <a:spcBef>
                <a:spcPts val="0"/>
              </a:spcBef>
              <a:defRPr sz="2750" b="1"/>
            </a:lvl5pPr>
          </a:lstStyle>
          <a:p>
            <a:r>
              <a:t>Agenda Subtitle</a:t>
            </a:r>
          </a:p>
          <a:p>
            <a:pPr lvl="1"/>
            <a:endParaRPr/>
          </a:p>
          <a:p>
            <a:pPr lvl="2"/>
            <a:endParaRPr/>
          </a:p>
          <a:p>
            <a:pPr lvl="3"/>
            <a:endParaRPr/>
          </a:p>
          <a:p>
            <a:pPr lvl="4"/>
            <a:endParaRPr/>
          </a:p>
        </p:txBody>
      </p:sp>
      <p:sp>
        <p:nvSpPr>
          <p:cNvPr id="90" name="Body Level One…"/>
          <p:cNvSpPr txBox="1">
            <a:spLocks noGrp="1"/>
          </p:cNvSpPr>
          <p:nvPr>
            <p:ph type="body" idx="21" hasCustomPrompt="1"/>
          </p:nvPr>
        </p:nvSpPr>
        <p:spPr>
          <a:prstGeom prst="rect">
            <a:avLst/>
          </a:prstGeom>
        </p:spPr>
        <p:txBody>
          <a:bodyPr numCol="1" spcCol="38100"/>
          <a:lstStyle>
            <a:lvl1pPr marL="0" indent="0" defTabSz="412750">
              <a:lnSpc>
                <a:spcPct val="100000"/>
              </a:lnSpc>
              <a:spcBef>
                <a:spcPts val="900"/>
              </a:spcBef>
              <a:buSzTx/>
              <a:buNone/>
              <a:defRPr sz="2750" spc="-50"/>
            </a:lvl1pPr>
          </a:lstStyle>
          <a:p>
            <a:r>
              <a:t>Agenda Topics</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5209859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603250" y="2460422"/>
            <a:ext cx="10985500" cy="1937157"/>
          </a:xfrm>
          <a:prstGeom prst="rect">
            <a:avLst/>
          </a:prstGeom>
        </p:spPr>
        <p:txBody>
          <a:bodyPr numCol="1" spcCol="38100"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4832706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603250" y="537963"/>
            <a:ext cx="10985500" cy="3620793"/>
          </a:xfrm>
          <a:prstGeom prst="rect">
            <a:avLst/>
          </a:prstGeom>
        </p:spPr>
        <p:txBody>
          <a:bodyPr numCol="1" spcCol="38100" anchor="b"/>
          <a:lstStyle>
            <a:lvl1pPr marL="0" indent="0" algn="ctr">
              <a:lnSpc>
                <a:spcPct val="80000"/>
              </a:lnSpc>
              <a:spcBef>
                <a:spcPts val="0"/>
              </a:spcBef>
              <a:buSzTx/>
              <a:buNone/>
              <a:defRPr sz="12500" b="1" spc="-125"/>
            </a:lvl1pPr>
            <a:lvl2pPr marL="0" indent="0" algn="ctr">
              <a:lnSpc>
                <a:spcPct val="80000"/>
              </a:lnSpc>
              <a:spcBef>
                <a:spcPts val="0"/>
              </a:spcBef>
              <a:buSzTx/>
              <a:buNone/>
              <a:defRPr sz="12500" b="1" spc="-125"/>
            </a:lvl2pPr>
            <a:lvl3pPr marL="0" indent="0" algn="ctr">
              <a:lnSpc>
                <a:spcPct val="80000"/>
              </a:lnSpc>
              <a:spcBef>
                <a:spcPts val="0"/>
              </a:spcBef>
              <a:buSzTx/>
              <a:buNone/>
              <a:defRPr sz="12500" b="1" spc="-125"/>
            </a:lvl3pPr>
            <a:lvl4pPr marL="0" indent="0" algn="ctr">
              <a:lnSpc>
                <a:spcPct val="80000"/>
              </a:lnSpc>
              <a:spcBef>
                <a:spcPts val="0"/>
              </a:spcBef>
              <a:buSzTx/>
              <a:buNone/>
              <a:defRPr sz="12500" b="1" spc="-125"/>
            </a:lvl4pPr>
            <a:lvl5pPr marL="0" indent="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603250" y="4131090"/>
            <a:ext cx="10985500" cy="467390"/>
          </a:xfrm>
          <a:prstGeom prst="rect">
            <a:avLst/>
          </a:prstGeom>
        </p:spPr>
        <p:txBody>
          <a:bodyPr lIns="45718" tIns="45718" rIns="45718" bIns="45718" numCol="1" spcCol="38100"/>
          <a:lstStyle>
            <a:lvl1pPr marL="0" indent="0" algn="ctr" defTabSz="412750">
              <a:lnSpc>
                <a:spcPct val="100000"/>
              </a:lnSpc>
              <a:spcBef>
                <a:spcPts val="0"/>
              </a:spcBef>
              <a:buSzTx/>
              <a:buNone/>
              <a:defRPr sz="275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90703742"/>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Body Level One…"/>
          <p:cNvSpPr txBox="1">
            <a:spLocks noGrp="1"/>
          </p:cNvSpPr>
          <p:nvPr>
            <p:ph type="body" sz="quarter" idx="1" hasCustomPrompt="1"/>
          </p:nvPr>
        </p:nvSpPr>
        <p:spPr>
          <a:xfrm>
            <a:off x="1215012" y="5337727"/>
            <a:ext cx="10100027" cy="318490"/>
          </a:xfrm>
          <a:prstGeom prst="rect">
            <a:avLst/>
          </a:prstGeom>
        </p:spPr>
        <p:txBody>
          <a:bodyPr lIns="45718" tIns="45718" rIns="45718" bIns="45718" numCol="1" spcCol="38100"/>
          <a:lstStyle>
            <a:lvl1pPr marL="0" indent="0" defTabSz="412750">
              <a:lnSpc>
                <a:spcPct val="100000"/>
              </a:lnSpc>
              <a:spcBef>
                <a:spcPts val="0"/>
              </a:spcBef>
              <a:buSzTx/>
              <a:buNone/>
              <a:defRPr sz="1800" b="1"/>
            </a:lvl1pPr>
            <a:lvl2pPr marL="533400" indent="-228600" defTabSz="412750">
              <a:lnSpc>
                <a:spcPct val="100000"/>
              </a:lnSpc>
              <a:spcBef>
                <a:spcPts val="0"/>
              </a:spcBef>
              <a:defRPr sz="1800" b="1"/>
            </a:lvl2pPr>
            <a:lvl3pPr marL="838200" indent="-228600" defTabSz="412750">
              <a:lnSpc>
                <a:spcPct val="100000"/>
              </a:lnSpc>
              <a:spcBef>
                <a:spcPts val="0"/>
              </a:spcBef>
              <a:defRPr sz="1800" b="1"/>
            </a:lvl3pPr>
            <a:lvl4pPr marL="1143000" indent="-228600" defTabSz="412750">
              <a:lnSpc>
                <a:spcPct val="100000"/>
              </a:lnSpc>
              <a:spcBef>
                <a:spcPts val="0"/>
              </a:spcBef>
              <a:defRPr sz="1800" b="1"/>
            </a:lvl4pPr>
            <a:lvl5pPr marL="1447800" indent="-228600" defTabSz="412750">
              <a:lnSpc>
                <a:spcPct val="100000"/>
              </a:lnSpc>
              <a:spcBef>
                <a:spcPts val="0"/>
              </a:spcBef>
              <a:defRPr sz="1800" b="1"/>
            </a:lvl5pPr>
          </a:lstStyle>
          <a:p>
            <a:r>
              <a:t>Attribution</a:t>
            </a:r>
          </a:p>
          <a:p>
            <a:pPr lvl="1"/>
            <a:endParaRPr/>
          </a:p>
          <a:p>
            <a:pPr lvl="2"/>
            <a:endParaRPr/>
          </a:p>
          <a:p>
            <a:pPr lvl="3"/>
            <a:endParaRPr/>
          </a:p>
          <a:p>
            <a:pPr lvl="4"/>
            <a:endParaRPr/>
          </a:p>
        </p:txBody>
      </p:sp>
      <p:sp>
        <p:nvSpPr>
          <p:cNvPr id="116" name="Body Level One…"/>
          <p:cNvSpPr txBox="1">
            <a:spLocks noGrp="1"/>
          </p:cNvSpPr>
          <p:nvPr>
            <p:ph type="body" sz="half" idx="21" hasCustomPrompt="1"/>
          </p:nvPr>
        </p:nvSpPr>
        <p:spPr>
          <a:xfrm>
            <a:off x="876962" y="2469930"/>
            <a:ext cx="10438077" cy="1918141"/>
          </a:xfrm>
          <a:prstGeom prst="rect">
            <a:avLst/>
          </a:prstGeom>
        </p:spPr>
        <p:txBody>
          <a:bodyPr numCol="1" spcCol="38100"/>
          <a:lstStyle>
            <a:lvl1pPr marL="234950" indent="-150438">
              <a:spcBef>
                <a:spcPts val="0"/>
              </a:spcBef>
              <a:buSzTx/>
              <a:buNone/>
              <a:defRPr sz="4250" spc="-100">
                <a:latin typeface="Helvetica Neue Medium"/>
                <a:ea typeface="Helvetica Neue Medium"/>
                <a:cs typeface="Helvetica Neue Medium"/>
                <a:sym typeface="Helvetica Neue Medium"/>
              </a:defRPr>
            </a:lvl1pPr>
          </a:lstStyle>
          <a:p>
            <a:r>
              <a:t>“Notable Quote”</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698957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7880350" y="508000"/>
            <a:ext cx="3719550" cy="2974839"/>
          </a:xfrm>
          <a:prstGeom prst="rect">
            <a:avLst/>
          </a:prstGeom>
        </p:spPr>
        <p:txBody>
          <a:bodyPr lIns="91439" tIns="45719" rIns="91439" bIns="45719" numCol="1" spcCol="38100">
            <a:noAutofit/>
          </a:bodyPr>
          <a:lstStyle/>
          <a:p>
            <a:endParaRPr/>
          </a:p>
        </p:txBody>
      </p:sp>
      <p:sp>
        <p:nvSpPr>
          <p:cNvPr id="125" name="Bowl with salmon cakes, salad, and hummus "/>
          <p:cNvSpPr>
            <a:spLocks noGrp="1"/>
          </p:cNvSpPr>
          <p:nvPr>
            <p:ph type="pic" sz="half" idx="22"/>
          </p:nvPr>
        </p:nvSpPr>
        <p:spPr>
          <a:xfrm>
            <a:off x="6750050" y="1989138"/>
            <a:ext cx="5219700" cy="6075091"/>
          </a:xfrm>
          <a:prstGeom prst="rect">
            <a:avLst/>
          </a:prstGeom>
        </p:spPr>
        <p:txBody>
          <a:bodyPr lIns="91439" tIns="45719" rIns="91439" bIns="45719" numCol="1" spcCol="38100">
            <a:noAutofit/>
          </a:bodyPr>
          <a:lstStyle/>
          <a:p>
            <a:endParaRPr/>
          </a:p>
        </p:txBody>
      </p:sp>
      <p:sp>
        <p:nvSpPr>
          <p:cNvPr id="126" name="Bowl of pappardelle pasta with parsley butter, roasted hazelnuts, and shaved parmesan cheese"/>
          <p:cNvSpPr>
            <a:spLocks noGrp="1"/>
          </p:cNvSpPr>
          <p:nvPr>
            <p:ph type="pic" idx="23"/>
          </p:nvPr>
        </p:nvSpPr>
        <p:spPr>
          <a:xfrm>
            <a:off x="-69850" y="247650"/>
            <a:ext cx="8305800" cy="6229350"/>
          </a:xfrm>
          <a:prstGeom prst="rect">
            <a:avLst/>
          </a:prstGeom>
        </p:spPr>
        <p:txBody>
          <a:bodyPr lIns="91439" tIns="45719" rIns="91439" bIns="45719" numCol="1" spcCol="38100">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7211339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666750" y="-2762250"/>
            <a:ext cx="13525500" cy="10820400"/>
          </a:xfrm>
          <a:prstGeom prst="rect">
            <a:avLst/>
          </a:prstGeom>
        </p:spPr>
        <p:txBody>
          <a:bodyPr lIns="91439" tIns="45719" rIns="91439" bIns="45719" numCol="1" spcCol="38100">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25334717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58886866"/>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49"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numCol="1" spcCol="38100"/>
          <a:lstStyle>
            <a:lvl1pPr marL="0" indent="0" defTabSz="412750">
              <a:lnSpc>
                <a:spcPct val="100000"/>
              </a:lnSpc>
              <a:spcBef>
                <a:spcPts val="0"/>
              </a:spcBef>
              <a:buSzTx/>
              <a:buNone/>
              <a:defRPr sz="1800" b="1"/>
            </a:lvl1pPr>
          </a:lstStyle>
          <a:p>
            <a:r>
              <a:t>Author and Date</a:t>
            </a:r>
          </a:p>
        </p:txBody>
      </p:sp>
      <p:sp>
        <p:nvSpPr>
          <p:cNvPr id="150" name="Presentation Title"/>
          <p:cNvSpPr txBox="1">
            <a:spLocks noGrp="1"/>
          </p:cNvSpPr>
          <p:nvPr>
            <p:ph type="title" hasCustomPrompt="1"/>
          </p:nvPr>
        </p:nvSpPr>
        <p:spPr>
          <a:xfrm>
            <a:off x="603248" y="1287496"/>
            <a:ext cx="10985502" cy="2324101"/>
          </a:xfrm>
          <a:prstGeom prst="rect">
            <a:avLst/>
          </a:prstGeom>
        </p:spPr>
        <p:txBody>
          <a:bodyPr anchor="b"/>
          <a:lstStyle>
            <a:lvl1pPr defTabSz="1219169">
              <a:defRPr sz="5800" spc="-116"/>
            </a:lvl1pPr>
          </a:lstStyle>
          <a:p>
            <a:r>
              <a:t>Presentation Title</a:t>
            </a:r>
          </a:p>
        </p:txBody>
      </p:sp>
      <p:sp>
        <p:nvSpPr>
          <p:cNvPr id="151" name="Body Level One…"/>
          <p:cNvSpPr txBox="1">
            <a:spLocks noGrp="1"/>
          </p:cNvSpPr>
          <p:nvPr>
            <p:ph type="body" sz="quarter" idx="1" hasCustomPrompt="1"/>
          </p:nvPr>
        </p:nvSpPr>
        <p:spPr>
          <a:xfrm>
            <a:off x="600671" y="3611595"/>
            <a:ext cx="10985501" cy="952501"/>
          </a:xfrm>
          <a:prstGeom prst="rect">
            <a:avLst/>
          </a:prstGeom>
        </p:spPr>
        <p:txBody>
          <a:bodyPr numCol="1" spcCol="38100"/>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52" name="Slide Number"/>
          <p:cNvSpPr txBox="1">
            <a:spLocks noGrp="1"/>
          </p:cNvSpPr>
          <p:nvPr>
            <p:ph type="sldNum" sz="quarter" idx="2"/>
          </p:nvPr>
        </p:nvSpPr>
        <p:spPr>
          <a:xfrm>
            <a:off x="6000750" y="6486708"/>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62707824"/>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6"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Montserrat Light"/>
              <a:buNone/>
              <a:defRPr sz="3300" i="0" u="none" strike="noStrike" cap="none">
                <a:solidFill>
                  <a:schemeClr val="dk1"/>
                </a:solidFill>
                <a:latin typeface="Montserrat Light"/>
                <a:ea typeface="Montserrat Light"/>
                <a:cs typeface="Montserrat Light"/>
                <a:sym typeface="Montserrat Light"/>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Montserrat SemiBold"/>
              <a:buChar char="•"/>
              <a:defRPr sz="2100" i="0" u="none" strike="noStrike" cap="none">
                <a:solidFill>
                  <a:schemeClr val="dk1"/>
                </a:solidFill>
                <a:latin typeface="Montserrat SemiBold"/>
                <a:ea typeface="Montserrat SemiBold"/>
                <a:cs typeface="Montserrat SemiBold"/>
                <a:sym typeface="Montserrat SemiBold"/>
              </a:defRPr>
            </a:lvl1pPr>
            <a:lvl2pPr marL="914400" marR="0" lvl="1" indent="-342900" algn="l" rtl="0">
              <a:lnSpc>
                <a:spcPct val="90000"/>
              </a:lnSpc>
              <a:spcBef>
                <a:spcPts val="400"/>
              </a:spcBef>
              <a:spcAft>
                <a:spcPts val="0"/>
              </a:spcAft>
              <a:buClr>
                <a:schemeClr val="dk1"/>
              </a:buClr>
              <a:buSzPts val="1800"/>
              <a:buFont typeface="Montserrat SemiBold"/>
              <a:buChar char="•"/>
              <a:defRPr sz="1800" i="0" u="none" strike="noStrike" cap="none">
                <a:solidFill>
                  <a:schemeClr val="dk1"/>
                </a:solidFill>
                <a:latin typeface="Montserrat SemiBold"/>
                <a:ea typeface="Montserrat SemiBold"/>
                <a:cs typeface="Montserrat SemiBold"/>
                <a:sym typeface="Montserrat SemiBold"/>
              </a:defRPr>
            </a:lvl2pPr>
            <a:lvl3pPr marL="1371600" marR="0" lvl="2" indent="-323850" algn="l" rtl="0">
              <a:lnSpc>
                <a:spcPct val="90000"/>
              </a:lnSpc>
              <a:spcBef>
                <a:spcPts val="400"/>
              </a:spcBef>
              <a:spcAft>
                <a:spcPts val="0"/>
              </a:spcAft>
              <a:buClr>
                <a:schemeClr val="dk1"/>
              </a:buClr>
              <a:buSzPts val="1500"/>
              <a:buFont typeface="Montserrat SemiBold"/>
              <a:buChar char="•"/>
              <a:defRPr sz="1500" i="0" u="none" strike="noStrike" cap="none">
                <a:solidFill>
                  <a:schemeClr val="dk1"/>
                </a:solidFill>
                <a:latin typeface="Montserrat SemiBold"/>
                <a:ea typeface="Montserrat SemiBold"/>
                <a:cs typeface="Montserrat SemiBold"/>
                <a:sym typeface="Montserrat SemiBold"/>
              </a:defRPr>
            </a:lvl3pPr>
            <a:lvl4pPr marL="1828800" marR="0" lvl="3"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4pPr>
            <a:lvl5pPr marL="2286000" marR="0" lvl="4"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5pPr>
            <a:lvl6pPr marL="2743200" marR="0" lvl="5"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6pPr>
            <a:lvl7pPr marL="3200400" marR="0" lvl="6"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7pPr>
            <a:lvl8pPr marL="3657600" marR="0" lvl="7"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8pPr>
            <a:lvl9pPr marL="4114800" marR="0" lvl="8"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9pPr>
          </a:lstStyle>
          <a:p>
            <a:endParaRPr/>
          </a:p>
        </p:txBody>
      </p:sp>
      <p:sp>
        <p:nvSpPr>
          <p:cNvPr id="53" name="Google Shape;53;p1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38300466"/>
      </p:ext>
    </p:extLst>
  </p:cSld>
  <p:clrMap bg1="dk1" tx1="lt1" bg2="dk2" tx2="lt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 id="2147483667" r:id="rId5"/>
    <p:sldLayoutId id="2147483681"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hasCustomPrompt="1"/>
          </p:nvPr>
        </p:nvSpPr>
        <p:spPr>
          <a:xfrm>
            <a:off x="603250" y="2124252"/>
            <a:ext cx="10985500" cy="41280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2" spcCol="1098550">
            <a:normAutofit/>
          </a:bodyPr>
          <a:lstStyle/>
          <a:p>
            <a:r>
              <a:t>Slide bullet text</a:t>
            </a:r>
          </a:p>
          <a:p>
            <a:pPr lvl="1"/>
            <a:endParaRPr/>
          </a:p>
          <a:p>
            <a:pPr lvl="2"/>
            <a:endParaRPr/>
          </a:p>
          <a:p>
            <a:pPr lvl="3"/>
            <a:endParaRPr/>
          </a:p>
          <a:p>
            <a:pPr lvl="4"/>
            <a:endParaRPr/>
          </a:p>
        </p:txBody>
      </p:sp>
      <p:sp>
        <p:nvSpPr>
          <p:cNvPr id="3" name="Title Text"/>
          <p:cNvSpPr txBox="1">
            <a:spLocks noGrp="1"/>
          </p:cNvSpPr>
          <p:nvPr>
            <p:ph type="title"/>
          </p:nvPr>
        </p:nvSpPr>
        <p:spPr>
          <a:xfrm>
            <a:off x="1826683" y="1371600"/>
            <a:ext cx="9753601" cy="752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Title Text</a:t>
            </a:r>
          </a:p>
        </p:txBody>
      </p:sp>
      <p:sp>
        <p:nvSpPr>
          <p:cNvPr id="4" name="Slide Number"/>
          <p:cNvSpPr txBox="1">
            <a:spLocks noGrp="1"/>
          </p:cNvSpPr>
          <p:nvPr>
            <p:ph type="sldNum" sz="quarter" idx="2"/>
          </p:nvPr>
        </p:nvSpPr>
        <p:spPr>
          <a:xfrm>
            <a:off x="6000750" y="6486708"/>
            <a:ext cx="24365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390408345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Lst>
  <p:transition spd="med"/>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21.sv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sv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png"/><Relationship Id="rId7"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alexander-sinn--NugzCjo5EE-unsplash.jpg" descr="alexander-sinn--NugzCjo5EE-unsplash.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12206282" cy="6858000"/>
          </a:xfrm>
          <a:prstGeom prst="rect">
            <a:avLst/>
          </a:prstGeom>
          <a:ln w="12700">
            <a:miter lim="400000"/>
          </a:ln>
        </p:spPr>
      </p:pic>
      <p:pic>
        <p:nvPicPr>
          <p:cNvPr id="162" name="OWL_ESG_2C-scaled.jpg" descr="OWL_ESG_2C-scaled.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71975" y="244249"/>
            <a:ext cx="5577682" cy="1400971"/>
          </a:xfrm>
          <a:custGeom>
            <a:avLst/>
            <a:gdLst/>
            <a:ahLst/>
            <a:cxnLst>
              <a:cxn ang="0">
                <a:pos x="wd2" y="hd2"/>
              </a:cxn>
              <a:cxn ang="5400000">
                <a:pos x="wd2" y="hd2"/>
              </a:cxn>
              <a:cxn ang="10800000">
                <a:pos x="wd2" y="hd2"/>
              </a:cxn>
              <a:cxn ang="16200000">
                <a:pos x="wd2" y="hd2"/>
              </a:cxn>
            </a:cxnLst>
            <a:rect l="0" t="0" r="r" b="b"/>
            <a:pathLst>
              <a:path w="21600" h="21598" extrusionOk="0">
                <a:moveTo>
                  <a:pt x="5671" y="0"/>
                </a:moveTo>
                <a:lnTo>
                  <a:pt x="5534" y="431"/>
                </a:lnTo>
                <a:cubicBezTo>
                  <a:pt x="5271" y="1257"/>
                  <a:pt x="4887" y="1822"/>
                  <a:pt x="4409" y="2092"/>
                </a:cubicBezTo>
                <a:lnTo>
                  <a:pt x="4271" y="2172"/>
                </a:lnTo>
                <a:lnTo>
                  <a:pt x="4438" y="2603"/>
                </a:lnTo>
                <a:cubicBezTo>
                  <a:pt x="4673" y="3214"/>
                  <a:pt x="4927" y="4155"/>
                  <a:pt x="5077" y="4971"/>
                </a:cubicBezTo>
                <a:cubicBezTo>
                  <a:pt x="5148" y="5355"/>
                  <a:pt x="5208" y="5672"/>
                  <a:pt x="5212" y="5672"/>
                </a:cubicBezTo>
                <a:cubicBezTo>
                  <a:pt x="5215" y="5672"/>
                  <a:pt x="5258" y="5440"/>
                  <a:pt x="5307" y="5158"/>
                </a:cubicBezTo>
                <a:cubicBezTo>
                  <a:pt x="5537" y="3829"/>
                  <a:pt x="5680" y="2167"/>
                  <a:pt x="5680" y="805"/>
                </a:cubicBezTo>
                <a:lnTo>
                  <a:pt x="5680" y="3"/>
                </a:lnTo>
                <a:cubicBezTo>
                  <a:pt x="5679" y="2"/>
                  <a:pt x="5679" y="1"/>
                  <a:pt x="5679" y="0"/>
                </a:cubicBezTo>
                <a:lnTo>
                  <a:pt x="5671" y="0"/>
                </a:lnTo>
                <a:close/>
                <a:moveTo>
                  <a:pt x="2894" y="2952"/>
                </a:moveTo>
                <a:cubicBezTo>
                  <a:pt x="2706" y="2972"/>
                  <a:pt x="2519" y="3096"/>
                  <a:pt x="2338" y="3325"/>
                </a:cubicBezTo>
                <a:cubicBezTo>
                  <a:pt x="1817" y="3987"/>
                  <a:pt x="1374" y="5488"/>
                  <a:pt x="1141" y="7379"/>
                </a:cubicBezTo>
                <a:cubicBezTo>
                  <a:pt x="982" y="8672"/>
                  <a:pt x="918" y="9748"/>
                  <a:pt x="918" y="11099"/>
                </a:cubicBezTo>
                <a:cubicBezTo>
                  <a:pt x="919" y="12486"/>
                  <a:pt x="980" y="13508"/>
                  <a:pt x="1137" y="14773"/>
                </a:cubicBezTo>
                <a:cubicBezTo>
                  <a:pt x="1248" y="15670"/>
                  <a:pt x="1313" y="16023"/>
                  <a:pt x="1518" y="16835"/>
                </a:cubicBezTo>
                <a:cubicBezTo>
                  <a:pt x="1722" y="17647"/>
                  <a:pt x="1811" y="17902"/>
                  <a:pt x="2037" y="18343"/>
                </a:cubicBezTo>
                <a:cubicBezTo>
                  <a:pt x="2187" y="18636"/>
                  <a:pt x="2393" y="18950"/>
                  <a:pt x="2496" y="19041"/>
                </a:cubicBezTo>
                <a:cubicBezTo>
                  <a:pt x="2620" y="19151"/>
                  <a:pt x="2797" y="19195"/>
                  <a:pt x="3026" y="19169"/>
                </a:cubicBezTo>
                <a:cubicBezTo>
                  <a:pt x="3597" y="19106"/>
                  <a:pt x="4010" y="18418"/>
                  <a:pt x="4405" y="16878"/>
                </a:cubicBezTo>
                <a:cubicBezTo>
                  <a:pt x="4646" y="15938"/>
                  <a:pt x="4791" y="14995"/>
                  <a:pt x="4913" y="13583"/>
                </a:cubicBezTo>
                <a:cubicBezTo>
                  <a:pt x="4989" y="12697"/>
                  <a:pt x="5001" y="12407"/>
                  <a:pt x="5003" y="11295"/>
                </a:cubicBezTo>
                <a:cubicBezTo>
                  <a:pt x="5003" y="11256"/>
                  <a:pt x="5003" y="11228"/>
                  <a:pt x="5003" y="11188"/>
                </a:cubicBezTo>
                <a:cubicBezTo>
                  <a:pt x="5003" y="11182"/>
                  <a:pt x="5003" y="11178"/>
                  <a:pt x="5003" y="11172"/>
                </a:cubicBezTo>
                <a:cubicBezTo>
                  <a:pt x="5005" y="9634"/>
                  <a:pt x="4961" y="8820"/>
                  <a:pt x="4808" y="7547"/>
                </a:cubicBezTo>
                <a:cubicBezTo>
                  <a:pt x="4738" y="6966"/>
                  <a:pt x="4659" y="6459"/>
                  <a:pt x="4570" y="6002"/>
                </a:cubicBezTo>
                <a:cubicBezTo>
                  <a:pt x="4520" y="5759"/>
                  <a:pt x="4466" y="5518"/>
                  <a:pt x="4403" y="5271"/>
                </a:cubicBezTo>
                <a:cubicBezTo>
                  <a:pt x="4384" y="5193"/>
                  <a:pt x="4364" y="5121"/>
                  <a:pt x="4344" y="5048"/>
                </a:cubicBezTo>
                <a:cubicBezTo>
                  <a:pt x="4207" y="4566"/>
                  <a:pt x="4048" y="4153"/>
                  <a:pt x="3858" y="3787"/>
                </a:cubicBezTo>
                <a:cubicBezTo>
                  <a:pt x="3654" y="3393"/>
                  <a:pt x="3438" y="3138"/>
                  <a:pt x="3220" y="3022"/>
                </a:cubicBezTo>
                <a:cubicBezTo>
                  <a:pt x="3166" y="2999"/>
                  <a:pt x="3111" y="2979"/>
                  <a:pt x="3054" y="2970"/>
                </a:cubicBezTo>
                <a:cubicBezTo>
                  <a:pt x="2991" y="2959"/>
                  <a:pt x="2941" y="2955"/>
                  <a:pt x="2894" y="2952"/>
                </a:cubicBezTo>
                <a:close/>
                <a:moveTo>
                  <a:pt x="2940" y="4387"/>
                </a:moveTo>
                <a:cubicBezTo>
                  <a:pt x="3436" y="4381"/>
                  <a:pt x="3779" y="4954"/>
                  <a:pt x="4147" y="6406"/>
                </a:cubicBezTo>
                <a:cubicBezTo>
                  <a:pt x="4394" y="7377"/>
                  <a:pt x="4525" y="8246"/>
                  <a:pt x="4605" y="9432"/>
                </a:cubicBezTo>
                <a:cubicBezTo>
                  <a:pt x="4660" y="10253"/>
                  <a:pt x="4658" y="11895"/>
                  <a:pt x="4602" y="12766"/>
                </a:cubicBezTo>
                <a:cubicBezTo>
                  <a:pt x="4463" y="14900"/>
                  <a:pt x="4014" y="16783"/>
                  <a:pt x="3473" y="17505"/>
                </a:cubicBezTo>
                <a:cubicBezTo>
                  <a:pt x="3233" y="17825"/>
                  <a:pt x="2858" y="17899"/>
                  <a:pt x="2610" y="17676"/>
                </a:cubicBezTo>
                <a:cubicBezTo>
                  <a:pt x="1803" y="16953"/>
                  <a:pt x="1213" y="13855"/>
                  <a:pt x="1273" y="10646"/>
                </a:cubicBezTo>
                <a:cubicBezTo>
                  <a:pt x="1337" y="7176"/>
                  <a:pt x="2077" y="4398"/>
                  <a:pt x="2940" y="4387"/>
                </a:cubicBezTo>
                <a:close/>
                <a:moveTo>
                  <a:pt x="7459" y="6241"/>
                </a:moveTo>
                <a:cubicBezTo>
                  <a:pt x="7158" y="6241"/>
                  <a:pt x="6904" y="6520"/>
                  <a:pt x="6700" y="7067"/>
                </a:cubicBezTo>
                <a:cubicBezTo>
                  <a:pt x="6691" y="7092"/>
                  <a:pt x="6682" y="7114"/>
                  <a:pt x="6673" y="7140"/>
                </a:cubicBezTo>
                <a:cubicBezTo>
                  <a:pt x="6651" y="7203"/>
                  <a:pt x="6629" y="7269"/>
                  <a:pt x="6608" y="7339"/>
                </a:cubicBezTo>
                <a:cubicBezTo>
                  <a:pt x="6478" y="7777"/>
                  <a:pt x="6372" y="8342"/>
                  <a:pt x="6291" y="9034"/>
                </a:cubicBezTo>
                <a:cubicBezTo>
                  <a:pt x="6189" y="9919"/>
                  <a:pt x="6165" y="11444"/>
                  <a:pt x="6238" y="12454"/>
                </a:cubicBezTo>
                <a:cubicBezTo>
                  <a:pt x="6359" y="14121"/>
                  <a:pt x="6722" y="15417"/>
                  <a:pt x="7174" y="15795"/>
                </a:cubicBezTo>
                <a:cubicBezTo>
                  <a:pt x="7244" y="15853"/>
                  <a:pt x="7401" y="15882"/>
                  <a:pt x="7524" y="15859"/>
                </a:cubicBezTo>
                <a:cubicBezTo>
                  <a:pt x="8078" y="15757"/>
                  <a:pt x="8508" y="14524"/>
                  <a:pt x="8665" y="12589"/>
                </a:cubicBezTo>
                <a:cubicBezTo>
                  <a:pt x="8753" y="11506"/>
                  <a:pt x="8735" y="9992"/>
                  <a:pt x="8624" y="9025"/>
                </a:cubicBezTo>
                <a:cubicBezTo>
                  <a:pt x="8412" y="7193"/>
                  <a:pt x="8014" y="6241"/>
                  <a:pt x="7459" y="6241"/>
                </a:cubicBezTo>
                <a:close/>
                <a:moveTo>
                  <a:pt x="15548" y="6241"/>
                </a:moveTo>
                <a:lnTo>
                  <a:pt x="15548" y="11019"/>
                </a:lnTo>
                <a:lnTo>
                  <a:pt x="15548" y="15798"/>
                </a:lnTo>
                <a:lnTo>
                  <a:pt x="16394" y="15798"/>
                </a:lnTo>
                <a:lnTo>
                  <a:pt x="17240" y="15798"/>
                </a:lnTo>
                <a:lnTo>
                  <a:pt x="17240" y="15458"/>
                </a:lnTo>
                <a:lnTo>
                  <a:pt x="17240" y="15119"/>
                </a:lnTo>
                <a:lnTo>
                  <a:pt x="16501" y="15088"/>
                </a:lnTo>
                <a:lnTo>
                  <a:pt x="15763" y="15057"/>
                </a:lnTo>
                <a:lnTo>
                  <a:pt x="15755" y="13311"/>
                </a:lnTo>
                <a:cubicBezTo>
                  <a:pt x="15750" y="12118"/>
                  <a:pt x="15757" y="11512"/>
                  <a:pt x="15780" y="11405"/>
                </a:cubicBezTo>
                <a:cubicBezTo>
                  <a:pt x="15806" y="11280"/>
                  <a:pt x="15936" y="11246"/>
                  <a:pt x="16408" y="11246"/>
                </a:cubicBezTo>
                <a:lnTo>
                  <a:pt x="17004" y="11246"/>
                </a:lnTo>
                <a:lnTo>
                  <a:pt x="17018" y="10961"/>
                </a:lnTo>
                <a:lnTo>
                  <a:pt x="17031" y="10677"/>
                </a:lnTo>
                <a:lnTo>
                  <a:pt x="16424" y="10677"/>
                </a:lnTo>
                <a:cubicBezTo>
                  <a:pt x="15991" y="10677"/>
                  <a:pt x="15807" y="10640"/>
                  <a:pt x="15783" y="10542"/>
                </a:cubicBezTo>
                <a:cubicBezTo>
                  <a:pt x="15759" y="10449"/>
                  <a:pt x="15748" y="9898"/>
                  <a:pt x="15748" y="8801"/>
                </a:cubicBezTo>
                <a:cubicBezTo>
                  <a:pt x="15748" y="7705"/>
                  <a:pt x="15759" y="7151"/>
                  <a:pt x="15783" y="7058"/>
                </a:cubicBezTo>
                <a:cubicBezTo>
                  <a:pt x="15808" y="6959"/>
                  <a:pt x="16007" y="6923"/>
                  <a:pt x="16500" y="6923"/>
                </a:cubicBezTo>
                <a:lnTo>
                  <a:pt x="17183" y="6923"/>
                </a:lnTo>
                <a:lnTo>
                  <a:pt x="17183" y="6635"/>
                </a:lnTo>
                <a:lnTo>
                  <a:pt x="17183" y="6580"/>
                </a:lnTo>
                <a:lnTo>
                  <a:pt x="17183" y="6241"/>
                </a:lnTo>
                <a:lnTo>
                  <a:pt x="16365" y="6241"/>
                </a:lnTo>
                <a:lnTo>
                  <a:pt x="15548" y="6241"/>
                </a:lnTo>
                <a:close/>
                <a:moveTo>
                  <a:pt x="9122" y="6296"/>
                </a:moveTo>
                <a:lnTo>
                  <a:pt x="8976" y="6336"/>
                </a:lnTo>
                <a:cubicBezTo>
                  <a:pt x="8882" y="6362"/>
                  <a:pt x="8836" y="6422"/>
                  <a:pt x="8843" y="6507"/>
                </a:cubicBezTo>
                <a:cubicBezTo>
                  <a:pt x="8850" y="6579"/>
                  <a:pt x="9029" y="8700"/>
                  <a:pt x="9240" y="11221"/>
                </a:cubicBezTo>
                <a:lnTo>
                  <a:pt x="9617" y="15718"/>
                </a:lnTo>
                <a:cubicBezTo>
                  <a:pt x="9638" y="15755"/>
                  <a:pt x="9679" y="15776"/>
                  <a:pt x="9731" y="15786"/>
                </a:cubicBezTo>
                <a:lnTo>
                  <a:pt x="9793" y="15773"/>
                </a:lnTo>
                <a:lnTo>
                  <a:pt x="9961" y="15743"/>
                </a:lnTo>
                <a:lnTo>
                  <a:pt x="10283" y="11986"/>
                </a:lnTo>
                <a:cubicBezTo>
                  <a:pt x="10483" y="9648"/>
                  <a:pt x="10619" y="8232"/>
                  <a:pt x="10642" y="8232"/>
                </a:cubicBezTo>
                <a:cubicBezTo>
                  <a:pt x="10665" y="8232"/>
                  <a:pt x="10801" y="9649"/>
                  <a:pt x="11001" y="11986"/>
                </a:cubicBezTo>
                <a:lnTo>
                  <a:pt x="11324" y="15743"/>
                </a:lnTo>
                <a:lnTo>
                  <a:pt x="11490" y="15743"/>
                </a:lnTo>
                <a:lnTo>
                  <a:pt x="11656" y="15743"/>
                </a:lnTo>
                <a:lnTo>
                  <a:pt x="11968" y="12044"/>
                </a:lnTo>
                <a:cubicBezTo>
                  <a:pt x="12140" y="10010"/>
                  <a:pt x="12317" y="7896"/>
                  <a:pt x="12362" y="7348"/>
                </a:cubicBezTo>
                <a:lnTo>
                  <a:pt x="12444" y="6354"/>
                </a:lnTo>
                <a:lnTo>
                  <a:pt x="12310" y="6354"/>
                </a:lnTo>
                <a:lnTo>
                  <a:pt x="12177" y="6357"/>
                </a:lnTo>
                <a:lnTo>
                  <a:pt x="11879" y="9854"/>
                </a:lnTo>
                <a:cubicBezTo>
                  <a:pt x="11504" y="14254"/>
                  <a:pt x="11512" y="14180"/>
                  <a:pt x="11462" y="13971"/>
                </a:cubicBezTo>
                <a:cubicBezTo>
                  <a:pt x="11441" y="13881"/>
                  <a:pt x="11283" y="12130"/>
                  <a:pt x="11112" y="10080"/>
                </a:cubicBezTo>
                <a:lnTo>
                  <a:pt x="10801" y="6354"/>
                </a:lnTo>
                <a:lnTo>
                  <a:pt x="10654" y="6354"/>
                </a:lnTo>
                <a:lnTo>
                  <a:pt x="10506" y="6354"/>
                </a:lnTo>
                <a:lnTo>
                  <a:pt x="10183" y="10080"/>
                </a:lnTo>
                <a:cubicBezTo>
                  <a:pt x="10005" y="12130"/>
                  <a:pt x="9846" y="13872"/>
                  <a:pt x="9830" y="13953"/>
                </a:cubicBezTo>
                <a:cubicBezTo>
                  <a:pt x="9814" y="14034"/>
                  <a:pt x="9792" y="14061"/>
                  <a:pt x="9781" y="14011"/>
                </a:cubicBezTo>
                <a:cubicBezTo>
                  <a:pt x="9770" y="13962"/>
                  <a:pt x="9617" y="12204"/>
                  <a:pt x="9441" y="10108"/>
                </a:cubicBezTo>
                <a:lnTo>
                  <a:pt x="9122" y="6296"/>
                </a:lnTo>
                <a:close/>
                <a:moveTo>
                  <a:pt x="18402" y="6296"/>
                </a:moveTo>
                <a:cubicBezTo>
                  <a:pt x="18207" y="6296"/>
                  <a:pt x="18118" y="6304"/>
                  <a:pt x="18044" y="6378"/>
                </a:cubicBezTo>
                <a:cubicBezTo>
                  <a:pt x="18040" y="6382"/>
                  <a:pt x="18035" y="6386"/>
                  <a:pt x="18031" y="6391"/>
                </a:cubicBezTo>
                <a:cubicBezTo>
                  <a:pt x="18022" y="6401"/>
                  <a:pt x="18013" y="6414"/>
                  <a:pt x="18004" y="6427"/>
                </a:cubicBezTo>
                <a:cubicBezTo>
                  <a:pt x="17998" y="6433"/>
                  <a:pt x="17993" y="6442"/>
                  <a:pt x="17988" y="6449"/>
                </a:cubicBezTo>
                <a:cubicBezTo>
                  <a:pt x="17959" y="6493"/>
                  <a:pt x="17929" y="6547"/>
                  <a:pt x="17891" y="6620"/>
                </a:cubicBezTo>
                <a:cubicBezTo>
                  <a:pt x="17621" y="7148"/>
                  <a:pt x="17506" y="8164"/>
                  <a:pt x="17568" y="9480"/>
                </a:cubicBezTo>
                <a:cubicBezTo>
                  <a:pt x="17572" y="9561"/>
                  <a:pt x="17577" y="9639"/>
                  <a:pt x="17584" y="9713"/>
                </a:cubicBezTo>
                <a:cubicBezTo>
                  <a:pt x="17609" y="9923"/>
                  <a:pt x="17643" y="10118"/>
                  <a:pt x="17686" y="10294"/>
                </a:cubicBezTo>
                <a:cubicBezTo>
                  <a:pt x="17807" y="10715"/>
                  <a:pt x="18030" y="11058"/>
                  <a:pt x="18428" y="11487"/>
                </a:cubicBezTo>
                <a:cubicBezTo>
                  <a:pt x="18783" y="11869"/>
                  <a:pt x="18913" y="12139"/>
                  <a:pt x="18993" y="12656"/>
                </a:cubicBezTo>
                <a:cubicBezTo>
                  <a:pt x="19115" y="13452"/>
                  <a:pt x="19025" y="14370"/>
                  <a:pt x="18775" y="14880"/>
                </a:cubicBezTo>
                <a:cubicBezTo>
                  <a:pt x="18653" y="15130"/>
                  <a:pt x="18596" y="15171"/>
                  <a:pt x="18374" y="15168"/>
                </a:cubicBezTo>
                <a:cubicBezTo>
                  <a:pt x="18084" y="15164"/>
                  <a:pt x="17902" y="14969"/>
                  <a:pt x="17688" y="14430"/>
                </a:cubicBezTo>
                <a:lnTo>
                  <a:pt x="17569" y="14130"/>
                </a:lnTo>
                <a:cubicBezTo>
                  <a:pt x="17556" y="14161"/>
                  <a:pt x="17542" y="14232"/>
                  <a:pt x="17526" y="14342"/>
                </a:cubicBezTo>
                <a:lnTo>
                  <a:pt x="17520" y="14391"/>
                </a:lnTo>
                <a:cubicBezTo>
                  <a:pt x="17490" y="14656"/>
                  <a:pt x="17494" y="14713"/>
                  <a:pt x="17562" y="14947"/>
                </a:cubicBezTo>
                <a:cubicBezTo>
                  <a:pt x="17654" y="15259"/>
                  <a:pt x="17907" y="15650"/>
                  <a:pt x="18110" y="15792"/>
                </a:cubicBezTo>
                <a:cubicBezTo>
                  <a:pt x="18461" y="16037"/>
                  <a:pt x="18910" y="15650"/>
                  <a:pt x="19086" y="14953"/>
                </a:cubicBezTo>
                <a:cubicBezTo>
                  <a:pt x="19105" y="14876"/>
                  <a:pt x="19123" y="14792"/>
                  <a:pt x="19139" y="14703"/>
                </a:cubicBezTo>
                <a:cubicBezTo>
                  <a:pt x="19141" y="14691"/>
                  <a:pt x="19143" y="14681"/>
                  <a:pt x="19145" y="14669"/>
                </a:cubicBezTo>
                <a:cubicBezTo>
                  <a:pt x="19156" y="14604"/>
                  <a:pt x="19165" y="14534"/>
                  <a:pt x="19175" y="14464"/>
                </a:cubicBezTo>
                <a:cubicBezTo>
                  <a:pt x="19180" y="14425"/>
                  <a:pt x="19185" y="14385"/>
                  <a:pt x="19190" y="14345"/>
                </a:cubicBezTo>
                <a:cubicBezTo>
                  <a:pt x="19200" y="14260"/>
                  <a:pt x="19209" y="14172"/>
                  <a:pt x="19216" y="14082"/>
                </a:cubicBezTo>
                <a:cubicBezTo>
                  <a:pt x="19217" y="14073"/>
                  <a:pt x="19218" y="14066"/>
                  <a:pt x="19219" y="14057"/>
                </a:cubicBezTo>
                <a:cubicBezTo>
                  <a:pt x="19219" y="14057"/>
                  <a:pt x="19218" y="14055"/>
                  <a:pt x="19219" y="14054"/>
                </a:cubicBezTo>
                <a:cubicBezTo>
                  <a:pt x="19262" y="13488"/>
                  <a:pt x="19253" y="12845"/>
                  <a:pt x="19187" y="12301"/>
                </a:cubicBezTo>
                <a:cubicBezTo>
                  <a:pt x="19111" y="11681"/>
                  <a:pt x="18930" y="11244"/>
                  <a:pt x="18605" y="10903"/>
                </a:cubicBezTo>
                <a:cubicBezTo>
                  <a:pt x="18060" y="10332"/>
                  <a:pt x="17988" y="10222"/>
                  <a:pt x="17871" y="9780"/>
                </a:cubicBezTo>
                <a:cubicBezTo>
                  <a:pt x="17767" y="9390"/>
                  <a:pt x="17756" y="9293"/>
                  <a:pt x="17756" y="8789"/>
                </a:cubicBezTo>
                <a:cubicBezTo>
                  <a:pt x="17756" y="8759"/>
                  <a:pt x="17758" y="8729"/>
                  <a:pt x="17758" y="8700"/>
                </a:cubicBezTo>
                <a:cubicBezTo>
                  <a:pt x="17759" y="8666"/>
                  <a:pt x="17760" y="8635"/>
                  <a:pt x="17761" y="8602"/>
                </a:cubicBezTo>
                <a:cubicBezTo>
                  <a:pt x="17781" y="7678"/>
                  <a:pt x="17944" y="7102"/>
                  <a:pt x="18240" y="6941"/>
                </a:cubicBezTo>
                <a:cubicBezTo>
                  <a:pt x="18465" y="6819"/>
                  <a:pt x="18712" y="6955"/>
                  <a:pt x="18915" y="7312"/>
                </a:cubicBezTo>
                <a:cubicBezTo>
                  <a:pt x="19074" y="7591"/>
                  <a:pt x="19076" y="7588"/>
                  <a:pt x="19107" y="7360"/>
                </a:cubicBezTo>
                <a:cubicBezTo>
                  <a:pt x="19155" y="7001"/>
                  <a:pt x="19124" y="6866"/>
                  <a:pt x="18928" y="6571"/>
                </a:cubicBezTo>
                <a:cubicBezTo>
                  <a:pt x="18773" y="6337"/>
                  <a:pt x="18696" y="6296"/>
                  <a:pt x="18402" y="6296"/>
                </a:cubicBezTo>
                <a:close/>
                <a:moveTo>
                  <a:pt x="20739" y="6305"/>
                </a:moveTo>
                <a:cubicBezTo>
                  <a:pt x="20546" y="6305"/>
                  <a:pt x="20412" y="6347"/>
                  <a:pt x="20296" y="6470"/>
                </a:cubicBezTo>
                <a:cubicBezTo>
                  <a:pt x="20217" y="6573"/>
                  <a:pt x="20142" y="6701"/>
                  <a:pt x="20071" y="6856"/>
                </a:cubicBezTo>
                <a:cubicBezTo>
                  <a:pt x="20060" y="6882"/>
                  <a:pt x="20048" y="6909"/>
                  <a:pt x="20037" y="6938"/>
                </a:cubicBezTo>
                <a:cubicBezTo>
                  <a:pt x="20030" y="6954"/>
                  <a:pt x="20023" y="6971"/>
                  <a:pt x="20016" y="6987"/>
                </a:cubicBezTo>
                <a:cubicBezTo>
                  <a:pt x="19987" y="7063"/>
                  <a:pt x="19958" y="7143"/>
                  <a:pt x="19926" y="7235"/>
                </a:cubicBezTo>
                <a:cubicBezTo>
                  <a:pt x="19665" y="7996"/>
                  <a:pt x="19509" y="9293"/>
                  <a:pt x="19483" y="10649"/>
                </a:cubicBezTo>
                <a:cubicBezTo>
                  <a:pt x="19480" y="10859"/>
                  <a:pt x="19480" y="11078"/>
                  <a:pt x="19482" y="11310"/>
                </a:cubicBezTo>
                <a:cubicBezTo>
                  <a:pt x="19483" y="11438"/>
                  <a:pt x="19485" y="11527"/>
                  <a:pt x="19487" y="11631"/>
                </a:cubicBezTo>
                <a:cubicBezTo>
                  <a:pt x="19502" y="12185"/>
                  <a:pt x="19541" y="12731"/>
                  <a:pt x="19604" y="13234"/>
                </a:cubicBezTo>
                <a:cubicBezTo>
                  <a:pt x="19772" y="14586"/>
                  <a:pt x="20092" y="15519"/>
                  <a:pt x="20481" y="15789"/>
                </a:cubicBezTo>
                <a:cubicBezTo>
                  <a:pt x="20802" y="16011"/>
                  <a:pt x="21247" y="15684"/>
                  <a:pt x="21492" y="15048"/>
                </a:cubicBezTo>
                <a:lnTo>
                  <a:pt x="21600" y="14770"/>
                </a:lnTo>
                <a:lnTo>
                  <a:pt x="21600" y="12723"/>
                </a:lnTo>
                <a:lnTo>
                  <a:pt x="21600" y="10790"/>
                </a:lnTo>
                <a:lnTo>
                  <a:pt x="21220" y="10790"/>
                </a:lnTo>
                <a:cubicBezTo>
                  <a:pt x="20818" y="10790"/>
                  <a:pt x="20679" y="11078"/>
                  <a:pt x="20894" y="11246"/>
                </a:cubicBezTo>
                <a:cubicBezTo>
                  <a:pt x="20938" y="11256"/>
                  <a:pt x="20995" y="11262"/>
                  <a:pt x="21077" y="11270"/>
                </a:cubicBezTo>
                <a:lnTo>
                  <a:pt x="21385" y="11304"/>
                </a:lnTo>
                <a:lnTo>
                  <a:pt x="21390" y="12350"/>
                </a:lnTo>
                <a:lnTo>
                  <a:pt x="21396" y="12735"/>
                </a:lnTo>
                <a:cubicBezTo>
                  <a:pt x="21400" y="13055"/>
                  <a:pt x="21400" y="13317"/>
                  <a:pt x="21396" y="13546"/>
                </a:cubicBezTo>
                <a:lnTo>
                  <a:pt x="21401" y="14443"/>
                </a:lnTo>
                <a:lnTo>
                  <a:pt x="21235" y="14751"/>
                </a:lnTo>
                <a:cubicBezTo>
                  <a:pt x="21180" y="14853"/>
                  <a:pt x="21139" y="14923"/>
                  <a:pt x="21094" y="14969"/>
                </a:cubicBezTo>
                <a:cubicBezTo>
                  <a:pt x="21094" y="14970"/>
                  <a:pt x="21093" y="14968"/>
                  <a:pt x="21092" y="14969"/>
                </a:cubicBezTo>
                <a:cubicBezTo>
                  <a:pt x="21079" y="14987"/>
                  <a:pt x="21069" y="15006"/>
                  <a:pt x="21055" y="15024"/>
                </a:cubicBezTo>
                <a:cubicBezTo>
                  <a:pt x="20400" y="15885"/>
                  <a:pt x="19660" y="13772"/>
                  <a:pt x="19660" y="11038"/>
                </a:cubicBezTo>
                <a:cubicBezTo>
                  <a:pt x="19660" y="8763"/>
                  <a:pt x="20176" y="6819"/>
                  <a:pt x="20779" y="6819"/>
                </a:cubicBezTo>
                <a:cubicBezTo>
                  <a:pt x="20830" y="6819"/>
                  <a:pt x="20923" y="6912"/>
                  <a:pt x="21020" y="7045"/>
                </a:cubicBezTo>
                <a:cubicBezTo>
                  <a:pt x="21131" y="7153"/>
                  <a:pt x="21237" y="7329"/>
                  <a:pt x="21336" y="7578"/>
                </a:cubicBezTo>
                <a:cubicBezTo>
                  <a:pt x="21467" y="7786"/>
                  <a:pt x="21546" y="7787"/>
                  <a:pt x="21592" y="7397"/>
                </a:cubicBezTo>
                <a:lnTo>
                  <a:pt x="21515" y="7140"/>
                </a:lnTo>
                <a:cubicBezTo>
                  <a:pt x="21482" y="7031"/>
                  <a:pt x="21449" y="6937"/>
                  <a:pt x="21416" y="6853"/>
                </a:cubicBezTo>
                <a:cubicBezTo>
                  <a:pt x="21363" y="6736"/>
                  <a:pt x="21309" y="6630"/>
                  <a:pt x="21253" y="6544"/>
                </a:cubicBezTo>
                <a:cubicBezTo>
                  <a:pt x="21244" y="6531"/>
                  <a:pt x="21235" y="6522"/>
                  <a:pt x="21227" y="6510"/>
                </a:cubicBezTo>
                <a:cubicBezTo>
                  <a:pt x="21220" y="6502"/>
                  <a:pt x="21214" y="6489"/>
                  <a:pt x="21207" y="6482"/>
                </a:cubicBezTo>
                <a:cubicBezTo>
                  <a:pt x="21087" y="6352"/>
                  <a:pt x="20940" y="6305"/>
                  <a:pt x="20739" y="6305"/>
                </a:cubicBezTo>
                <a:close/>
                <a:moveTo>
                  <a:pt x="12765" y="6354"/>
                </a:moveTo>
                <a:lnTo>
                  <a:pt x="12765" y="11019"/>
                </a:lnTo>
                <a:lnTo>
                  <a:pt x="12765" y="11077"/>
                </a:lnTo>
                <a:lnTo>
                  <a:pt x="12765" y="15798"/>
                </a:lnTo>
                <a:lnTo>
                  <a:pt x="13583" y="15798"/>
                </a:lnTo>
                <a:lnTo>
                  <a:pt x="14400" y="15798"/>
                </a:lnTo>
                <a:lnTo>
                  <a:pt x="14400" y="15287"/>
                </a:lnTo>
                <a:lnTo>
                  <a:pt x="14400" y="14779"/>
                </a:lnTo>
                <a:lnTo>
                  <a:pt x="13733" y="14748"/>
                </a:lnTo>
                <a:lnTo>
                  <a:pt x="13066" y="14718"/>
                </a:lnTo>
                <a:lnTo>
                  <a:pt x="13059" y="10536"/>
                </a:lnTo>
                <a:lnTo>
                  <a:pt x="13051" y="6354"/>
                </a:lnTo>
                <a:lnTo>
                  <a:pt x="12908" y="6354"/>
                </a:lnTo>
                <a:lnTo>
                  <a:pt x="12765" y="6354"/>
                </a:lnTo>
                <a:close/>
                <a:moveTo>
                  <a:pt x="2934" y="6801"/>
                </a:moveTo>
                <a:cubicBezTo>
                  <a:pt x="2869" y="6802"/>
                  <a:pt x="2803" y="6822"/>
                  <a:pt x="2736" y="6862"/>
                </a:cubicBezTo>
                <a:lnTo>
                  <a:pt x="2604" y="6941"/>
                </a:lnTo>
                <a:lnTo>
                  <a:pt x="2693" y="7308"/>
                </a:lnTo>
                <a:cubicBezTo>
                  <a:pt x="2743" y="7510"/>
                  <a:pt x="2795" y="7840"/>
                  <a:pt x="2810" y="8040"/>
                </a:cubicBezTo>
                <a:cubicBezTo>
                  <a:pt x="2885" y="9078"/>
                  <a:pt x="2597" y="10218"/>
                  <a:pt x="2343" y="9887"/>
                </a:cubicBezTo>
                <a:cubicBezTo>
                  <a:pt x="2235" y="9745"/>
                  <a:pt x="2110" y="9278"/>
                  <a:pt x="2073" y="8872"/>
                </a:cubicBezTo>
                <a:cubicBezTo>
                  <a:pt x="2049" y="8619"/>
                  <a:pt x="2043" y="8639"/>
                  <a:pt x="1983" y="9193"/>
                </a:cubicBezTo>
                <a:cubicBezTo>
                  <a:pt x="1882" y="10118"/>
                  <a:pt x="1852" y="11022"/>
                  <a:pt x="1893" y="11848"/>
                </a:cubicBezTo>
                <a:cubicBezTo>
                  <a:pt x="1982" y="13651"/>
                  <a:pt x="2289" y="14925"/>
                  <a:pt x="2725" y="15302"/>
                </a:cubicBezTo>
                <a:cubicBezTo>
                  <a:pt x="2806" y="15372"/>
                  <a:pt x="2860" y="15408"/>
                  <a:pt x="2909" y="15425"/>
                </a:cubicBezTo>
                <a:cubicBezTo>
                  <a:pt x="2938" y="15425"/>
                  <a:pt x="2967" y="15425"/>
                  <a:pt x="2998" y="15421"/>
                </a:cubicBezTo>
                <a:cubicBezTo>
                  <a:pt x="3021" y="15418"/>
                  <a:pt x="3043" y="15409"/>
                  <a:pt x="3065" y="15403"/>
                </a:cubicBezTo>
                <a:cubicBezTo>
                  <a:pt x="3094" y="15387"/>
                  <a:pt x="3122" y="15370"/>
                  <a:pt x="3159" y="15342"/>
                </a:cubicBezTo>
                <a:cubicBezTo>
                  <a:pt x="3513" y="15078"/>
                  <a:pt x="3788" y="14239"/>
                  <a:pt x="3940" y="12971"/>
                </a:cubicBezTo>
                <a:cubicBezTo>
                  <a:pt x="4023" y="12278"/>
                  <a:pt x="4031" y="12117"/>
                  <a:pt x="4031" y="11077"/>
                </a:cubicBezTo>
                <a:cubicBezTo>
                  <a:pt x="4031" y="10080"/>
                  <a:pt x="4021" y="9858"/>
                  <a:pt x="3954" y="9288"/>
                </a:cubicBezTo>
                <a:cubicBezTo>
                  <a:pt x="3766" y="7696"/>
                  <a:pt x="3386" y="6789"/>
                  <a:pt x="2934" y="6801"/>
                </a:cubicBezTo>
                <a:close/>
                <a:moveTo>
                  <a:pt x="7459" y="7263"/>
                </a:moveTo>
                <a:cubicBezTo>
                  <a:pt x="7566" y="7263"/>
                  <a:pt x="7666" y="7327"/>
                  <a:pt x="7761" y="7440"/>
                </a:cubicBezTo>
                <a:cubicBezTo>
                  <a:pt x="7763" y="7441"/>
                  <a:pt x="7764" y="7442"/>
                  <a:pt x="7765" y="7443"/>
                </a:cubicBezTo>
                <a:cubicBezTo>
                  <a:pt x="7775" y="7455"/>
                  <a:pt x="7784" y="7467"/>
                  <a:pt x="7793" y="7480"/>
                </a:cubicBezTo>
                <a:cubicBezTo>
                  <a:pt x="7850" y="7547"/>
                  <a:pt x="7902" y="7640"/>
                  <a:pt x="7953" y="7764"/>
                </a:cubicBezTo>
                <a:cubicBezTo>
                  <a:pt x="8128" y="8161"/>
                  <a:pt x="8265" y="8780"/>
                  <a:pt x="8347" y="9569"/>
                </a:cubicBezTo>
                <a:cubicBezTo>
                  <a:pt x="8365" y="9746"/>
                  <a:pt x="8381" y="9930"/>
                  <a:pt x="8394" y="10123"/>
                </a:cubicBezTo>
                <a:cubicBezTo>
                  <a:pt x="8444" y="10903"/>
                  <a:pt x="8435" y="11511"/>
                  <a:pt x="8357" y="12442"/>
                </a:cubicBezTo>
                <a:cubicBezTo>
                  <a:pt x="8339" y="12659"/>
                  <a:pt x="8304" y="12899"/>
                  <a:pt x="8260" y="13139"/>
                </a:cubicBezTo>
                <a:cubicBezTo>
                  <a:pt x="8206" y="13463"/>
                  <a:pt x="8139" y="13753"/>
                  <a:pt x="8058" y="13999"/>
                </a:cubicBezTo>
                <a:cubicBezTo>
                  <a:pt x="8058" y="14000"/>
                  <a:pt x="8058" y="13999"/>
                  <a:pt x="8057" y="13999"/>
                </a:cubicBezTo>
                <a:cubicBezTo>
                  <a:pt x="8056" y="14005"/>
                  <a:pt x="8054" y="14011"/>
                  <a:pt x="8052" y="14017"/>
                </a:cubicBezTo>
                <a:cubicBezTo>
                  <a:pt x="8051" y="14020"/>
                  <a:pt x="8050" y="14022"/>
                  <a:pt x="8049" y="14026"/>
                </a:cubicBezTo>
                <a:cubicBezTo>
                  <a:pt x="7970" y="14284"/>
                  <a:pt x="7889" y="14488"/>
                  <a:pt x="7817" y="14580"/>
                </a:cubicBezTo>
                <a:cubicBezTo>
                  <a:pt x="7774" y="14635"/>
                  <a:pt x="7733" y="14678"/>
                  <a:pt x="7692" y="14715"/>
                </a:cubicBezTo>
                <a:cubicBezTo>
                  <a:pt x="7454" y="14932"/>
                  <a:pt x="7242" y="14858"/>
                  <a:pt x="7050" y="14485"/>
                </a:cubicBezTo>
                <a:cubicBezTo>
                  <a:pt x="7036" y="14458"/>
                  <a:pt x="7023" y="14432"/>
                  <a:pt x="7009" y="14403"/>
                </a:cubicBezTo>
                <a:cubicBezTo>
                  <a:pt x="6933" y="14251"/>
                  <a:pt x="6863" y="14042"/>
                  <a:pt x="6792" y="13766"/>
                </a:cubicBezTo>
                <a:cubicBezTo>
                  <a:pt x="6791" y="13759"/>
                  <a:pt x="6789" y="13755"/>
                  <a:pt x="6787" y="13748"/>
                </a:cubicBezTo>
                <a:cubicBezTo>
                  <a:pt x="6618" y="13116"/>
                  <a:pt x="6538" y="12557"/>
                  <a:pt x="6511" y="11750"/>
                </a:cubicBezTo>
                <a:cubicBezTo>
                  <a:pt x="6493" y="11374"/>
                  <a:pt x="6490" y="10991"/>
                  <a:pt x="6502" y="10606"/>
                </a:cubicBezTo>
                <a:cubicBezTo>
                  <a:pt x="6507" y="10102"/>
                  <a:pt x="6525" y="9845"/>
                  <a:pt x="6579" y="9401"/>
                </a:cubicBezTo>
                <a:cubicBezTo>
                  <a:pt x="6666" y="8685"/>
                  <a:pt x="6806" y="8120"/>
                  <a:pt x="6976" y="7749"/>
                </a:cubicBezTo>
                <a:cubicBezTo>
                  <a:pt x="6985" y="7730"/>
                  <a:pt x="6993" y="7712"/>
                  <a:pt x="7002" y="7694"/>
                </a:cubicBezTo>
                <a:cubicBezTo>
                  <a:pt x="7019" y="7657"/>
                  <a:pt x="7035" y="7618"/>
                  <a:pt x="7053" y="7584"/>
                </a:cubicBezTo>
                <a:cubicBezTo>
                  <a:pt x="7113" y="7467"/>
                  <a:pt x="7162" y="7403"/>
                  <a:pt x="7230" y="7367"/>
                </a:cubicBezTo>
                <a:cubicBezTo>
                  <a:pt x="7303" y="7300"/>
                  <a:pt x="7380" y="7263"/>
                  <a:pt x="7459" y="7263"/>
                </a:cubicBezTo>
                <a:close/>
                <a:moveTo>
                  <a:pt x="533" y="14797"/>
                </a:moveTo>
                <a:lnTo>
                  <a:pt x="482" y="15256"/>
                </a:lnTo>
                <a:cubicBezTo>
                  <a:pt x="410" y="15896"/>
                  <a:pt x="194" y="17155"/>
                  <a:pt x="88" y="17554"/>
                </a:cubicBezTo>
                <a:cubicBezTo>
                  <a:pt x="40" y="17738"/>
                  <a:pt x="0" y="17938"/>
                  <a:pt x="0" y="18000"/>
                </a:cubicBezTo>
                <a:cubicBezTo>
                  <a:pt x="0" y="18103"/>
                  <a:pt x="293" y="20173"/>
                  <a:pt x="450" y="21176"/>
                </a:cubicBezTo>
                <a:cubicBezTo>
                  <a:pt x="487" y="21411"/>
                  <a:pt x="527" y="21600"/>
                  <a:pt x="539" y="21598"/>
                </a:cubicBezTo>
                <a:cubicBezTo>
                  <a:pt x="550" y="21597"/>
                  <a:pt x="675" y="20798"/>
                  <a:pt x="815" y="19821"/>
                </a:cubicBezTo>
                <a:cubicBezTo>
                  <a:pt x="988" y="18622"/>
                  <a:pt x="1062" y="17996"/>
                  <a:pt x="1044" y="17902"/>
                </a:cubicBezTo>
                <a:cubicBezTo>
                  <a:pt x="1030" y="17825"/>
                  <a:pt x="957" y="17464"/>
                  <a:pt x="881" y="17095"/>
                </a:cubicBezTo>
                <a:cubicBezTo>
                  <a:pt x="806" y="16727"/>
                  <a:pt x="698" y="16058"/>
                  <a:pt x="639" y="15611"/>
                </a:cubicBezTo>
                <a:lnTo>
                  <a:pt x="533" y="14797"/>
                </a:lnTo>
                <a:close/>
              </a:path>
            </a:pathLst>
          </a:custGeom>
          <a:ln w="12700">
            <a:miter lim="400000"/>
          </a:ln>
        </p:spPr>
      </p:pic>
      <p:sp>
        <p:nvSpPr>
          <p:cNvPr id="2" name="TextBox 1">
            <a:extLst>
              <a:ext uri="{FF2B5EF4-FFF2-40B4-BE49-F238E27FC236}">
                <a16:creationId xmlns:a16="http://schemas.microsoft.com/office/drawing/2014/main" id="{17BD45FF-F695-B53A-6FE0-E3D4EBFD3F4E}"/>
              </a:ext>
            </a:extLst>
          </p:cNvPr>
          <p:cNvSpPr txBox="1"/>
          <p:nvPr/>
        </p:nvSpPr>
        <p:spPr>
          <a:xfrm>
            <a:off x="149140" y="3529118"/>
            <a:ext cx="8149471" cy="16189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228600" hangingPunct="0">
              <a:lnSpc>
                <a:spcPct val="80000"/>
              </a:lnSpc>
              <a:defRPr sz="3600">
                <a:solidFill>
                  <a:srgbClr val="356090"/>
                </a:solidFill>
                <a:latin typeface="Futura Bold"/>
                <a:ea typeface="Futura Bold"/>
                <a:cs typeface="Futura Bold"/>
                <a:sym typeface="Futura Bold"/>
              </a:defRPr>
            </a:pPr>
            <a:r>
              <a:rPr lang="en-US" sz="4400" kern="0" dirty="0">
                <a:solidFill>
                  <a:srgbClr val="FFFFFF"/>
                </a:solidFill>
                <a:latin typeface="Futura Bold"/>
                <a:sym typeface="Futura Bold"/>
              </a:rPr>
              <a:t>The Coming ESG Rush</a:t>
            </a:r>
          </a:p>
          <a:p>
            <a:pPr defTabSz="228600" hangingPunct="0">
              <a:defRPr sz="2500">
                <a:solidFill>
                  <a:srgbClr val="356090"/>
                </a:solidFill>
                <a:latin typeface="Futura"/>
                <a:ea typeface="Futura"/>
                <a:cs typeface="Futura"/>
                <a:sym typeface="Futura"/>
              </a:defRPr>
            </a:pPr>
            <a:endParaRPr lang="en-US" sz="1600" kern="0" dirty="0">
              <a:solidFill>
                <a:srgbClr val="FFFFFF"/>
              </a:solidFill>
              <a:latin typeface="Futura"/>
              <a:sym typeface="Futura"/>
            </a:endParaRPr>
          </a:p>
          <a:p>
            <a:pPr defTabSz="228600" hangingPunct="0">
              <a:defRPr sz="2200">
                <a:solidFill>
                  <a:srgbClr val="356090"/>
                </a:solidFill>
                <a:latin typeface="Futura"/>
                <a:ea typeface="Futura"/>
                <a:cs typeface="Futura"/>
                <a:sym typeface="Futura"/>
              </a:defRPr>
            </a:pPr>
            <a:r>
              <a:rPr lang="en-US" sz="1600" kern="0" dirty="0">
                <a:solidFill>
                  <a:srgbClr val="FFFFFF"/>
                </a:solidFill>
                <a:latin typeface="Futura"/>
                <a:sym typeface="Futura"/>
              </a:rPr>
              <a:t>And why it doesn’t matter (yet). </a:t>
            </a:r>
          </a:p>
          <a:p>
            <a:pPr defTabSz="228600" hangingPunct="0">
              <a:defRPr sz="2200">
                <a:solidFill>
                  <a:srgbClr val="356090"/>
                </a:solidFill>
                <a:latin typeface="Futura"/>
                <a:ea typeface="Futura"/>
                <a:cs typeface="Futura"/>
                <a:sym typeface="Futura"/>
              </a:defRPr>
            </a:pPr>
            <a:endParaRPr lang="en-US" sz="1600" kern="0" dirty="0">
              <a:solidFill>
                <a:srgbClr val="FFFFFF"/>
              </a:solidFill>
              <a:latin typeface="Futura"/>
              <a:sym typeface="Futura"/>
            </a:endParaRPr>
          </a:p>
          <a:p>
            <a:pPr defTabSz="228600" hangingPunct="0">
              <a:defRPr sz="2200">
                <a:solidFill>
                  <a:srgbClr val="356090"/>
                </a:solidFill>
                <a:latin typeface="Futura"/>
                <a:ea typeface="Futura"/>
                <a:cs typeface="Futura"/>
                <a:sym typeface="Futura"/>
              </a:defRPr>
            </a:pPr>
            <a:endParaRPr lang="en-US" sz="1600" kern="0" dirty="0">
              <a:solidFill>
                <a:srgbClr val="FFFFFF"/>
              </a:solidFill>
              <a:latin typeface="Futura"/>
              <a:sym typeface="Futura"/>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rik-karits-8lfIK-6TgBk-unsplash.jpg" descr="erik-karits-8lfIK-6TgBk-unsplash.jpg">
            <a:extLst>
              <a:ext uri="{FF2B5EF4-FFF2-40B4-BE49-F238E27FC236}">
                <a16:creationId xmlns:a16="http://schemas.microsoft.com/office/drawing/2014/main" id="{6A307D91-42EE-2EEC-D1DA-8EAA7FC541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9" t="34" r="67439" b="-34"/>
          <a:stretch/>
        </p:blipFill>
        <p:spPr>
          <a:xfrm>
            <a:off x="-104775" y="-2345"/>
            <a:ext cx="3933185" cy="6860345"/>
          </a:xfrm>
          <a:prstGeom prst="rect">
            <a:avLst/>
          </a:prstGeom>
          <a:ln w="12700">
            <a:miter lim="400000"/>
          </a:ln>
        </p:spPr>
      </p:pic>
      <p:pic>
        <p:nvPicPr>
          <p:cNvPr id="217" name="erik-karits-8lfIK-6TgBk-unsplash.jpg" descr="erik-karits-8lfIK-6TgBk-unsplash.jpg"/>
          <p:cNvPicPr>
            <a:picLocks noChangeAspect="1"/>
          </p:cNvPicPr>
          <p:nvPr/>
        </p:nvPicPr>
        <p:blipFill rotWithShape="1">
          <a:blip r:embed="rId3" cstate="email">
            <a:extLst>
              <a:ext uri="{28A0092B-C50C-407E-A947-70E740481C1C}">
                <a14:useLocalDpi xmlns:a14="http://schemas.microsoft.com/office/drawing/2010/main"/>
              </a:ext>
            </a:extLst>
          </a:blip>
          <a:srcRect l="31429"/>
          <a:stretch/>
        </p:blipFill>
        <p:spPr>
          <a:xfrm>
            <a:off x="3828410" y="0"/>
            <a:ext cx="8363590" cy="6860345"/>
          </a:xfrm>
          <a:prstGeom prst="rect">
            <a:avLst/>
          </a:prstGeom>
          <a:ln w="12700">
            <a:miter lim="400000"/>
          </a:ln>
        </p:spPr>
      </p:pic>
      <p:sp>
        <p:nvSpPr>
          <p:cNvPr id="219" name="KEY…"/>
          <p:cNvSpPr txBox="1"/>
          <p:nvPr/>
        </p:nvSpPr>
        <p:spPr>
          <a:xfrm>
            <a:off x="417427" y="344045"/>
            <a:ext cx="1559722"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Introduction</a:t>
            </a:r>
            <a:endParaRPr sz="2000" kern="0" dirty="0">
              <a:solidFill>
                <a:srgbClr val="F2F2F2"/>
              </a:solidFill>
              <a:latin typeface="Futura Bold"/>
              <a:sym typeface="Futura Bold"/>
            </a:endParaRPr>
          </a:p>
        </p:txBody>
      </p:sp>
      <p:pic>
        <p:nvPicPr>
          <p:cNvPr id="220" name="Screen Shot 2022-10-20 at 12.50.10 PM.png" descr="Screen Shot 2022-10-20 at 12.50.10 PM.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2" name="Slide Number Placeholder 2">
            <a:extLst>
              <a:ext uri="{FF2B5EF4-FFF2-40B4-BE49-F238E27FC236}">
                <a16:creationId xmlns:a16="http://schemas.microsoft.com/office/drawing/2014/main" id="{DDA99904-CF3D-36E9-85FF-10E2FDDAEFF0}"/>
              </a:ext>
            </a:extLst>
          </p:cNvPr>
          <p:cNvSpPr txBox="1">
            <a:spLocks/>
          </p:cNvSpPr>
          <p:nvPr/>
        </p:nvSpPr>
        <p:spPr>
          <a:xfrm>
            <a:off x="11807973" y="6364978"/>
            <a:ext cx="257355" cy="335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 smtClean="0"/>
              <a:pPr/>
              <a:t>2</a:t>
            </a:fld>
            <a:endParaRPr lang="en" dirty="0"/>
          </a:p>
        </p:txBody>
      </p:sp>
      <p:sp>
        <p:nvSpPr>
          <p:cNvPr id="3" name="Rectangle 4">
            <a:extLst>
              <a:ext uri="{FF2B5EF4-FFF2-40B4-BE49-F238E27FC236}">
                <a16:creationId xmlns:a16="http://schemas.microsoft.com/office/drawing/2014/main" id="{796691ED-C8B4-12BC-F7BE-5CFADD80A22C}"/>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Google Shape;279;p37">
            <a:extLst>
              <a:ext uri="{FF2B5EF4-FFF2-40B4-BE49-F238E27FC236}">
                <a16:creationId xmlns:a16="http://schemas.microsoft.com/office/drawing/2014/main" id="{062D1598-91A7-B23E-BB03-8F87784F68E1}"/>
              </a:ext>
            </a:extLst>
          </p:cNvPr>
          <p:cNvSpPr txBox="1"/>
          <p:nvPr/>
        </p:nvSpPr>
        <p:spPr>
          <a:xfrm>
            <a:off x="2871598" y="2364340"/>
            <a:ext cx="3275571" cy="3171315"/>
          </a:xfrm>
          <a:prstGeom prst="rect">
            <a:avLst/>
          </a:prstGeom>
          <a:noFill/>
          <a:ln>
            <a:noFill/>
          </a:ln>
        </p:spPr>
        <p:txBody>
          <a:bodyPr spcFirstLastPara="1" wrap="square" lIns="121900" tIns="121900" rIns="121900" bIns="121900" anchor="t" anchorCtr="0">
            <a:noAutofit/>
          </a:bodyPr>
          <a:lstStyle/>
          <a:p>
            <a:pPr algn="ctr">
              <a:buClr>
                <a:srgbClr val="000000"/>
              </a:buClr>
              <a:buSzPts val="900"/>
            </a:pPr>
            <a:r>
              <a:rPr lang="en" sz="2000" b="1" dirty="0">
                <a:solidFill>
                  <a:schemeClr val="bg1"/>
                </a:solidFill>
                <a:latin typeface="Futura"/>
                <a:ea typeface="Montserrat"/>
                <a:cs typeface="Montserrat"/>
                <a:sym typeface="Montserrat"/>
              </a:rPr>
              <a:t>Ben Webster</a:t>
            </a:r>
            <a:endParaRPr sz="2000" dirty="0">
              <a:solidFill>
                <a:schemeClr val="bg1"/>
              </a:solidFill>
              <a:latin typeface="Futura"/>
              <a:ea typeface="Montserrat"/>
              <a:cs typeface="Montserrat"/>
              <a:sym typeface="Montserrat"/>
            </a:endParaRPr>
          </a:p>
          <a:p>
            <a:pPr algn="ctr">
              <a:buClr>
                <a:srgbClr val="000000"/>
              </a:buClr>
              <a:buSzPts val="900"/>
            </a:pPr>
            <a:r>
              <a:rPr lang="en" sz="1600" b="1" dirty="0">
                <a:solidFill>
                  <a:schemeClr val="bg1"/>
                </a:solidFill>
                <a:latin typeface="Futura"/>
                <a:ea typeface="Montserrat"/>
                <a:cs typeface="Montserrat"/>
                <a:sym typeface="Montserrat"/>
              </a:rPr>
              <a:t>Founder &amp; CEO</a:t>
            </a:r>
            <a:endParaRPr sz="1600" b="1" dirty="0">
              <a:solidFill>
                <a:schemeClr val="bg1"/>
              </a:solidFill>
              <a:latin typeface="Futura"/>
              <a:ea typeface="Montserrat"/>
              <a:cs typeface="Montserrat"/>
              <a:sym typeface="Montserrat"/>
            </a:endParaRPr>
          </a:p>
          <a:p>
            <a:pPr>
              <a:lnSpc>
                <a:spcPct val="115000"/>
              </a:lnSpc>
              <a:buClr>
                <a:srgbClr val="444E5A"/>
              </a:buClr>
              <a:buSzPts val="1300"/>
            </a:pPr>
            <a:endParaRPr sz="800" dirty="0">
              <a:solidFill>
                <a:schemeClr val="bg1"/>
              </a:solidFill>
              <a:latin typeface="Futura"/>
              <a:ea typeface="Montserrat"/>
              <a:cs typeface="Montserrat"/>
              <a:sym typeface="Montserrat"/>
            </a:endParaRPr>
          </a:p>
          <a:p>
            <a:pPr>
              <a:lnSpc>
                <a:spcPct val="115000"/>
              </a:lnSpc>
              <a:buClr>
                <a:srgbClr val="444E5A"/>
              </a:buClr>
              <a:buSzPts val="1300"/>
            </a:pPr>
            <a:r>
              <a:rPr lang="en" sz="1400" dirty="0">
                <a:solidFill>
                  <a:schemeClr val="bg1"/>
                </a:solidFill>
                <a:latin typeface="Futura"/>
                <a:ea typeface="Montserrat"/>
                <a:cs typeface="Montserrat"/>
                <a:sym typeface="Montserrat"/>
              </a:rPr>
              <a:t>ESG Data &amp; Analytics Expert.  9+ years of working with large asset managers on ESG investment products.  20+ years sales &amp; management experience in the financial services industry with a strong focus on selling into asset management and family offices on behalf of hedge &amp; real estate funds.</a:t>
            </a:r>
            <a:endParaRPr sz="1400" dirty="0">
              <a:solidFill>
                <a:schemeClr val="bg1"/>
              </a:solidFill>
              <a:latin typeface="Futura"/>
              <a:ea typeface="Montserrat"/>
              <a:cs typeface="Montserrat"/>
              <a:sym typeface="Montserrat"/>
            </a:endParaRPr>
          </a:p>
          <a:p>
            <a:pPr>
              <a:lnSpc>
                <a:spcPct val="115000"/>
              </a:lnSpc>
              <a:buClr>
                <a:srgbClr val="444E5A"/>
              </a:buClr>
              <a:buSzPts val="1300"/>
            </a:pPr>
            <a:r>
              <a:rPr lang="en" sz="1000" dirty="0">
                <a:solidFill>
                  <a:schemeClr val="bg1"/>
                </a:solidFill>
                <a:latin typeface="Futura"/>
                <a:ea typeface="Montserrat"/>
                <a:cs typeface="Montserrat"/>
                <a:sym typeface="Montserrat"/>
              </a:rPr>
              <a:t>  </a:t>
            </a:r>
            <a:endParaRPr lang="en-US" sz="1000" dirty="0">
              <a:solidFill>
                <a:schemeClr val="bg1"/>
              </a:solidFill>
              <a:latin typeface="Futura"/>
              <a:ea typeface="Montserrat"/>
              <a:cs typeface="Montserrat"/>
              <a:sym typeface="Montserrat"/>
            </a:endParaRPr>
          </a:p>
          <a:p>
            <a:pPr>
              <a:lnSpc>
                <a:spcPct val="115000"/>
              </a:lnSpc>
              <a:buClr>
                <a:srgbClr val="444E5A"/>
              </a:buClr>
              <a:buSzPts val="1300"/>
            </a:pPr>
            <a:r>
              <a:rPr lang="en-US" sz="1400" b="1" dirty="0">
                <a:solidFill>
                  <a:schemeClr val="bg1"/>
                </a:solidFill>
                <a:latin typeface="Futura"/>
                <a:ea typeface="Montserrat"/>
                <a:cs typeface="Montserrat"/>
                <a:sym typeface="Montserrat"/>
              </a:rPr>
              <a:t>UCLA, Bachelors in Physics</a:t>
            </a:r>
          </a:p>
        </p:txBody>
      </p:sp>
      <p:pic>
        <p:nvPicPr>
          <p:cNvPr id="5" name="Picture 4" descr="A person smiling for the picture&#10;&#10;Description automatically generated with medium confidence">
            <a:extLst>
              <a:ext uri="{FF2B5EF4-FFF2-40B4-BE49-F238E27FC236}">
                <a16:creationId xmlns:a16="http://schemas.microsoft.com/office/drawing/2014/main" id="{8A35A2CC-009A-F243-7314-37C2C14A83CA}"/>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1010491" y="807014"/>
            <a:ext cx="2165800" cy="2165800"/>
          </a:xfrm>
          <a:prstGeom prst="rect">
            <a:avLst/>
          </a:prstGeom>
        </p:spPr>
      </p:pic>
      <p:pic>
        <p:nvPicPr>
          <p:cNvPr id="8" name="Picture 7" descr="Logo&#10;&#10;Description automatically generated">
            <a:extLst>
              <a:ext uri="{FF2B5EF4-FFF2-40B4-BE49-F238E27FC236}">
                <a16:creationId xmlns:a16="http://schemas.microsoft.com/office/drawing/2014/main" id="{8413B86E-88FF-D584-BC34-BF6E05A5CE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32064" y="4828181"/>
            <a:ext cx="4568161" cy="1153981"/>
          </a:xfrm>
          <a:prstGeom prst="rect">
            <a:avLst/>
          </a:prstGeom>
        </p:spPr>
      </p:pic>
    </p:spTree>
    <p:extLst>
      <p:ext uri="{BB962C8B-B14F-4D97-AF65-F5344CB8AC3E}">
        <p14:creationId xmlns:p14="http://schemas.microsoft.com/office/powerpoint/2010/main" val="360195837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rik-karits-8lfIK-6TgBk-unsplash.jpg" descr="erik-karits-8lfIK-6TgBk-unsplash.jpg">
            <a:extLst>
              <a:ext uri="{FF2B5EF4-FFF2-40B4-BE49-F238E27FC236}">
                <a16:creationId xmlns:a16="http://schemas.microsoft.com/office/drawing/2014/main" id="{6A307D91-42EE-2EEC-D1DA-8EAA7FC541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9" t="34" r="67439" b="-34"/>
          <a:stretch/>
        </p:blipFill>
        <p:spPr>
          <a:xfrm>
            <a:off x="-104775" y="-2345"/>
            <a:ext cx="3933185" cy="6860345"/>
          </a:xfrm>
          <a:prstGeom prst="rect">
            <a:avLst/>
          </a:prstGeom>
          <a:ln w="12700">
            <a:miter lim="400000"/>
          </a:ln>
        </p:spPr>
      </p:pic>
      <p:pic>
        <p:nvPicPr>
          <p:cNvPr id="217" name="erik-karits-8lfIK-6TgBk-unsplash.jpg" descr="erik-karits-8lfIK-6TgBk-unsplash.jpg"/>
          <p:cNvPicPr>
            <a:picLocks noChangeAspect="1"/>
          </p:cNvPicPr>
          <p:nvPr/>
        </p:nvPicPr>
        <p:blipFill rotWithShape="1">
          <a:blip r:embed="rId3" cstate="email">
            <a:extLst>
              <a:ext uri="{28A0092B-C50C-407E-A947-70E740481C1C}">
                <a14:useLocalDpi xmlns:a14="http://schemas.microsoft.com/office/drawing/2010/main"/>
              </a:ext>
            </a:extLst>
          </a:blip>
          <a:srcRect l="31429"/>
          <a:stretch/>
        </p:blipFill>
        <p:spPr>
          <a:xfrm>
            <a:off x="3828410" y="0"/>
            <a:ext cx="8363590" cy="6860345"/>
          </a:xfrm>
          <a:prstGeom prst="rect">
            <a:avLst/>
          </a:prstGeom>
          <a:ln w="12700">
            <a:miter lim="400000"/>
          </a:ln>
        </p:spPr>
      </p:pic>
      <p:sp>
        <p:nvSpPr>
          <p:cNvPr id="219" name="KEY…"/>
          <p:cNvSpPr txBox="1"/>
          <p:nvPr/>
        </p:nvSpPr>
        <p:spPr>
          <a:xfrm>
            <a:off x="417427" y="344045"/>
            <a:ext cx="5631350"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Today’s Discussion – Past, Present, and Future</a:t>
            </a:r>
            <a:endParaRPr sz="2000" kern="0" dirty="0">
              <a:solidFill>
                <a:srgbClr val="F2F2F2"/>
              </a:solidFill>
              <a:latin typeface="Futura Bold"/>
              <a:sym typeface="Futura Bold"/>
            </a:endParaRPr>
          </a:p>
        </p:txBody>
      </p:sp>
      <p:pic>
        <p:nvPicPr>
          <p:cNvPr id="220" name="Screen Shot 2022-10-20 at 12.50.10 PM.png" descr="Screen Shot 2022-10-20 at 12.50.10 PM.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2" name="Slide Number Placeholder 2">
            <a:extLst>
              <a:ext uri="{FF2B5EF4-FFF2-40B4-BE49-F238E27FC236}">
                <a16:creationId xmlns:a16="http://schemas.microsoft.com/office/drawing/2014/main" id="{DDA99904-CF3D-36E9-85FF-10E2FDDAEFF0}"/>
              </a:ext>
            </a:extLst>
          </p:cNvPr>
          <p:cNvSpPr txBox="1">
            <a:spLocks/>
          </p:cNvSpPr>
          <p:nvPr/>
        </p:nvSpPr>
        <p:spPr>
          <a:xfrm>
            <a:off x="11807973" y="6364978"/>
            <a:ext cx="257355" cy="335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 smtClean="0"/>
              <a:pPr/>
              <a:t>3</a:t>
            </a:fld>
            <a:endParaRPr lang="en" dirty="0"/>
          </a:p>
        </p:txBody>
      </p:sp>
      <p:sp>
        <p:nvSpPr>
          <p:cNvPr id="3" name="Rectangle 4">
            <a:extLst>
              <a:ext uri="{FF2B5EF4-FFF2-40B4-BE49-F238E27FC236}">
                <a16:creationId xmlns:a16="http://schemas.microsoft.com/office/drawing/2014/main" id="{796691ED-C8B4-12BC-F7BE-5CFADD80A22C}"/>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57BCBB48-13E1-DC1C-FD67-41FBBFFF2174}"/>
              </a:ext>
            </a:extLst>
          </p:cNvPr>
          <p:cNvSpPr>
            <a:spLocks noChangeArrowheads="1"/>
          </p:cNvSpPr>
          <p:nvPr/>
        </p:nvSpPr>
        <p:spPr bwMode="auto">
          <a:xfrm>
            <a:off x="-1" y="4735930"/>
            <a:ext cx="11904453"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This document and all of the information contained in it, including without limitation all text, data, graphs, and charts (collectively, the "Information") is the property of OWL ESG Inc. (OWL). </a:t>
            </a:r>
            <a:endParaRPr kumimoji="0" lang="en-US" altLang="en-US" sz="10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Information has not been submitted to, nor received approval from, the United States Securities and Exchange Commission or any other regulatory body. None of the Information constitutes an offer to sell (or a solicitation of an offer to buy), or a promotion or recommendation of, any security, financial product or other investment vehicle or any trading strategy, and OWL does not endorse, approve, or otherwise express any opinion regarding any issuer, securities, financial products or instruments or trading strategies. </a:t>
            </a:r>
            <a:endParaRPr kumimoji="0" lang="en-US" altLang="en-US" sz="10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user of the Information assumes the entire risk of any use it may make or permit to be made of the Information. OWL MAKES NO EXPRESS OR IMPLIED WARRANTIES OR REPRESENTATIONS WITH RESPECT TO THE INFORMATION AND EXPRESSLY DISCLAIMS ALL IMPLIED WARRANTIES (INCLUDING, WITHOUT LIMITATION, ANY IMPLIED WARRANTIES OF ORIGINALITY, ACCURACY, TIMELINESS, NON-INFRINGEMENT, COMPLETENESS, MERCHANTABILITY, AND FITNESS for A PARTICULAR PURPOSE) WITH RESPECT TO ANY OF THE INFORMATION. </a:t>
            </a:r>
            <a:endParaRPr kumimoji="0" lang="en-US" altLang="en-US" sz="10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Without limiting any of the foregoing and to the maximum extent permitted by law, in no event shall OWL have any liability regarding any of the Information for any direct, indirect, special, punitive, consequential (including lost profits), or any other damages even if notified of the possibility of such damages. The foregoing shall not exclude or limit any liability that may not by applicable law be excluded or limited.</a:t>
            </a:r>
            <a:endParaRPr kumimoji="0" lang="en-US" altLang="en-US" sz="2400" b="0" i="0" u="none" strike="noStrike" cap="none" normalizeH="0" baseline="0" dirty="0">
              <a:ln>
                <a:noFill/>
              </a:ln>
              <a:solidFill>
                <a:schemeClr val="bg1"/>
              </a:solidFill>
              <a:effectLst/>
              <a:latin typeface="Arial" panose="020B0604020202020204" pitchFamily="34" charset="0"/>
            </a:endParaRPr>
          </a:p>
        </p:txBody>
      </p:sp>
      <p:sp>
        <p:nvSpPr>
          <p:cNvPr id="9" name="TextBox 8">
            <a:extLst>
              <a:ext uri="{FF2B5EF4-FFF2-40B4-BE49-F238E27FC236}">
                <a16:creationId xmlns:a16="http://schemas.microsoft.com/office/drawing/2014/main" id="{753C3D8C-C5EB-8F16-9208-D4016EA8E31B}"/>
              </a:ext>
            </a:extLst>
          </p:cNvPr>
          <p:cNvSpPr txBox="1"/>
          <p:nvPr/>
        </p:nvSpPr>
        <p:spPr>
          <a:xfrm>
            <a:off x="92365" y="807014"/>
            <a:ext cx="6411952" cy="323165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Opening the History Books – </a:t>
            </a:r>
          </a:p>
          <a:p>
            <a:pPr marL="0" marR="0" lvl="0" indent="0" algn="l" defTabSz="914400" rtl="0" eaLnBrk="0" fontAlgn="base" latinLnBrk="0" hangingPunct="0">
              <a:lnSpc>
                <a:spcPct val="100000"/>
              </a:lnSpc>
              <a:spcBef>
                <a:spcPct val="0"/>
              </a:spcBef>
              <a:spcAft>
                <a:spcPts val="1200"/>
              </a:spcAft>
              <a:buClrTx/>
              <a:buSzTx/>
              <a:buFontTx/>
              <a:buNone/>
              <a:tabLst/>
            </a:pPr>
            <a:r>
              <a:rPr lang="en-US" altLang="en-US" b="1" dirty="0">
                <a:solidFill>
                  <a:schemeClr val="bg1"/>
                </a:solidFill>
                <a:latin typeface="Montserrat Light" panose="00000400000000000000" pitchFamily="2" charset="0"/>
                <a:ea typeface="Calibri" panose="020F0502020204030204" pitchFamily="34" charset="0"/>
                <a:cs typeface="Arial" panose="020B0604020202020204" pitchFamily="34" charset="0"/>
              </a:rPr>
              <a:t>ESG Data and </a:t>
            </a:r>
            <a:r>
              <a:rPr kumimoji="0" lang="en-US" altLang="en-US"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How We Got Here</a:t>
            </a:r>
            <a:r>
              <a:rPr kumimoji="0" lang="en-US" altLang="en-US" sz="24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	</a:t>
            </a:r>
            <a:endPar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eaLnBrk="0" fontAlgn="base" hangingPunct="0">
              <a:spcBef>
                <a:spcPct val="0"/>
              </a:spcBef>
              <a:spcAft>
                <a:spcPct val="0"/>
              </a:spcAft>
            </a:pPr>
            <a:r>
              <a:rPr kumimoji="0" lang="en-US" altLang="en-US" sz="24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Temperature Check – </a:t>
            </a:r>
          </a:p>
          <a:p>
            <a:pPr marL="0" marR="0" lvl="0" indent="0" algn="l" defTabSz="914400" rtl="0" eaLnBrk="0" fontAlgn="base" latinLnBrk="0" hangingPunct="0">
              <a:lnSpc>
                <a:spcPct val="100000"/>
              </a:lnSpc>
              <a:spcBef>
                <a:spcPct val="0"/>
              </a:spcBef>
              <a:spcAft>
                <a:spcPts val="1200"/>
              </a:spcAft>
              <a:buClrTx/>
              <a:buSzTx/>
              <a:buFontTx/>
              <a:buNone/>
              <a:tabLst/>
            </a:pPr>
            <a:r>
              <a:rPr kumimoji="0" lang="en-US" altLang="en-US"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The Decidedly Unsustainable Current State of ESG Data</a:t>
            </a:r>
            <a:endParaRPr kumimoji="0" lang="en-US" altLang="en-US" sz="24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endParaRPr>
          </a:p>
          <a:p>
            <a:pPr eaLnBrk="0" fontAlgn="base" hangingPunct="0">
              <a:spcBef>
                <a:spcPct val="0"/>
              </a:spcBef>
              <a:spcAft>
                <a:spcPct val="0"/>
              </a:spcAft>
            </a:pPr>
            <a:r>
              <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rPr>
              <a:t>Looking Into a Crystal Ball </a:t>
            </a:r>
            <a:r>
              <a:rPr kumimoji="0" lang="en-US" altLang="en-US" sz="24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 </a:t>
            </a:r>
            <a:endPar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ts val="1200"/>
              </a:spcAft>
              <a:buClrTx/>
              <a:buSzTx/>
              <a:buFontTx/>
              <a:buNone/>
              <a:tabLst/>
            </a:pPr>
            <a:r>
              <a:rPr lang="en-US" altLang="en-US" b="1" dirty="0">
                <a:solidFill>
                  <a:schemeClr val="bg1"/>
                </a:solidFill>
                <a:latin typeface="Montserrat Light" panose="00000400000000000000" pitchFamily="2" charset="0"/>
                <a:ea typeface="Calibri" panose="020F0502020204030204" pitchFamily="34" charset="0"/>
                <a:cs typeface="Arial" panose="020B0604020202020204" pitchFamily="34" charset="0"/>
              </a:rPr>
              <a:t>The Coming ESG Explosion and Where OWL Fits In</a:t>
            </a:r>
            <a:endPar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Q&amp;A</a:t>
            </a:r>
            <a:r>
              <a:rPr kumimoji="0" lang="en-US" altLang="en-US" sz="1800"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rik-karits-8lfIK-6TgBk-unsplash.jpg" descr="erik-karits-8lfIK-6TgBk-unsplash.jpg">
            <a:extLst>
              <a:ext uri="{FF2B5EF4-FFF2-40B4-BE49-F238E27FC236}">
                <a16:creationId xmlns:a16="http://schemas.microsoft.com/office/drawing/2014/main" id="{6A307D91-42EE-2EEC-D1DA-8EAA7FC541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9" t="34" r="67439" b="-34"/>
          <a:stretch/>
        </p:blipFill>
        <p:spPr>
          <a:xfrm>
            <a:off x="-104775" y="-2345"/>
            <a:ext cx="3933185" cy="6860345"/>
          </a:xfrm>
          <a:prstGeom prst="rect">
            <a:avLst/>
          </a:prstGeom>
          <a:ln w="12700">
            <a:miter lim="400000"/>
          </a:ln>
        </p:spPr>
      </p:pic>
      <p:pic>
        <p:nvPicPr>
          <p:cNvPr id="217" name="erik-karits-8lfIK-6TgBk-unsplash.jpg" descr="erik-karits-8lfIK-6TgBk-unsplash.jpg"/>
          <p:cNvPicPr>
            <a:picLocks noChangeAspect="1"/>
          </p:cNvPicPr>
          <p:nvPr/>
        </p:nvPicPr>
        <p:blipFill rotWithShape="1">
          <a:blip r:embed="rId3" cstate="email">
            <a:extLst>
              <a:ext uri="{28A0092B-C50C-407E-A947-70E740481C1C}">
                <a14:useLocalDpi xmlns:a14="http://schemas.microsoft.com/office/drawing/2010/main"/>
              </a:ext>
            </a:extLst>
          </a:blip>
          <a:srcRect l="31429"/>
          <a:stretch/>
        </p:blipFill>
        <p:spPr>
          <a:xfrm>
            <a:off x="3828410" y="0"/>
            <a:ext cx="8363590" cy="6860345"/>
          </a:xfrm>
          <a:prstGeom prst="rect">
            <a:avLst/>
          </a:prstGeom>
          <a:ln w="12700">
            <a:miter lim="400000"/>
          </a:ln>
        </p:spPr>
      </p:pic>
      <p:sp>
        <p:nvSpPr>
          <p:cNvPr id="219" name="KEY…"/>
          <p:cNvSpPr txBox="1"/>
          <p:nvPr/>
        </p:nvSpPr>
        <p:spPr>
          <a:xfrm>
            <a:off x="417427" y="344045"/>
            <a:ext cx="1970091"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Part 1– The Past</a:t>
            </a:r>
            <a:endParaRPr sz="2000" kern="0" dirty="0">
              <a:solidFill>
                <a:srgbClr val="F2F2F2"/>
              </a:solidFill>
              <a:latin typeface="Futura Bold"/>
              <a:sym typeface="Futura Bold"/>
            </a:endParaRPr>
          </a:p>
        </p:txBody>
      </p:sp>
      <p:pic>
        <p:nvPicPr>
          <p:cNvPr id="220" name="Screen Shot 2022-10-20 at 12.50.10 PM.png" descr="Screen Shot 2022-10-20 at 12.50.10 PM.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2" name="Slide Number Placeholder 2">
            <a:extLst>
              <a:ext uri="{FF2B5EF4-FFF2-40B4-BE49-F238E27FC236}">
                <a16:creationId xmlns:a16="http://schemas.microsoft.com/office/drawing/2014/main" id="{DDA99904-CF3D-36E9-85FF-10E2FDDAEFF0}"/>
              </a:ext>
            </a:extLst>
          </p:cNvPr>
          <p:cNvSpPr txBox="1">
            <a:spLocks/>
          </p:cNvSpPr>
          <p:nvPr/>
        </p:nvSpPr>
        <p:spPr>
          <a:xfrm>
            <a:off x="11807973" y="6364978"/>
            <a:ext cx="257355" cy="335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 smtClean="0"/>
              <a:pPr/>
              <a:t>4</a:t>
            </a:fld>
            <a:endParaRPr lang="en" dirty="0"/>
          </a:p>
        </p:txBody>
      </p:sp>
      <p:sp>
        <p:nvSpPr>
          <p:cNvPr id="3" name="Rectangle 4">
            <a:extLst>
              <a:ext uri="{FF2B5EF4-FFF2-40B4-BE49-F238E27FC236}">
                <a16:creationId xmlns:a16="http://schemas.microsoft.com/office/drawing/2014/main" id="{796691ED-C8B4-12BC-F7BE-5CFADD80A22C}"/>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753C3D8C-C5EB-8F16-9208-D4016EA8E31B}"/>
              </a:ext>
            </a:extLst>
          </p:cNvPr>
          <p:cNvSpPr txBox="1"/>
          <p:nvPr/>
        </p:nvSpPr>
        <p:spPr>
          <a:xfrm>
            <a:off x="763850" y="3134228"/>
            <a:ext cx="6886629" cy="129266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Opening the History Books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rPr>
              <a:t>ESG Data and How We Got Here</a:t>
            </a:r>
            <a:r>
              <a:rPr kumimoji="0" lang="en-US" altLang="en-US" sz="1800"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92835591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5</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96207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ESG on the Rise</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10" name="TextBox 9">
            <a:extLst>
              <a:ext uri="{FF2B5EF4-FFF2-40B4-BE49-F238E27FC236}">
                <a16:creationId xmlns:a16="http://schemas.microsoft.com/office/drawing/2014/main" id="{394A0950-F650-DEB7-B280-F8FE1357423E}"/>
              </a:ext>
            </a:extLst>
          </p:cNvPr>
          <p:cNvSpPr txBox="1"/>
          <p:nvPr/>
        </p:nvSpPr>
        <p:spPr>
          <a:xfrm>
            <a:off x="184731" y="1184266"/>
            <a:ext cx="11357029" cy="5016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228600" hangingPunct="0">
              <a:lnSpc>
                <a:spcPct val="80000"/>
              </a:lnSpc>
              <a:defRPr sz="3600">
                <a:solidFill>
                  <a:srgbClr val="356090"/>
                </a:solidFill>
                <a:latin typeface="Futura Bold"/>
                <a:ea typeface="Futura Bold"/>
                <a:cs typeface="Futura Bold"/>
                <a:sym typeface="Futura Bold"/>
              </a:defRPr>
            </a:pPr>
            <a:r>
              <a:rPr lang="en-US" sz="4400" kern="0" dirty="0">
                <a:solidFill>
                  <a:srgbClr val="FFFFFF"/>
                </a:solidFill>
                <a:latin typeface="Futura Bold"/>
                <a:sym typeface="Futura Bold"/>
              </a:rPr>
              <a:t>Environmental, Social, and Governance</a:t>
            </a:r>
          </a:p>
          <a:p>
            <a:pPr defTabSz="228600" hangingPunct="0">
              <a:lnSpc>
                <a:spcPct val="80000"/>
              </a:lnSpc>
              <a:defRPr sz="3600">
                <a:solidFill>
                  <a:srgbClr val="356090"/>
                </a:solidFill>
                <a:latin typeface="Futura Bold"/>
                <a:ea typeface="Futura Bold"/>
                <a:cs typeface="Futura Bold"/>
                <a:sym typeface="Futura Bold"/>
              </a:defRPr>
            </a:pPr>
            <a:endParaRPr lang="en-US" sz="1600" kern="0" dirty="0">
              <a:solidFill>
                <a:srgbClr val="FFFFFF"/>
              </a:solidFill>
              <a:latin typeface="Futura"/>
              <a:sym typeface="Futura"/>
            </a:endParaRPr>
          </a:p>
          <a:p>
            <a:pPr marL="285750" indent="-285750" defTabSz="228600" hangingPunct="0">
              <a:spcBef>
                <a:spcPts val="600"/>
              </a:spcBef>
              <a:buFont typeface="Arial" panose="020B0604020202020204" pitchFamily="34" charset="0"/>
              <a:buChar char="•"/>
              <a:defRPr sz="2200">
                <a:solidFill>
                  <a:srgbClr val="356090"/>
                </a:solidFill>
                <a:latin typeface="Futura"/>
                <a:ea typeface="Futura"/>
                <a:cs typeface="Futura"/>
                <a:sym typeface="Futura"/>
              </a:defRPr>
            </a:pPr>
            <a:r>
              <a:rPr lang="en-US" sz="2800" kern="0" dirty="0">
                <a:solidFill>
                  <a:srgbClr val="FFFFFF"/>
                </a:solidFill>
                <a:latin typeface="Futura"/>
                <a:sym typeface="Futura"/>
              </a:rPr>
              <a:t>“ESG is a framework that helps stakeholders understand how an organization is managing risks and opportunities related to environmental, social, and governance criteria.” (Corporate Finance Institute)</a:t>
            </a:r>
          </a:p>
          <a:p>
            <a:pPr marL="285750" indent="-285750" defTabSz="228600" hangingPunct="0">
              <a:spcBef>
                <a:spcPts val="600"/>
              </a:spcBef>
              <a:buFont typeface="Arial" panose="020B0604020202020204" pitchFamily="34" charset="0"/>
              <a:buChar char="•"/>
              <a:defRPr sz="2200">
                <a:solidFill>
                  <a:srgbClr val="356090"/>
                </a:solidFill>
                <a:latin typeface="Futura"/>
                <a:ea typeface="Futura"/>
                <a:cs typeface="Futura"/>
                <a:sym typeface="Futura"/>
              </a:defRPr>
            </a:pPr>
            <a:r>
              <a:rPr lang="en-US" sz="2800" kern="0" dirty="0">
                <a:solidFill>
                  <a:srgbClr val="FFFFFF"/>
                </a:solidFill>
                <a:latin typeface="Futura"/>
                <a:sym typeface="Futura"/>
              </a:rPr>
              <a:t>Has existed conceptually in the market for almost a century. </a:t>
            </a:r>
          </a:p>
          <a:p>
            <a:pPr marL="285750" indent="-285750" defTabSz="228600" hangingPunct="0">
              <a:spcBef>
                <a:spcPts val="600"/>
              </a:spcBef>
              <a:buFont typeface="Arial" panose="020B0604020202020204" pitchFamily="34" charset="0"/>
              <a:buChar char="•"/>
              <a:defRPr sz="2200">
                <a:solidFill>
                  <a:srgbClr val="356090"/>
                </a:solidFill>
                <a:latin typeface="Futura"/>
                <a:ea typeface="Futura"/>
                <a:cs typeface="Futura"/>
                <a:sym typeface="Futura"/>
              </a:defRPr>
            </a:pPr>
            <a:r>
              <a:rPr lang="en-US" sz="2800" kern="0" dirty="0">
                <a:solidFill>
                  <a:srgbClr val="FFFFFF"/>
                </a:solidFill>
                <a:latin typeface="Futura"/>
                <a:sym typeface="Futura"/>
              </a:rPr>
              <a:t>Was originally driven by activist investors focused less on financial returns.</a:t>
            </a:r>
          </a:p>
          <a:p>
            <a:pPr marL="285750" indent="-285750" defTabSz="228600" hangingPunct="0">
              <a:spcBef>
                <a:spcPts val="600"/>
              </a:spcBef>
              <a:buFont typeface="Arial" panose="020B0604020202020204" pitchFamily="34" charset="0"/>
              <a:buChar char="•"/>
              <a:defRPr sz="2200">
                <a:solidFill>
                  <a:srgbClr val="356090"/>
                </a:solidFill>
                <a:latin typeface="Futura"/>
                <a:ea typeface="Futura"/>
                <a:cs typeface="Futura"/>
                <a:sym typeface="Futura"/>
              </a:defRPr>
            </a:pPr>
            <a:r>
              <a:rPr lang="en-US" sz="2800" kern="0" dirty="0">
                <a:solidFill>
                  <a:srgbClr val="FFFFFF"/>
                </a:solidFill>
                <a:latin typeface="Futura"/>
                <a:sym typeface="Futura"/>
              </a:rPr>
              <a:t>Has become a mainstream consideration, with attention and expenditures increasing significantly every year since 2010.</a:t>
            </a:r>
          </a:p>
        </p:txBody>
      </p:sp>
      <p:pic>
        <p:nvPicPr>
          <p:cNvPr id="11" name="Picture 10" descr="Logo&#10;&#10;Description automatically generated">
            <a:extLst>
              <a:ext uri="{FF2B5EF4-FFF2-40B4-BE49-F238E27FC236}">
                <a16:creationId xmlns:a16="http://schemas.microsoft.com/office/drawing/2014/main" id="{A0FCACF3-E7EA-037B-B327-D37419CD1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46499"/>
            <a:ext cx="2243748" cy="566802"/>
          </a:xfrm>
          <a:prstGeom prst="rect">
            <a:avLst/>
          </a:prstGeom>
        </p:spPr>
      </p:pic>
    </p:spTree>
    <p:extLst>
      <p:ext uri="{BB962C8B-B14F-4D97-AF65-F5344CB8AC3E}">
        <p14:creationId xmlns:p14="http://schemas.microsoft.com/office/powerpoint/2010/main" val="2358393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6</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96207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ESG on the Rise</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8" name="Picture 7" descr="Logo&#10;&#10;Description automatically generated">
            <a:extLst>
              <a:ext uri="{FF2B5EF4-FFF2-40B4-BE49-F238E27FC236}">
                <a16:creationId xmlns:a16="http://schemas.microsoft.com/office/drawing/2014/main" id="{0BA64C5D-CD31-451E-1386-997F628C3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13" name="TextBox 12">
            <a:extLst>
              <a:ext uri="{FF2B5EF4-FFF2-40B4-BE49-F238E27FC236}">
                <a16:creationId xmlns:a16="http://schemas.microsoft.com/office/drawing/2014/main" id="{1BC42309-17E7-F8A6-9E8B-A6F2A1047F18}"/>
              </a:ext>
            </a:extLst>
          </p:cNvPr>
          <p:cNvSpPr txBox="1"/>
          <p:nvPr/>
        </p:nvSpPr>
        <p:spPr>
          <a:xfrm>
            <a:off x="5506720" y="911599"/>
            <a:ext cx="6540903" cy="2554545"/>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Futura"/>
              </a:rPr>
              <a:t>As of the end of 2020, over $30 Trillion was invested in ESG-related assets under management (AUM)</a:t>
            </a:r>
          </a:p>
          <a:p>
            <a:pPr marL="342900" indent="-342900">
              <a:buFont typeface="Arial" panose="020B0604020202020204" pitchFamily="34" charset="0"/>
              <a:buChar char="•"/>
            </a:pPr>
            <a:endParaRPr lang="en-US" sz="2000" dirty="0">
              <a:latin typeface="Futura"/>
            </a:endParaRPr>
          </a:p>
          <a:p>
            <a:pPr marL="342900" indent="-342900">
              <a:buFont typeface="Arial" panose="020B0604020202020204" pitchFamily="34" charset="0"/>
              <a:buChar char="•"/>
            </a:pPr>
            <a:r>
              <a:rPr lang="en-US" sz="2000" dirty="0">
                <a:latin typeface="Futura"/>
              </a:rPr>
              <a:t>Expected to reach $50 Trillion by 2025</a:t>
            </a:r>
          </a:p>
          <a:p>
            <a:pPr marL="342900" indent="-342900">
              <a:buFont typeface="Arial" panose="020B0604020202020204" pitchFamily="34" charset="0"/>
              <a:buChar char="•"/>
            </a:pPr>
            <a:endParaRPr lang="en-US" sz="2000" dirty="0">
              <a:latin typeface="Futura"/>
            </a:endParaRPr>
          </a:p>
          <a:p>
            <a:pPr marL="342900" indent="-342900">
              <a:buFont typeface="Arial" panose="020B0604020202020204" pitchFamily="34" charset="0"/>
              <a:buChar char="•"/>
            </a:pPr>
            <a:r>
              <a:rPr lang="en-US" sz="2000" dirty="0">
                <a:latin typeface="Futura"/>
              </a:rPr>
              <a:t>More than 550 ESG-dedicated investment vehicles (funds, ETFs, etc.) as of 2022</a:t>
            </a:r>
          </a:p>
        </p:txBody>
      </p:sp>
      <p:pic>
        <p:nvPicPr>
          <p:cNvPr id="1026" name="Picture 2" descr="ESG by the Numbers: Sustainable Investing Set Records in ...">
            <a:extLst>
              <a:ext uri="{FF2B5EF4-FFF2-40B4-BE49-F238E27FC236}">
                <a16:creationId xmlns:a16="http://schemas.microsoft.com/office/drawing/2014/main" id="{F7530322-194F-70CC-F438-B08AB096F3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427" y="911599"/>
            <a:ext cx="4884037"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oadridge Research: Active Asset Managers Can Meet Rising Demand With New  ESG Solutions | Broadridge">
            <a:extLst>
              <a:ext uri="{FF2B5EF4-FFF2-40B4-BE49-F238E27FC236}">
                <a16:creationId xmlns:a16="http://schemas.microsoft.com/office/drawing/2014/main" id="{768C4910-BBB7-5AF6-C587-8196E19006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7567" y="3654799"/>
            <a:ext cx="4876801" cy="27432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48A1D76-8993-B114-AA55-487C753DDC52}"/>
              </a:ext>
            </a:extLst>
          </p:cNvPr>
          <p:cNvSpPr txBox="1"/>
          <p:nvPr/>
        </p:nvSpPr>
        <p:spPr>
          <a:xfrm>
            <a:off x="277632" y="3959410"/>
            <a:ext cx="6663109" cy="2554545"/>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Futura"/>
              </a:rPr>
              <a:t>Retail wealth ESG AUM up 92 percent from 2015-2019 (S&amp;P 500 up 40 percent)</a:t>
            </a:r>
          </a:p>
          <a:p>
            <a:pPr marL="342900" indent="-342900">
              <a:buFont typeface="Arial" panose="020B0604020202020204" pitchFamily="34" charset="0"/>
              <a:buChar char="•"/>
            </a:pPr>
            <a:endParaRPr lang="en-US" sz="2000" dirty="0">
              <a:latin typeface="Futura"/>
            </a:endParaRPr>
          </a:p>
          <a:p>
            <a:pPr marL="342900" indent="-342900">
              <a:buFont typeface="Arial" panose="020B0604020202020204" pitchFamily="34" charset="0"/>
              <a:buChar char="•"/>
            </a:pPr>
            <a:r>
              <a:rPr lang="en-US" sz="2000" dirty="0">
                <a:latin typeface="Futura"/>
              </a:rPr>
              <a:t>95 percent of millennial investors interested in sustainable investments</a:t>
            </a:r>
          </a:p>
          <a:p>
            <a:pPr marL="342900" indent="-342900">
              <a:buFont typeface="Arial" panose="020B0604020202020204" pitchFamily="34" charset="0"/>
              <a:buChar char="•"/>
            </a:pPr>
            <a:endParaRPr lang="en-US" sz="2000" dirty="0">
              <a:latin typeface="Futura"/>
            </a:endParaRPr>
          </a:p>
          <a:p>
            <a:pPr marL="342900" indent="-342900">
              <a:buFont typeface="Arial" panose="020B0604020202020204" pitchFamily="34" charset="0"/>
              <a:buChar char="•"/>
            </a:pPr>
            <a:r>
              <a:rPr lang="en-US" sz="2000" dirty="0">
                <a:latin typeface="Futura"/>
              </a:rPr>
              <a:t>More than $70 Trillion in inheritance wealth transfer projected by 2035</a:t>
            </a:r>
          </a:p>
        </p:txBody>
      </p:sp>
    </p:spTree>
    <p:extLst>
      <p:ext uri="{BB962C8B-B14F-4D97-AF65-F5344CB8AC3E}">
        <p14:creationId xmlns:p14="http://schemas.microsoft.com/office/powerpoint/2010/main" val="3008696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7</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962076"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ESG on the Rise</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10" name="TextBox 9">
            <a:extLst>
              <a:ext uri="{FF2B5EF4-FFF2-40B4-BE49-F238E27FC236}">
                <a16:creationId xmlns:a16="http://schemas.microsoft.com/office/drawing/2014/main" id="{394A0950-F650-DEB7-B280-F8FE1357423E}"/>
              </a:ext>
            </a:extLst>
          </p:cNvPr>
          <p:cNvSpPr txBox="1"/>
          <p:nvPr/>
        </p:nvSpPr>
        <p:spPr>
          <a:xfrm>
            <a:off x="92365" y="1029276"/>
            <a:ext cx="12008707" cy="1631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defTabSz="228600" hangingPunct="0">
              <a:buFont typeface="Arial" panose="020B0604020202020204" pitchFamily="34" charset="0"/>
              <a:buChar char="•"/>
              <a:defRPr sz="2200">
                <a:solidFill>
                  <a:srgbClr val="356090"/>
                </a:solidFill>
                <a:latin typeface="Futura"/>
                <a:ea typeface="Futura"/>
                <a:cs typeface="Futura"/>
                <a:sym typeface="Futura"/>
              </a:defRPr>
            </a:pPr>
            <a:r>
              <a:rPr lang="en-US" sz="2000" kern="0" dirty="0">
                <a:solidFill>
                  <a:srgbClr val="FFFFFF"/>
                </a:solidFill>
                <a:latin typeface="Futura"/>
                <a:sym typeface="Futura"/>
              </a:rPr>
              <a:t>83% of consumers think companies should be actively shaping ESG best practices and 86% of employees prefer to support or work for companies that care about the same issues they do.</a:t>
            </a:r>
          </a:p>
          <a:p>
            <a:pPr defTabSz="228600" hangingPunct="0">
              <a:defRPr sz="2200">
                <a:solidFill>
                  <a:srgbClr val="356090"/>
                </a:solidFill>
                <a:latin typeface="Futura"/>
                <a:ea typeface="Futura"/>
                <a:cs typeface="Futura"/>
                <a:sym typeface="Futura"/>
              </a:defRPr>
            </a:pPr>
            <a:endParaRPr lang="en-US" sz="2000" kern="0" dirty="0">
              <a:solidFill>
                <a:srgbClr val="FFFFFF"/>
              </a:solidFill>
              <a:latin typeface="Futura"/>
              <a:sym typeface="Futura"/>
            </a:endParaRPr>
          </a:p>
          <a:p>
            <a:pPr marL="342900" indent="-342900" defTabSz="228600" hangingPunct="0">
              <a:buFont typeface="Arial" panose="020B0604020202020204" pitchFamily="34" charset="0"/>
              <a:buChar char="•"/>
              <a:defRPr sz="2200">
                <a:solidFill>
                  <a:srgbClr val="356090"/>
                </a:solidFill>
                <a:latin typeface="Futura"/>
                <a:ea typeface="Futura"/>
                <a:cs typeface="Futura"/>
                <a:sym typeface="Futura"/>
              </a:defRPr>
            </a:pPr>
            <a:r>
              <a:rPr lang="en-US" sz="2000" kern="0" dirty="0">
                <a:solidFill>
                  <a:srgbClr val="FFFFFF"/>
                </a:solidFill>
                <a:latin typeface="Futura"/>
                <a:sym typeface="Futura"/>
              </a:rPr>
              <a:t>91% of business leaders say they believe their company has a responsibility to act on ESG issues. (PWC)</a:t>
            </a:r>
          </a:p>
        </p:txBody>
      </p:sp>
      <p:pic>
        <p:nvPicPr>
          <p:cNvPr id="7" name="Picture 6" descr="Logo&#10;&#10;Description automatically generated">
            <a:extLst>
              <a:ext uri="{FF2B5EF4-FFF2-40B4-BE49-F238E27FC236}">
                <a16:creationId xmlns:a16="http://schemas.microsoft.com/office/drawing/2014/main" id="{0084B4EF-7891-F26B-9BD5-7F85ACF78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8" name="Picture 7">
            <a:extLst>
              <a:ext uri="{FF2B5EF4-FFF2-40B4-BE49-F238E27FC236}">
                <a16:creationId xmlns:a16="http://schemas.microsoft.com/office/drawing/2014/main" id="{C29190B2-A20B-18A6-16DD-C9C623C4E779}"/>
              </a:ext>
            </a:extLst>
          </p:cNvPr>
          <p:cNvPicPr>
            <a:picLocks noChangeAspect="1"/>
          </p:cNvPicPr>
          <p:nvPr/>
        </p:nvPicPr>
        <p:blipFill>
          <a:blip r:embed="rId4"/>
          <a:stretch>
            <a:fillRect/>
          </a:stretch>
        </p:blipFill>
        <p:spPr>
          <a:xfrm>
            <a:off x="2422218" y="2415270"/>
            <a:ext cx="4948473" cy="2457814"/>
          </a:xfrm>
          <a:prstGeom prst="rect">
            <a:avLst/>
          </a:prstGeom>
        </p:spPr>
      </p:pic>
      <p:pic>
        <p:nvPicPr>
          <p:cNvPr id="6" name="Picture 4" descr="ESG Made Simple 2019">
            <a:extLst>
              <a:ext uri="{FF2B5EF4-FFF2-40B4-BE49-F238E27FC236}">
                <a16:creationId xmlns:a16="http://schemas.microsoft.com/office/drawing/2014/main" id="{6562192B-6B1A-16C5-FC33-8B4BDD5B7F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31" y="3644177"/>
            <a:ext cx="2176903" cy="30772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SG gets a C-suite boost: How leaders are prioritizing environmental ...">
            <a:extLst>
              <a:ext uri="{FF2B5EF4-FFF2-40B4-BE49-F238E27FC236}">
                <a16:creationId xmlns:a16="http://schemas.microsoft.com/office/drawing/2014/main" id="{E8DF4814-4DF0-8C99-4F91-7DAACC82F9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1275" y="3147016"/>
            <a:ext cx="4663696" cy="3335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557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8</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96207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ESG on the Rise</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E1AA2006-EA02-D0FD-3FC1-A881C6DCDA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9" name="Picture 8">
            <a:extLst>
              <a:ext uri="{FF2B5EF4-FFF2-40B4-BE49-F238E27FC236}">
                <a16:creationId xmlns:a16="http://schemas.microsoft.com/office/drawing/2014/main" id="{D8031554-905D-FDD0-75E8-F8C82B2E93D3}"/>
              </a:ext>
            </a:extLst>
          </p:cNvPr>
          <p:cNvPicPr>
            <a:picLocks noChangeAspect="1"/>
          </p:cNvPicPr>
          <p:nvPr/>
        </p:nvPicPr>
        <p:blipFill>
          <a:blip r:embed="rId4"/>
          <a:stretch>
            <a:fillRect/>
          </a:stretch>
        </p:blipFill>
        <p:spPr>
          <a:xfrm>
            <a:off x="7210263" y="4500685"/>
            <a:ext cx="2593612" cy="2144223"/>
          </a:xfrm>
          <a:prstGeom prst="rect">
            <a:avLst/>
          </a:prstGeom>
        </p:spPr>
      </p:pic>
      <p:pic>
        <p:nvPicPr>
          <p:cNvPr id="5122" name="Picture 2" descr="Five ESG Standards Will Awaken Capital Markets | Sustainability Advantage">
            <a:extLst>
              <a:ext uri="{FF2B5EF4-FFF2-40B4-BE49-F238E27FC236}">
                <a16:creationId xmlns:a16="http://schemas.microsoft.com/office/drawing/2014/main" id="{9A8C0863-862D-8583-8AA0-F04B8311D4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1226" y="807014"/>
            <a:ext cx="4672709" cy="350453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SG scores: Transparency and transition in fund management | Refinitiv">
            <a:extLst>
              <a:ext uri="{FF2B5EF4-FFF2-40B4-BE49-F238E27FC236}">
                <a16:creationId xmlns:a16="http://schemas.microsoft.com/office/drawing/2014/main" id="{21A2A41F-2013-6B9A-767F-5D0C8E907F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343" y="2054269"/>
            <a:ext cx="5516921" cy="3103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520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rik-karits-8lfIK-6TgBk-unsplash.jpg" descr="erik-karits-8lfIK-6TgBk-unsplash.jpg">
            <a:extLst>
              <a:ext uri="{FF2B5EF4-FFF2-40B4-BE49-F238E27FC236}">
                <a16:creationId xmlns:a16="http://schemas.microsoft.com/office/drawing/2014/main" id="{6A307D91-42EE-2EEC-D1DA-8EAA7FC541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9" t="34" r="67439" b="-34"/>
          <a:stretch/>
        </p:blipFill>
        <p:spPr>
          <a:xfrm>
            <a:off x="-104775" y="-2345"/>
            <a:ext cx="3933185" cy="6860345"/>
          </a:xfrm>
          <a:prstGeom prst="rect">
            <a:avLst/>
          </a:prstGeom>
          <a:ln w="12700">
            <a:miter lim="400000"/>
          </a:ln>
        </p:spPr>
      </p:pic>
      <p:pic>
        <p:nvPicPr>
          <p:cNvPr id="217" name="erik-karits-8lfIK-6TgBk-unsplash.jpg" descr="erik-karits-8lfIK-6TgBk-unsplash.jpg"/>
          <p:cNvPicPr>
            <a:picLocks noChangeAspect="1"/>
          </p:cNvPicPr>
          <p:nvPr/>
        </p:nvPicPr>
        <p:blipFill rotWithShape="1">
          <a:blip r:embed="rId3" cstate="email">
            <a:extLst>
              <a:ext uri="{28A0092B-C50C-407E-A947-70E740481C1C}">
                <a14:useLocalDpi xmlns:a14="http://schemas.microsoft.com/office/drawing/2010/main"/>
              </a:ext>
            </a:extLst>
          </a:blip>
          <a:srcRect l="31429"/>
          <a:stretch/>
        </p:blipFill>
        <p:spPr>
          <a:xfrm>
            <a:off x="3828410" y="0"/>
            <a:ext cx="8363590" cy="6860345"/>
          </a:xfrm>
          <a:prstGeom prst="rect">
            <a:avLst/>
          </a:prstGeom>
          <a:ln w="12700">
            <a:miter lim="400000"/>
          </a:ln>
        </p:spPr>
      </p:pic>
      <p:sp>
        <p:nvSpPr>
          <p:cNvPr id="219" name="KEY…"/>
          <p:cNvSpPr txBox="1"/>
          <p:nvPr/>
        </p:nvSpPr>
        <p:spPr>
          <a:xfrm>
            <a:off x="417427" y="344045"/>
            <a:ext cx="2433358"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Part 2 – The Present</a:t>
            </a:r>
            <a:endParaRPr sz="2000" kern="0" dirty="0">
              <a:solidFill>
                <a:srgbClr val="F2F2F2"/>
              </a:solidFill>
              <a:latin typeface="Futura Bold"/>
              <a:sym typeface="Futura Bold"/>
            </a:endParaRPr>
          </a:p>
        </p:txBody>
      </p:sp>
      <p:pic>
        <p:nvPicPr>
          <p:cNvPr id="220" name="Screen Shot 2022-10-20 at 12.50.10 PM.png" descr="Screen Shot 2022-10-20 at 12.50.10 PM.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2" name="Slide Number Placeholder 2">
            <a:extLst>
              <a:ext uri="{FF2B5EF4-FFF2-40B4-BE49-F238E27FC236}">
                <a16:creationId xmlns:a16="http://schemas.microsoft.com/office/drawing/2014/main" id="{DDA99904-CF3D-36E9-85FF-10E2FDDAEFF0}"/>
              </a:ext>
            </a:extLst>
          </p:cNvPr>
          <p:cNvSpPr txBox="1">
            <a:spLocks/>
          </p:cNvSpPr>
          <p:nvPr/>
        </p:nvSpPr>
        <p:spPr>
          <a:xfrm>
            <a:off x="11807973" y="6364978"/>
            <a:ext cx="257355" cy="335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 smtClean="0"/>
              <a:pPr/>
              <a:t>9</a:t>
            </a:fld>
            <a:endParaRPr lang="en" dirty="0"/>
          </a:p>
        </p:txBody>
      </p:sp>
      <p:sp>
        <p:nvSpPr>
          <p:cNvPr id="3" name="Rectangle 4">
            <a:extLst>
              <a:ext uri="{FF2B5EF4-FFF2-40B4-BE49-F238E27FC236}">
                <a16:creationId xmlns:a16="http://schemas.microsoft.com/office/drawing/2014/main" id="{796691ED-C8B4-12BC-F7BE-5CFADD80A22C}"/>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800C0B2A-D76A-51A9-9DC4-322E6B40AC38}"/>
              </a:ext>
            </a:extLst>
          </p:cNvPr>
          <p:cNvSpPr txBox="1"/>
          <p:nvPr/>
        </p:nvSpPr>
        <p:spPr>
          <a:xfrm>
            <a:off x="763850" y="3134228"/>
            <a:ext cx="8621690" cy="156966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Temperature Check</a:t>
            </a:r>
          </a:p>
          <a:p>
            <a:pPr eaLnBrk="0" fontAlgn="base" hangingPunct="0">
              <a:spcBef>
                <a:spcPct val="0"/>
              </a:spcBef>
              <a:spcAft>
                <a:spcPct val="0"/>
              </a:spcAft>
            </a:pPr>
            <a:r>
              <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rPr>
              <a:t>The Decidedly Unsustainable Current State of ESG Data</a:t>
            </a:r>
            <a:endParaRPr kumimoji="0" lang="en-US" altLang="en-US" sz="1800"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40484562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10</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Data Debacle</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BA07D81D-BDA1-3A76-D48A-0329D693E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11" name="TextBox 10">
            <a:extLst>
              <a:ext uri="{FF2B5EF4-FFF2-40B4-BE49-F238E27FC236}">
                <a16:creationId xmlns:a16="http://schemas.microsoft.com/office/drawing/2014/main" id="{AFAF1C6A-1BBA-FBBE-323D-0D120AA3E61D}"/>
              </a:ext>
            </a:extLst>
          </p:cNvPr>
          <p:cNvSpPr txBox="1"/>
          <p:nvPr/>
        </p:nvSpPr>
        <p:spPr>
          <a:xfrm>
            <a:off x="5746676" y="5059878"/>
            <a:ext cx="2893797" cy="861774"/>
          </a:xfrm>
          <a:prstGeom prst="rect">
            <a:avLst/>
          </a:prstGeom>
          <a:noFill/>
        </p:spPr>
        <p:txBody>
          <a:bodyPr wrap="square">
            <a:spAutoFit/>
          </a:bodyPr>
          <a:lstStyle/>
          <a:p>
            <a:pPr algn="ctr"/>
            <a:r>
              <a:rPr lang="en-US" sz="1600" b="1" kern="0" dirty="0">
                <a:latin typeface="Futura" panose="020B0602020204020303" pitchFamily="34" charset="-79"/>
                <a:cs typeface="Futura" panose="020B0602020204020303" pitchFamily="34" charset="-79"/>
                <a:sym typeface="Arial"/>
              </a:rPr>
              <a:t>OVERALL ESG SCORE: </a:t>
            </a:r>
          </a:p>
          <a:p>
            <a:pPr algn="ctr"/>
            <a:r>
              <a:rPr lang="en-US" b="1" kern="0" dirty="0">
                <a:solidFill>
                  <a:srgbClr val="F76C6C"/>
                </a:solidFill>
                <a:latin typeface="Futura" panose="020B0602020204020303" pitchFamily="34" charset="-79"/>
                <a:cs typeface="Futura" panose="020B0602020204020303" pitchFamily="34" charset="-79"/>
                <a:sym typeface="Arial"/>
              </a:rPr>
              <a:t>~50% </a:t>
            </a:r>
          </a:p>
          <a:p>
            <a:pPr algn="ctr"/>
            <a:r>
              <a:rPr lang="en-US" sz="1600" b="1" kern="0" dirty="0">
                <a:latin typeface="Futura" panose="020B0602020204020303" pitchFamily="34" charset="-79"/>
                <a:cs typeface="Futura" panose="020B0602020204020303" pitchFamily="34" charset="-79"/>
                <a:sym typeface="Arial"/>
              </a:rPr>
              <a:t>RATING CORRELATION</a:t>
            </a:r>
            <a:endParaRPr lang="en-US" sz="1600" b="1" dirty="0">
              <a:latin typeface="Futura" panose="020B0602020204020303" pitchFamily="34" charset="-79"/>
              <a:cs typeface="Futura" panose="020B0602020204020303" pitchFamily="34" charset="-79"/>
            </a:endParaRPr>
          </a:p>
        </p:txBody>
      </p:sp>
      <p:sp>
        <p:nvSpPr>
          <p:cNvPr id="13" name="TextBox 12">
            <a:extLst>
              <a:ext uri="{FF2B5EF4-FFF2-40B4-BE49-F238E27FC236}">
                <a16:creationId xmlns:a16="http://schemas.microsoft.com/office/drawing/2014/main" id="{BF477026-318C-704E-7229-0B3FE71D6697}"/>
              </a:ext>
            </a:extLst>
          </p:cNvPr>
          <p:cNvSpPr txBox="1"/>
          <p:nvPr/>
        </p:nvSpPr>
        <p:spPr>
          <a:xfrm>
            <a:off x="9153826" y="5059878"/>
            <a:ext cx="2893797" cy="861774"/>
          </a:xfrm>
          <a:prstGeom prst="rect">
            <a:avLst/>
          </a:prstGeom>
          <a:noFill/>
        </p:spPr>
        <p:txBody>
          <a:bodyPr wrap="square">
            <a:spAutoFit/>
          </a:bodyPr>
          <a:lstStyle/>
          <a:p>
            <a:pPr algn="ctr"/>
            <a:r>
              <a:rPr lang="en-US" sz="1600" b="1" kern="0" dirty="0">
                <a:latin typeface="Futura" panose="020B0602020204020303" pitchFamily="34" charset="-79"/>
                <a:cs typeface="Futura" panose="020B0602020204020303" pitchFamily="34" charset="-79"/>
                <a:sym typeface="Arial"/>
              </a:rPr>
              <a:t>COMMON ESG THEMES:</a:t>
            </a:r>
            <a:r>
              <a:rPr lang="en-US" sz="1600" b="1" kern="0" dirty="0">
                <a:solidFill>
                  <a:srgbClr val="236092"/>
                </a:solidFill>
                <a:latin typeface="Futura" panose="020B0602020204020303" pitchFamily="34" charset="-79"/>
                <a:cs typeface="Futura" panose="020B0602020204020303" pitchFamily="34" charset="-79"/>
                <a:sym typeface="Arial"/>
              </a:rPr>
              <a:t> </a:t>
            </a:r>
          </a:p>
          <a:p>
            <a:pPr algn="ctr"/>
            <a:r>
              <a:rPr lang="en-US" b="1" kern="0" dirty="0">
                <a:solidFill>
                  <a:srgbClr val="F76C6C"/>
                </a:solidFill>
                <a:latin typeface="Futura" panose="020B0602020204020303" pitchFamily="34" charset="-79"/>
                <a:cs typeface="Futura" panose="020B0602020204020303" pitchFamily="34" charset="-79"/>
                <a:sym typeface="Arial"/>
              </a:rPr>
              <a:t>~33%</a:t>
            </a:r>
          </a:p>
          <a:p>
            <a:pPr algn="ctr"/>
            <a:r>
              <a:rPr lang="en-US" sz="1600" b="1" kern="0" dirty="0">
                <a:latin typeface="Futura" panose="020B0602020204020303" pitchFamily="34" charset="-79"/>
                <a:cs typeface="Futura" panose="020B0602020204020303" pitchFamily="34" charset="-79"/>
                <a:sym typeface="Arial"/>
              </a:rPr>
              <a:t>RATING CORRELATION</a:t>
            </a:r>
            <a:endParaRPr lang="en-US" sz="1600" b="1" dirty="0">
              <a:latin typeface="Futura" panose="020B0602020204020303" pitchFamily="34" charset="-79"/>
              <a:cs typeface="Futura" panose="020B0602020204020303" pitchFamily="34" charset="-79"/>
            </a:endParaRPr>
          </a:p>
        </p:txBody>
      </p:sp>
      <p:pic>
        <p:nvPicPr>
          <p:cNvPr id="15" name="Picture 14">
            <a:extLst>
              <a:ext uri="{FF2B5EF4-FFF2-40B4-BE49-F238E27FC236}">
                <a16:creationId xmlns:a16="http://schemas.microsoft.com/office/drawing/2014/main" id="{98874404-DE52-65EE-8E0E-8069DB0CE900}"/>
              </a:ext>
            </a:extLst>
          </p:cNvPr>
          <p:cNvPicPr>
            <a:picLocks noChangeAspect="1"/>
          </p:cNvPicPr>
          <p:nvPr/>
        </p:nvPicPr>
        <p:blipFill>
          <a:blip r:embed="rId4"/>
          <a:stretch>
            <a:fillRect/>
          </a:stretch>
        </p:blipFill>
        <p:spPr>
          <a:xfrm>
            <a:off x="5896768" y="2298438"/>
            <a:ext cx="2638077" cy="2743200"/>
          </a:xfrm>
          <a:prstGeom prst="rect">
            <a:avLst/>
          </a:prstGeom>
        </p:spPr>
      </p:pic>
      <p:pic>
        <p:nvPicPr>
          <p:cNvPr id="16" name="Picture 15">
            <a:extLst>
              <a:ext uri="{FF2B5EF4-FFF2-40B4-BE49-F238E27FC236}">
                <a16:creationId xmlns:a16="http://schemas.microsoft.com/office/drawing/2014/main" id="{8EDB9568-F8F5-DFB8-FE4C-A6172205C0C0}"/>
              </a:ext>
            </a:extLst>
          </p:cNvPr>
          <p:cNvPicPr>
            <a:picLocks noChangeAspect="1"/>
          </p:cNvPicPr>
          <p:nvPr/>
        </p:nvPicPr>
        <p:blipFill rotWithShape="1">
          <a:blip r:embed="rId5"/>
          <a:srcRect l="94975"/>
          <a:stretch/>
        </p:blipFill>
        <p:spPr>
          <a:xfrm>
            <a:off x="11557207" y="2298438"/>
            <a:ext cx="377716" cy="2743200"/>
          </a:xfrm>
          <a:prstGeom prst="rect">
            <a:avLst/>
          </a:prstGeom>
        </p:spPr>
      </p:pic>
      <p:pic>
        <p:nvPicPr>
          <p:cNvPr id="17" name="Picture 16">
            <a:extLst>
              <a:ext uri="{FF2B5EF4-FFF2-40B4-BE49-F238E27FC236}">
                <a16:creationId xmlns:a16="http://schemas.microsoft.com/office/drawing/2014/main" id="{75C5604D-D407-1271-CD66-43CFFE0E3FF3}"/>
              </a:ext>
            </a:extLst>
          </p:cNvPr>
          <p:cNvPicPr>
            <a:picLocks noChangeAspect="1"/>
          </p:cNvPicPr>
          <p:nvPr/>
        </p:nvPicPr>
        <p:blipFill rotWithShape="1">
          <a:blip r:embed="rId5"/>
          <a:srcRect l="1" r="67388"/>
          <a:stretch/>
        </p:blipFill>
        <p:spPr>
          <a:xfrm>
            <a:off x="9185910" y="2298438"/>
            <a:ext cx="2371297" cy="2743200"/>
          </a:xfrm>
          <a:prstGeom prst="rect">
            <a:avLst/>
          </a:prstGeom>
        </p:spPr>
      </p:pic>
      <p:sp>
        <p:nvSpPr>
          <p:cNvPr id="18" name="TextBox 17">
            <a:extLst>
              <a:ext uri="{FF2B5EF4-FFF2-40B4-BE49-F238E27FC236}">
                <a16:creationId xmlns:a16="http://schemas.microsoft.com/office/drawing/2014/main" id="{700B24EC-AC5B-5252-F103-6B82AD560B4F}"/>
              </a:ext>
            </a:extLst>
          </p:cNvPr>
          <p:cNvSpPr txBox="1"/>
          <p:nvPr/>
        </p:nvSpPr>
        <p:spPr>
          <a:xfrm>
            <a:off x="5896768" y="1695423"/>
            <a:ext cx="6038155" cy="584775"/>
          </a:xfrm>
          <a:prstGeom prst="rect">
            <a:avLst/>
          </a:prstGeom>
          <a:noFill/>
        </p:spPr>
        <p:txBody>
          <a:bodyPr wrap="square" rtlCol="0">
            <a:spAutoFit/>
          </a:bodyPr>
          <a:lstStyle/>
          <a:p>
            <a:pPr algn="ctr"/>
            <a:r>
              <a:rPr lang="en-US" b="1" dirty="0">
                <a:cs typeface="Futura" panose="020B0602020204020303"/>
              </a:rPr>
              <a:t>Divergence in ESG Ratings Between Providers</a:t>
            </a:r>
          </a:p>
          <a:p>
            <a:pPr algn="ctr"/>
            <a:r>
              <a:rPr lang="en-US" sz="1400" dirty="0">
                <a:cs typeface="Futura" panose="020B0602020204020303"/>
              </a:rPr>
              <a:t>Harvard and MIT Studies </a:t>
            </a:r>
          </a:p>
        </p:txBody>
      </p:sp>
      <p:grpSp>
        <p:nvGrpSpPr>
          <p:cNvPr id="49" name="Group 48">
            <a:extLst>
              <a:ext uri="{FF2B5EF4-FFF2-40B4-BE49-F238E27FC236}">
                <a16:creationId xmlns:a16="http://schemas.microsoft.com/office/drawing/2014/main" id="{83A057FD-CC09-F5CE-715B-53E35BB77C7D}"/>
              </a:ext>
            </a:extLst>
          </p:cNvPr>
          <p:cNvGrpSpPr/>
          <p:nvPr/>
        </p:nvGrpSpPr>
        <p:grpSpPr>
          <a:xfrm>
            <a:off x="184731" y="1561974"/>
            <a:ext cx="5296268" cy="1192844"/>
            <a:chOff x="5120872" y="1313921"/>
            <a:chExt cx="6991348" cy="1328390"/>
          </a:xfrm>
        </p:grpSpPr>
        <p:grpSp>
          <p:nvGrpSpPr>
            <p:cNvPr id="50" name="Group 49">
              <a:extLst>
                <a:ext uri="{FF2B5EF4-FFF2-40B4-BE49-F238E27FC236}">
                  <a16:creationId xmlns:a16="http://schemas.microsoft.com/office/drawing/2014/main" id="{38A832C3-B52E-6B1E-2EB5-661080F32521}"/>
                </a:ext>
              </a:extLst>
            </p:cNvPr>
            <p:cNvGrpSpPr/>
            <p:nvPr/>
          </p:nvGrpSpPr>
          <p:grpSpPr>
            <a:xfrm>
              <a:off x="5120872" y="1313921"/>
              <a:ext cx="6991348" cy="1328390"/>
              <a:chOff x="5120872" y="1313921"/>
              <a:chExt cx="6991348" cy="1328390"/>
            </a:xfrm>
          </p:grpSpPr>
          <p:grpSp>
            <p:nvGrpSpPr>
              <p:cNvPr id="52" name="Group 51">
                <a:extLst>
                  <a:ext uri="{FF2B5EF4-FFF2-40B4-BE49-F238E27FC236}">
                    <a16:creationId xmlns:a16="http://schemas.microsoft.com/office/drawing/2014/main" id="{36640DED-2831-5D5F-75C9-518F4FEC0117}"/>
                  </a:ext>
                </a:extLst>
              </p:cNvPr>
              <p:cNvGrpSpPr/>
              <p:nvPr/>
            </p:nvGrpSpPr>
            <p:grpSpPr>
              <a:xfrm>
                <a:off x="6465860" y="1313921"/>
                <a:ext cx="5646360" cy="1328390"/>
                <a:chOff x="6465860" y="1313921"/>
                <a:chExt cx="5646360" cy="1328390"/>
              </a:xfrm>
            </p:grpSpPr>
            <p:sp>
              <p:nvSpPr>
                <p:cNvPr id="57" name="TextBox 56">
                  <a:extLst>
                    <a:ext uri="{FF2B5EF4-FFF2-40B4-BE49-F238E27FC236}">
                      <a16:creationId xmlns:a16="http://schemas.microsoft.com/office/drawing/2014/main" id="{C38BEC56-CD98-2C6A-5B19-E3D2A83A5430}"/>
                    </a:ext>
                  </a:extLst>
                </p:cNvPr>
                <p:cNvSpPr txBox="1"/>
                <p:nvPr/>
              </p:nvSpPr>
              <p:spPr>
                <a:xfrm>
                  <a:off x="6465860" y="1313921"/>
                  <a:ext cx="5646360" cy="471424"/>
                </a:xfrm>
                <a:prstGeom prst="rect">
                  <a:avLst/>
                </a:prstGeom>
                <a:noFill/>
              </p:spPr>
              <p:txBody>
                <a:bodyPr wrap="square" rtlCol="0">
                  <a:spAutoFit/>
                </a:bodyPr>
                <a:lstStyle/>
                <a:p>
                  <a:pPr>
                    <a:lnSpc>
                      <a:spcPct val="130000"/>
                    </a:lnSpc>
                  </a:pPr>
                  <a:r>
                    <a:rPr lang="en-US" dirty="0">
                      <a:latin typeface="Gotham Medium" panose="02000604030000020004" pitchFamily="2" charset="0"/>
                      <a:cs typeface="Futura" panose="020B0602020204020303"/>
                    </a:rPr>
                    <a:t>MEASUREMENT DIVERGENCE</a:t>
                  </a:r>
                </a:p>
              </p:txBody>
            </p:sp>
            <p:sp>
              <p:nvSpPr>
                <p:cNvPr id="58" name="TextBox 57">
                  <a:extLst>
                    <a:ext uri="{FF2B5EF4-FFF2-40B4-BE49-F238E27FC236}">
                      <a16:creationId xmlns:a16="http://schemas.microsoft.com/office/drawing/2014/main" id="{EC59DE19-3EA6-E249-ADC8-06C7FE511E37}"/>
                    </a:ext>
                  </a:extLst>
                </p:cNvPr>
                <p:cNvSpPr txBox="1"/>
                <p:nvPr/>
              </p:nvSpPr>
              <p:spPr>
                <a:xfrm>
                  <a:off x="6465860" y="1682611"/>
                  <a:ext cx="5581138" cy="959700"/>
                </a:xfrm>
                <a:prstGeom prst="rect">
                  <a:avLst/>
                </a:prstGeom>
                <a:noFill/>
              </p:spPr>
              <p:txBody>
                <a:bodyPr wrap="square" rtlCol="0">
                  <a:spAutoFit/>
                </a:bodyPr>
                <a:lstStyle/>
                <a:p>
                  <a:r>
                    <a:rPr lang="en-US" dirty="0">
                      <a:latin typeface="Gotham Book" panose="02000604040000020004" pitchFamily="2" charset="0"/>
                      <a:cs typeface="Futura" panose="020B0602020204020303"/>
                    </a:rPr>
                    <a:t>When two firms use different indicators to measure the same attribute </a:t>
                  </a:r>
                </a:p>
                <a:p>
                  <a:r>
                    <a:rPr lang="en-US" sz="1400" dirty="0">
                      <a:latin typeface="Gotham Light" panose="02000603030000020004" pitchFamily="2" charset="77"/>
                      <a:cs typeface="Futura" panose="020B0602020204020303"/>
                    </a:rPr>
                    <a:t>(employee turnover vs labor litigation)</a:t>
                  </a:r>
                </a:p>
              </p:txBody>
            </p:sp>
          </p:grpSp>
          <p:grpSp>
            <p:nvGrpSpPr>
              <p:cNvPr id="53" name="Group 52">
                <a:extLst>
                  <a:ext uri="{FF2B5EF4-FFF2-40B4-BE49-F238E27FC236}">
                    <a16:creationId xmlns:a16="http://schemas.microsoft.com/office/drawing/2014/main" id="{2C2D8E6A-D4AA-EDA5-72A0-A6420C8E15F7}"/>
                  </a:ext>
                </a:extLst>
              </p:cNvPr>
              <p:cNvGrpSpPr/>
              <p:nvPr/>
            </p:nvGrpSpPr>
            <p:grpSpPr>
              <a:xfrm>
                <a:off x="5120872" y="1424362"/>
                <a:ext cx="1232641" cy="1009582"/>
                <a:chOff x="4918734" y="1038355"/>
                <a:chExt cx="1680180" cy="1376134"/>
              </a:xfrm>
            </p:grpSpPr>
            <p:sp>
              <p:nvSpPr>
                <p:cNvPr id="54" name="Hexagon 106">
                  <a:extLst>
                    <a:ext uri="{FF2B5EF4-FFF2-40B4-BE49-F238E27FC236}">
                      <a16:creationId xmlns:a16="http://schemas.microsoft.com/office/drawing/2014/main" id="{1568DE85-0D9A-2E42-4B0F-461EE04B951F}"/>
                    </a:ext>
                  </a:extLst>
                </p:cNvPr>
                <p:cNvSpPr/>
                <p:nvPr/>
              </p:nvSpPr>
              <p:spPr>
                <a:xfrm flipH="1">
                  <a:off x="4918734" y="1038355"/>
                  <a:ext cx="1252285" cy="1376134"/>
                </a:xfrm>
                <a:custGeom>
                  <a:avLst/>
                  <a:gdLst>
                    <a:gd name="connsiteX0" fmla="*/ 0 w 2651512"/>
                    <a:gd name="connsiteY0" fmla="*/ 1142892 h 2285784"/>
                    <a:gd name="connsiteX1" fmla="*/ 571446 w 2651512"/>
                    <a:gd name="connsiteY1" fmla="*/ 1 h 2285784"/>
                    <a:gd name="connsiteX2" fmla="*/ 2080066 w 2651512"/>
                    <a:gd name="connsiteY2" fmla="*/ 1 h 2285784"/>
                    <a:gd name="connsiteX3" fmla="*/ 2651512 w 2651512"/>
                    <a:gd name="connsiteY3" fmla="*/ 1142892 h 2285784"/>
                    <a:gd name="connsiteX4" fmla="*/ 2080066 w 2651512"/>
                    <a:gd name="connsiteY4" fmla="*/ 2285783 h 2285784"/>
                    <a:gd name="connsiteX5" fmla="*/ 571446 w 2651512"/>
                    <a:gd name="connsiteY5" fmla="*/ 2285783 h 2285784"/>
                    <a:gd name="connsiteX6" fmla="*/ 0 w 2651512"/>
                    <a:gd name="connsiteY6" fmla="*/ 1142892 h 2285784"/>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6" fmla="*/ 91440 w 2651512"/>
                    <a:gd name="connsiteY6" fmla="*/ 1234331 h 2285782"/>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0" fmla="*/ 0 w 2080066"/>
                    <a:gd name="connsiteY0" fmla="*/ 0 h 2285782"/>
                    <a:gd name="connsiteX1" fmla="*/ 1508620 w 2080066"/>
                    <a:gd name="connsiteY1" fmla="*/ 0 h 2285782"/>
                    <a:gd name="connsiteX2" fmla="*/ 2080066 w 2080066"/>
                    <a:gd name="connsiteY2" fmla="*/ 1142891 h 2285782"/>
                    <a:gd name="connsiteX3" fmla="*/ 1508620 w 2080066"/>
                    <a:gd name="connsiteY3" fmla="*/ 2285782 h 2285782"/>
                    <a:gd name="connsiteX4" fmla="*/ 0 w 2080066"/>
                    <a:gd name="connsiteY4" fmla="*/ 2285782 h 228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066" h="2285782">
                      <a:moveTo>
                        <a:pt x="0" y="0"/>
                      </a:moveTo>
                      <a:lnTo>
                        <a:pt x="1508620" y="0"/>
                      </a:lnTo>
                      <a:lnTo>
                        <a:pt x="2080066" y="1142891"/>
                      </a:lnTo>
                      <a:lnTo>
                        <a:pt x="1508620" y="2285782"/>
                      </a:lnTo>
                      <a:lnTo>
                        <a:pt x="0" y="2285782"/>
                      </a:lnTo>
                    </a:path>
                  </a:pathLst>
                </a:custGeom>
                <a:noFill/>
                <a:ln w="19050">
                  <a:solidFill>
                    <a:srgbClr val="0093D4"/>
                  </a:solidFill>
                  <a:prstDash val="solid"/>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5" name="Hexagon 54">
                  <a:extLst>
                    <a:ext uri="{FF2B5EF4-FFF2-40B4-BE49-F238E27FC236}">
                      <a16:creationId xmlns:a16="http://schemas.microsoft.com/office/drawing/2014/main" id="{B61B7415-F50C-21D5-F75A-D8CFA2E01842}"/>
                    </a:ext>
                  </a:extLst>
                </p:cNvPr>
                <p:cNvSpPr/>
                <p:nvPr/>
              </p:nvSpPr>
              <p:spPr>
                <a:xfrm flipH="1">
                  <a:off x="5610278" y="1290263"/>
                  <a:ext cx="988636" cy="897824"/>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6" name="Hexagon 55">
                  <a:extLst>
                    <a:ext uri="{FF2B5EF4-FFF2-40B4-BE49-F238E27FC236}">
                      <a16:creationId xmlns:a16="http://schemas.microsoft.com/office/drawing/2014/main" id="{576493E7-1FF6-0295-4235-39D1955596C7}"/>
                    </a:ext>
                  </a:extLst>
                </p:cNvPr>
                <p:cNvSpPr/>
                <p:nvPr/>
              </p:nvSpPr>
              <p:spPr>
                <a:xfrm flipH="1">
                  <a:off x="5178657" y="1189675"/>
                  <a:ext cx="1240511" cy="1069404"/>
                </a:xfrm>
                <a:prstGeom prst="hexagon">
                  <a:avLst/>
                </a:prstGeom>
                <a:solidFill>
                  <a:schemeClr val="bg1"/>
                </a:solidFill>
                <a:ln>
                  <a:noFill/>
                </a:ln>
                <a:effectLst>
                  <a:outerShdw blurRad="313432" dir="5400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dirty="0"/>
                </a:p>
              </p:txBody>
            </p:sp>
          </p:grpSp>
        </p:grpSp>
        <p:sp>
          <p:nvSpPr>
            <p:cNvPr id="51" name="TextBox 50">
              <a:extLst>
                <a:ext uri="{FF2B5EF4-FFF2-40B4-BE49-F238E27FC236}">
                  <a16:creationId xmlns:a16="http://schemas.microsoft.com/office/drawing/2014/main" id="{C89CC135-E2D9-BAEB-20FB-6502127CE7A4}"/>
                </a:ext>
              </a:extLst>
            </p:cNvPr>
            <p:cNvSpPr txBox="1"/>
            <p:nvPr/>
          </p:nvSpPr>
          <p:spPr>
            <a:xfrm>
              <a:off x="5454895" y="1744487"/>
              <a:ext cx="879096" cy="411300"/>
            </a:xfrm>
            <a:prstGeom prst="rect">
              <a:avLst/>
            </a:prstGeom>
            <a:noFill/>
          </p:spPr>
          <p:txBody>
            <a:bodyPr wrap="square">
              <a:spAutoFit/>
            </a:bodyPr>
            <a:lstStyle/>
            <a:p>
              <a:pPr algn="ctr"/>
              <a:r>
                <a:rPr lang="en-US" sz="1800" dirty="0">
                  <a:latin typeface="Gotham Bold" panose="02000604030000020004"/>
                </a:rPr>
                <a:t>56</a:t>
              </a:r>
              <a:r>
                <a:rPr lang="en-US" sz="1600" dirty="0">
                  <a:latin typeface="Gotham Bold" panose="02000604030000020004"/>
                </a:rPr>
                <a:t>%</a:t>
              </a:r>
              <a:endParaRPr lang="en-US" sz="1100" dirty="0">
                <a:latin typeface="Gotham Bold" panose="02000604030000020004"/>
              </a:endParaRPr>
            </a:p>
          </p:txBody>
        </p:sp>
      </p:grpSp>
      <p:grpSp>
        <p:nvGrpSpPr>
          <p:cNvPr id="59" name="Group 58">
            <a:extLst>
              <a:ext uri="{FF2B5EF4-FFF2-40B4-BE49-F238E27FC236}">
                <a16:creationId xmlns:a16="http://schemas.microsoft.com/office/drawing/2014/main" id="{D3882D30-E702-FC19-5231-292BD9591A28}"/>
              </a:ext>
            </a:extLst>
          </p:cNvPr>
          <p:cNvGrpSpPr/>
          <p:nvPr/>
        </p:nvGrpSpPr>
        <p:grpSpPr>
          <a:xfrm>
            <a:off x="184731" y="3185092"/>
            <a:ext cx="5296268" cy="1192844"/>
            <a:chOff x="5120872" y="1313921"/>
            <a:chExt cx="6991348" cy="1328390"/>
          </a:xfrm>
        </p:grpSpPr>
        <p:grpSp>
          <p:nvGrpSpPr>
            <p:cNvPr id="60" name="Group 59">
              <a:extLst>
                <a:ext uri="{FF2B5EF4-FFF2-40B4-BE49-F238E27FC236}">
                  <a16:creationId xmlns:a16="http://schemas.microsoft.com/office/drawing/2014/main" id="{501069B7-A534-5A97-83C5-072780F2ABA8}"/>
                </a:ext>
              </a:extLst>
            </p:cNvPr>
            <p:cNvGrpSpPr/>
            <p:nvPr/>
          </p:nvGrpSpPr>
          <p:grpSpPr>
            <a:xfrm>
              <a:off x="5120872" y="1313921"/>
              <a:ext cx="6991348" cy="1328390"/>
              <a:chOff x="5120872" y="1313921"/>
              <a:chExt cx="6991348" cy="1328390"/>
            </a:xfrm>
          </p:grpSpPr>
          <p:grpSp>
            <p:nvGrpSpPr>
              <p:cNvPr id="62" name="Group 61">
                <a:extLst>
                  <a:ext uri="{FF2B5EF4-FFF2-40B4-BE49-F238E27FC236}">
                    <a16:creationId xmlns:a16="http://schemas.microsoft.com/office/drawing/2014/main" id="{BD06F927-BCBE-0E1A-642A-645C2A231919}"/>
                  </a:ext>
                </a:extLst>
              </p:cNvPr>
              <p:cNvGrpSpPr/>
              <p:nvPr/>
            </p:nvGrpSpPr>
            <p:grpSpPr>
              <a:xfrm>
                <a:off x="6465860" y="1313921"/>
                <a:ext cx="5646360" cy="1328390"/>
                <a:chOff x="6465860" y="1313921"/>
                <a:chExt cx="5646360" cy="1328390"/>
              </a:xfrm>
            </p:grpSpPr>
            <p:sp>
              <p:nvSpPr>
                <p:cNvPr id="67" name="TextBox 66">
                  <a:extLst>
                    <a:ext uri="{FF2B5EF4-FFF2-40B4-BE49-F238E27FC236}">
                      <a16:creationId xmlns:a16="http://schemas.microsoft.com/office/drawing/2014/main" id="{3688BAD6-FE51-105A-5918-E505AA8737F3}"/>
                    </a:ext>
                  </a:extLst>
                </p:cNvPr>
                <p:cNvSpPr txBox="1"/>
                <p:nvPr/>
              </p:nvSpPr>
              <p:spPr>
                <a:xfrm>
                  <a:off x="6465860" y="1313921"/>
                  <a:ext cx="5646360" cy="471424"/>
                </a:xfrm>
                <a:prstGeom prst="rect">
                  <a:avLst/>
                </a:prstGeom>
                <a:noFill/>
              </p:spPr>
              <p:txBody>
                <a:bodyPr wrap="square" rtlCol="0">
                  <a:spAutoFit/>
                </a:bodyPr>
                <a:lstStyle/>
                <a:p>
                  <a:pPr>
                    <a:lnSpc>
                      <a:spcPct val="130000"/>
                    </a:lnSpc>
                  </a:pPr>
                  <a:r>
                    <a:rPr lang="en-US" dirty="0">
                      <a:latin typeface="Gotham Medium" panose="02000604030000020004" pitchFamily="2" charset="0"/>
                      <a:cs typeface="Futura" panose="020B0602020204020303"/>
                    </a:rPr>
                    <a:t>SCOPE DIVERGENCE</a:t>
                  </a:r>
                </a:p>
              </p:txBody>
            </p:sp>
            <p:sp>
              <p:nvSpPr>
                <p:cNvPr id="68" name="TextBox 67">
                  <a:extLst>
                    <a:ext uri="{FF2B5EF4-FFF2-40B4-BE49-F238E27FC236}">
                      <a16:creationId xmlns:a16="http://schemas.microsoft.com/office/drawing/2014/main" id="{64BABDBA-670F-A8A3-1F7A-507E62A19D1D}"/>
                    </a:ext>
                  </a:extLst>
                </p:cNvPr>
                <p:cNvSpPr txBox="1"/>
                <p:nvPr/>
              </p:nvSpPr>
              <p:spPr>
                <a:xfrm>
                  <a:off x="6465860" y="1682611"/>
                  <a:ext cx="5581138" cy="959700"/>
                </a:xfrm>
                <a:prstGeom prst="rect">
                  <a:avLst/>
                </a:prstGeom>
                <a:noFill/>
              </p:spPr>
              <p:txBody>
                <a:bodyPr wrap="square" rtlCol="0">
                  <a:spAutoFit/>
                </a:bodyPr>
                <a:lstStyle/>
                <a:p>
                  <a:r>
                    <a:rPr lang="en-US" dirty="0">
                      <a:latin typeface="Gotham Book" panose="02000604040000020004" pitchFamily="2" charset="0"/>
                      <a:cs typeface="Futura" panose="020B0602020204020303"/>
                    </a:rPr>
                    <a:t>When two firms use different attributes to form their rankings </a:t>
                  </a:r>
                </a:p>
                <a:p>
                  <a:r>
                    <a:rPr lang="en-US" sz="1400" dirty="0">
                      <a:latin typeface="Gotham Light" panose="02000603030000020004" pitchFamily="2" charset="77"/>
                      <a:cs typeface="Futura" panose="020B0602020204020303"/>
                    </a:rPr>
                    <a:t>(include lobbying or ignore it</a:t>
                  </a:r>
                  <a:r>
                    <a:rPr lang="en-US" sz="1400" dirty="0">
                      <a:latin typeface="Gotham Light" panose="02000603030000020004" pitchFamily="2" charset="77"/>
                    </a:rPr>
                    <a:t>)</a:t>
                  </a:r>
                </a:p>
              </p:txBody>
            </p:sp>
          </p:grpSp>
          <p:grpSp>
            <p:nvGrpSpPr>
              <p:cNvPr id="63" name="Group 62">
                <a:extLst>
                  <a:ext uri="{FF2B5EF4-FFF2-40B4-BE49-F238E27FC236}">
                    <a16:creationId xmlns:a16="http://schemas.microsoft.com/office/drawing/2014/main" id="{1316BF71-9346-905B-C7EA-FC76817EB178}"/>
                  </a:ext>
                </a:extLst>
              </p:cNvPr>
              <p:cNvGrpSpPr/>
              <p:nvPr/>
            </p:nvGrpSpPr>
            <p:grpSpPr>
              <a:xfrm>
                <a:off x="5120872" y="1424362"/>
                <a:ext cx="1232641" cy="1009582"/>
                <a:chOff x="4918734" y="1038355"/>
                <a:chExt cx="1680180" cy="1376134"/>
              </a:xfrm>
            </p:grpSpPr>
            <p:sp>
              <p:nvSpPr>
                <p:cNvPr id="64" name="Hexagon 106">
                  <a:extLst>
                    <a:ext uri="{FF2B5EF4-FFF2-40B4-BE49-F238E27FC236}">
                      <a16:creationId xmlns:a16="http://schemas.microsoft.com/office/drawing/2014/main" id="{F366ACCB-6CB9-267E-D942-8170D564C71F}"/>
                    </a:ext>
                  </a:extLst>
                </p:cNvPr>
                <p:cNvSpPr/>
                <p:nvPr/>
              </p:nvSpPr>
              <p:spPr>
                <a:xfrm flipH="1">
                  <a:off x="4918734" y="1038355"/>
                  <a:ext cx="1252285" cy="1376134"/>
                </a:xfrm>
                <a:custGeom>
                  <a:avLst/>
                  <a:gdLst>
                    <a:gd name="connsiteX0" fmla="*/ 0 w 2651512"/>
                    <a:gd name="connsiteY0" fmla="*/ 1142892 h 2285784"/>
                    <a:gd name="connsiteX1" fmla="*/ 571446 w 2651512"/>
                    <a:gd name="connsiteY1" fmla="*/ 1 h 2285784"/>
                    <a:gd name="connsiteX2" fmla="*/ 2080066 w 2651512"/>
                    <a:gd name="connsiteY2" fmla="*/ 1 h 2285784"/>
                    <a:gd name="connsiteX3" fmla="*/ 2651512 w 2651512"/>
                    <a:gd name="connsiteY3" fmla="*/ 1142892 h 2285784"/>
                    <a:gd name="connsiteX4" fmla="*/ 2080066 w 2651512"/>
                    <a:gd name="connsiteY4" fmla="*/ 2285783 h 2285784"/>
                    <a:gd name="connsiteX5" fmla="*/ 571446 w 2651512"/>
                    <a:gd name="connsiteY5" fmla="*/ 2285783 h 2285784"/>
                    <a:gd name="connsiteX6" fmla="*/ 0 w 2651512"/>
                    <a:gd name="connsiteY6" fmla="*/ 1142892 h 2285784"/>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6" fmla="*/ 91440 w 2651512"/>
                    <a:gd name="connsiteY6" fmla="*/ 1234331 h 2285782"/>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0" fmla="*/ 0 w 2080066"/>
                    <a:gd name="connsiteY0" fmla="*/ 0 h 2285782"/>
                    <a:gd name="connsiteX1" fmla="*/ 1508620 w 2080066"/>
                    <a:gd name="connsiteY1" fmla="*/ 0 h 2285782"/>
                    <a:gd name="connsiteX2" fmla="*/ 2080066 w 2080066"/>
                    <a:gd name="connsiteY2" fmla="*/ 1142891 h 2285782"/>
                    <a:gd name="connsiteX3" fmla="*/ 1508620 w 2080066"/>
                    <a:gd name="connsiteY3" fmla="*/ 2285782 h 2285782"/>
                    <a:gd name="connsiteX4" fmla="*/ 0 w 2080066"/>
                    <a:gd name="connsiteY4" fmla="*/ 2285782 h 228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066" h="2285782">
                      <a:moveTo>
                        <a:pt x="0" y="0"/>
                      </a:moveTo>
                      <a:lnTo>
                        <a:pt x="1508620" y="0"/>
                      </a:lnTo>
                      <a:lnTo>
                        <a:pt x="2080066" y="1142891"/>
                      </a:lnTo>
                      <a:lnTo>
                        <a:pt x="1508620" y="2285782"/>
                      </a:lnTo>
                      <a:lnTo>
                        <a:pt x="0" y="2285782"/>
                      </a:lnTo>
                    </a:path>
                  </a:pathLst>
                </a:custGeom>
                <a:noFill/>
                <a:ln w="19050">
                  <a:solidFill>
                    <a:srgbClr val="0093D4"/>
                  </a:solidFill>
                  <a:prstDash val="solid"/>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5" name="Hexagon 64">
                  <a:extLst>
                    <a:ext uri="{FF2B5EF4-FFF2-40B4-BE49-F238E27FC236}">
                      <a16:creationId xmlns:a16="http://schemas.microsoft.com/office/drawing/2014/main" id="{CD436AD1-17AB-88EB-8112-FEA7D4147978}"/>
                    </a:ext>
                  </a:extLst>
                </p:cNvPr>
                <p:cNvSpPr/>
                <p:nvPr/>
              </p:nvSpPr>
              <p:spPr>
                <a:xfrm flipH="1">
                  <a:off x="5610278" y="1290263"/>
                  <a:ext cx="988636" cy="897824"/>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6" name="Hexagon 65">
                  <a:extLst>
                    <a:ext uri="{FF2B5EF4-FFF2-40B4-BE49-F238E27FC236}">
                      <a16:creationId xmlns:a16="http://schemas.microsoft.com/office/drawing/2014/main" id="{24236805-B12B-3D12-AB44-475245609598}"/>
                    </a:ext>
                  </a:extLst>
                </p:cNvPr>
                <p:cNvSpPr/>
                <p:nvPr/>
              </p:nvSpPr>
              <p:spPr>
                <a:xfrm flipH="1">
                  <a:off x="5178657" y="1189675"/>
                  <a:ext cx="1240511" cy="1069404"/>
                </a:xfrm>
                <a:prstGeom prst="hexagon">
                  <a:avLst/>
                </a:prstGeom>
                <a:solidFill>
                  <a:schemeClr val="bg1"/>
                </a:solidFill>
                <a:ln>
                  <a:noFill/>
                </a:ln>
                <a:effectLst>
                  <a:outerShdw blurRad="313432" dir="5400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dirty="0"/>
                </a:p>
              </p:txBody>
            </p:sp>
          </p:grpSp>
        </p:grpSp>
        <p:sp>
          <p:nvSpPr>
            <p:cNvPr id="61" name="TextBox 60">
              <a:extLst>
                <a:ext uri="{FF2B5EF4-FFF2-40B4-BE49-F238E27FC236}">
                  <a16:creationId xmlns:a16="http://schemas.microsoft.com/office/drawing/2014/main" id="{40977EBC-2545-4C48-67E3-90A55753A3AD}"/>
                </a:ext>
              </a:extLst>
            </p:cNvPr>
            <p:cNvSpPr txBox="1"/>
            <p:nvPr/>
          </p:nvSpPr>
          <p:spPr>
            <a:xfrm>
              <a:off x="5454895" y="1744487"/>
              <a:ext cx="910083" cy="412441"/>
            </a:xfrm>
            <a:prstGeom prst="rect">
              <a:avLst/>
            </a:prstGeom>
            <a:noFill/>
          </p:spPr>
          <p:txBody>
            <a:bodyPr wrap="square">
              <a:spAutoFit/>
            </a:bodyPr>
            <a:lstStyle/>
            <a:p>
              <a:pPr algn="ctr"/>
              <a:r>
                <a:rPr lang="en-US" sz="1800" dirty="0">
                  <a:latin typeface="Gotham Bold" panose="02000604030000020004"/>
                </a:rPr>
                <a:t>38</a:t>
              </a:r>
              <a:r>
                <a:rPr lang="en-US" sz="1600" dirty="0">
                  <a:latin typeface="Gotham Bold" panose="02000604030000020004"/>
                </a:rPr>
                <a:t>%</a:t>
              </a:r>
              <a:endParaRPr lang="en-US" sz="1100" dirty="0">
                <a:latin typeface="Gotham Bold" panose="02000604030000020004"/>
              </a:endParaRPr>
            </a:p>
          </p:txBody>
        </p:sp>
      </p:grpSp>
      <p:grpSp>
        <p:nvGrpSpPr>
          <p:cNvPr id="69" name="Group 68">
            <a:extLst>
              <a:ext uri="{FF2B5EF4-FFF2-40B4-BE49-F238E27FC236}">
                <a16:creationId xmlns:a16="http://schemas.microsoft.com/office/drawing/2014/main" id="{FFE37F63-F4B5-E35B-B59C-3D81DB12054C}"/>
              </a:ext>
            </a:extLst>
          </p:cNvPr>
          <p:cNvGrpSpPr/>
          <p:nvPr/>
        </p:nvGrpSpPr>
        <p:grpSpPr>
          <a:xfrm>
            <a:off x="179656" y="4808211"/>
            <a:ext cx="5296267" cy="1192843"/>
            <a:chOff x="5120872" y="1313922"/>
            <a:chExt cx="6991347" cy="1328389"/>
          </a:xfrm>
        </p:grpSpPr>
        <p:grpSp>
          <p:nvGrpSpPr>
            <p:cNvPr id="70" name="Group 69">
              <a:extLst>
                <a:ext uri="{FF2B5EF4-FFF2-40B4-BE49-F238E27FC236}">
                  <a16:creationId xmlns:a16="http://schemas.microsoft.com/office/drawing/2014/main" id="{2BB8178D-6994-6A85-0B43-8CBB4CF2FF05}"/>
                </a:ext>
              </a:extLst>
            </p:cNvPr>
            <p:cNvGrpSpPr/>
            <p:nvPr/>
          </p:nvGrpSpPr>
          <p:grpSpPr>
            <a:xfrm>
              <a:off x="5120872" y="1313922"/>
              <a:ext cx="6991347" cy="1328389"/>
              <a:chOff x="5120872" y="1313922"/>
              <a:chExt cx="6991347" cy="1328389"/>
            </a:xfrm>
          </p:grpSpPr>
          <p:grpSp>
            <p:nvGrpSpPr>
              <p:cNvPr id="72" name="Group 71">
                <a:extLst>
                  <a:ext uri="{FF2B5EF4-FFF2-40B4-BE49-F238E27FC236}">
                    <a16:creationId xmlns:a16="http://schemas.microsoft.com/office/drawing/2014/main" id="{5CDC749E-356C-270E-29B5-C11CAE42D0E3}"/>
                  </a:ext>
                </a:extLst>
              </p:cNvPr>
              <p:cNvGrpSpPr/>
              <p:nvPr/>
            </p:nvGrpSpPr>
            <p:grpSpPr>
              <a:xfrm>
                <a:off x="6465859" y="1313922"/>
                <a:ext cx="5646360" cy="1328389"/>
                <a:chOff x="6465859" y="1313922"/>
                <a:chExt cx="5646360" cy="1328389"/>
              </a:xfrm>
            </p:grpSpPr>
            <p:sp>
              <p:nvSpPr>
                <p:cNvPr id="77" name="TextBox 76">
                  <a:extLst>
                    <a:ext uri="{FF2B5EF4-FFF2-40B4-BE49-F238E27FC236}">
                      <a16:creationId xmlns:a16="http://schemas.microsoft.com/office/drawing/2014/main" id="{9C4C7600-FDC6-5DD5-D669-44A4292B774C}"/>
                    </a:ext>
                  </a:extLst>
                </p:cNvPr>
                <p:cNvSpPr txBox="1"/>
                <p:nvPr/>
              </p:nvSpPr>
              <p:spPr>
                <a:xfrm>
                  <a:off x="6465859" y="1313922"/>
                  <a:ext cx="5646360" cy="471424"/>
                </a:xfrm>
                <a:prstGeom prst="rect">
                  <a:avLst/>
                </a:prstGeom>
                <a:noFill/>
              </p:spPr>
              <p:txBody>
                <a:bodyPr wrap="square" rtlCol="0">
                  <a:spAutoFit/>
                </a:bodyPr>
                <a:lstStyle/>
                <a:p>
                  <a:pPr>
                    <a:lnSpc>
                      <a:spcPct val="130000"/>
                    </a:lnSpc>
                  </a:pPr>
                  <a:r>
                    <a:rPr lang="en-US" dirty="0">
                      <a:latin typeface="Gotham Medium" panose="02000604030000020004" pitchFamily="2" charset="0"/>
                      <a:cs typeface="Futura" panose="020B0602020204020303"/>
                    </a:rPr>
                    <a:t>WEIGHTING DIVERGENCE</a:t>
                  </a:r>
                </a:p>
              </p:txBody>
            </p:sp>
            <p:sp>
              <p:nvSpPr>
                <p:cNvPr id="78" name="TextBox 77">
                  <a:extLst>
                    <a:ext uri="{FF2B5EF4-FFF2-40B4-BE49-F238E27FC236}">
                      <a16:creationId xmlns:a16="http://schemas.microsoft.com/office/drawing/2014/main" id="{80D90536-BC01-7B0E-22E0-B10DFDC8DA5B}"/>
                    </a:ext>
                  </a:extLst>
                </p:cNvPr>
                <p:cNvSpPr txBox="1"/>
                <p:nvPr/>
              </p:nvSpPr>
              <p:spPr>
                <a:xfrm>
                  <a:off x="6465860" y="1682611"/>
                  <a:ext cx="5581138" cy="959700"/>
                </a:xfrm>
                <a:prstGeom prst="rect">
                  <a:avLst/>
                </a:prstGeom>
                <a:noFill/>
              </p:spPr>
              <p:txBody>
                <a:bodyPr wrap="square" rtlCol="0">
                  <a:spAutoFit/>
                </a:bodyPr>
                <a:lstStyle/>
                <a:p>
                  <a:r>
                    <a:rPr lang="en-US" dirty="0">
                      <a:latin typeface="Gotham Book" panose="02000604040000020004" pitchFamily="2" charset="0"/>
                      <a:cs typeface="Futura" panose="020B0602020204020303"/>
                    </a:rPr>
                    <a:t>When two firms attach different levels of importance to the same attribute </a:t>
                  </a:r>
                </a:p>
                <a:p>
                  <a:r>
                    <a:rPr lang="en-US" sz="1400" dirty="0">
                      <a:latin typeface="Gotham Light" panose="02000603030000020004" pitchFamily="2" charset="77"/>
                      <a:cs typeface="Futura" panose="020B0602020204020303"/>
                    </a:rPr>
                    <a:t>(how important is % women vs pay gap?)</a:t>
                  </a:r>
                </a:p>
              </p:txBody>
            </p:sp>
          </p:grpSp>
          <p:grpSp>
            <p:nvGrpSpPr>
              <p:cNvPr id="73" name="Group 72">
                <a:extLst>
                  <a:ext uri="{FF2B5EF4-FFF2-40B4-BE49-F238E27FC236}">
                    <a16:creationId xmlns:a16="http://schemas.microsoft.com/office/drawing/2014/main" id="{CF9C44DF-16F6-6F2D-2341-D75F57228381}"/>
                  </a:ext>
                </a:extLst>
              </p:cNvPr>
              <p:cNvGrpSpPr/>
              <p:nvPr/>
            </p:nvGrpSpPr>
            <p:grpSpPr>
              <a:xfrm>
                <a:off x="5120872" y="1424362"/>
                <a:ext cx="1232641" cy="1009582"/>
                <a:chOff x="4918734" y="1038355"/>
                <a:chExt cx="1680180" cy="1376134"/>
              </a:xfrm>
            </p:grpSpPr>
            <p:sp>
              <p:nvSpPr>
                <p:cNvPr id="74" name="Hexagon 106">
                  <a:extLst>
                    <a:ext uri="{FF2B5EF4-FFF2-40B4-BE49-F238E27FC236}">
                      <a16:creationId xmlns:a16="http://schemas.microsoft.com/office/drawing/2014/main" id="{4C47A235-6422-29B4-4080-EFC43058313D}"/>
                    </a:ext>
                  </a:extLst>
                </p:cNvPr>
                <p:cNvSpPr/>
                <p:nvPr/>
              </p:nvSpPr>
              <p:spPr>
                <a:xfrm flipH="1">
                  <a:off x="4918734" y="1038355"/>
                  <a:ext cx="1252285" cy="1376134"/>
                </a:xfrm>
                <a:custGeom>
                  <a:avLst/>
                  <a:gdLst>
                    <a:gd name="connsiteX0" fmla="*/ 0 w 2651512"/>
                    <a:gd name="connsiteY0" fmla="*/ 1142892 h 2285784"/>
                    <a:gd name="connsiteX1" fmla="*/ 571446 w 2651512"/>
                    <a:gd name="connsiteY1" fmla="*/ 1 h 2285784"/>
                    <a:gd name="connsiteX2" fmla="*/ 2080066 w 2651512"/>
                    <a:gd name="connsiteY2" fmla="*/ 1 h 2285784"/>
                    <a:gd name="connsiteX3" fmla="*/ 2651512 w 2651512"/>
                    <a:gd name="connsiteY3" fmla="*/ 1142892 h 2285784"/>
                    <a:gd name="connsiteX4" fmla="*/ 2080066 w 2651512"/>
                    <a:gd name="connsiteY4" fmla="*/ 2285783 h 2285784"/>
                    <a:gd name="connsiteX5" fmla="*/ 571446 w 2651512"/>
                    <a:gd name="connsiteY5" fmla="*/ 2285783 h 2285784"/>
                    <a:gd name="connsiteX6" fmla="*/ 0 w 2651512"/>
                    <a:gd name="connsiteY6" fmla="*/ 1142892 h 2285784"/>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6" fmla="*/ 91440 w 2651512"/>
                    <a:gd name="connsiteY6" fmla="*/ 1234331 h 2285782"/>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0" fmla="*/ 0 w 2080066"/>
                    <a:gd name="connsiteY0" fmla="*/ 0 h 2285782"/>
                    <a:gd name="connsiteX1" fmla="*/ 1508620 w 2080066"/>
                    <a:gd name="connsiteY1" fmla="*/ 0 h 2285782"/>
                    <a:gd name="connsiteX2" fmla="*/ 2080066 w 2080066"/>
                    <a:gd name="connsiteY2" fmla="*/ 1142891 h 2285782"/>
                    <a:gd name="connsiteX3" fmla="*/ 1508620 w 2080066"/>
                    <a:gd name="connsiteY3" fmla="*/ 2285782 h 2285782"/>
                    <a:gd name="connsiteX4" fmla="*/ 0 w 2080066"/>
                    <a:gd name="connsiteY4" fmla="*/ 2285782 h 228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066" h="2285782">
                      <a:moveTo>
                        <a:pt x="0" y="0"/>
                      </a:moveTo>
                      <a:lnTo>
                        <a:pt x="1508620" y="0"/>
                      </a:lnTo>
                      <a:lnTo>
                        <a:pt x="2080066" y="1142891"/>
                      </a:lnTo>
                      <a:lnTo>
                        <a:pt x="1508620" y="2285782"/>
                      </a:lnTo>
                      <a:lnTo>
                        <a:pt x="0" y="2285782"/>
                      </a:lnTo>
                    </a:path>
                  </a:pathLst>
                </a:custGeom>
                <a:noFill/>
                <a:ln w="19050">
                  <a:solidFill>
                    <a:srgbClr val="0093D4"/>
                  </a:solidFill>
                  <a:prstDash val="solid"/>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5" name="Hexagon 74">
                  <a:extLst>
                    <a:ext uri="{FF2B5EF4-FFF2-40B4-BE49-F238E27FC236}">
                      <a16:creationId xmlns:a16="http://schemas.microsoft.com/office/drawing/2014/main" id="{D02429A8-C42F-7A9F-4DA0-0B439ABCE7CC}"/>
                    </a:ext>
                  </a:extLst>
                </p:cNvPr>
                <p:cNvSpPr/>
                <p:nvPr/>
              </p:nvSpPr>
              <p:spPr>
                <a:xfrm flipH="1">
                  <a:off x="5610278" y="1290263"/>
                  <a:ext cx="988636" cy="897824"/>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76" name="Hexagon 75">
                  <a:extLst>
                    <a:ext uri="{FF2B5EF4-FFF2-40B4-BE49-F238E27FC236}">
                      <a16:creationId xmlns:a16="http://schemas.microsoft.com/office/drawing/2014/main" id="{E55184E4-B335-13C1-EC31-9EE528700147}"/>
                    </a:ext>
                  </a:extLst>
                </p:cNvPr>
                <p:cNvSpPr/>
                <p:nvPr/>
              </p:nvSpPr>
              <p:spPr>
                <a:xfrm flipH="1">
                  <a:off x="5178657" y="1189675"/>
                  <a:ext cx="1240511" cy="1069404"/>
                </a:xfrm>
                <a:prstGeom prst="hexagon">
                  <a:avLst/>
                </a:prstGeom>
                <a:solidFill>
                  <a:schemeClr val="bg1"/>
                </a:solidFill>
                <a:ln>
                  <a:noFill/>
                </a:ln>
                <a:effectLst>
                  <a:outerShdw blurRad="313432" dir="5400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dirty="0"/>
                </a:p>
              </p:txBody>
            </p:sp>
          </p:grpSp>
        </p:grpSp>
        <p:sp>
          <p:nvSpPr>
            <p:cNvPr id="71" name="TextBox 70">
              <a:extLst>
                <a:ext uri="{FF2B5EF4-FFF2-40B4-BE49-F238E27FC236}">
                  <a16:creationId xmlns:a16="http://schemas.microsoft.com/office/drawing/2014/main" id="{CCDADA43-6287-D965-8629-E74F4B94C963}"/>
                </a:ext>
              </a:extLst>
            </p:cNvPr>
            <p:cNvSpPr txBox="1"/>
            <p:nvPr/>
          </p:nvSpPr>
          <p:spPr>
            <a:xfrm>
              <a:off x="5454895" y="1744486"/>
              <a:ext cx="775388" cy="411300"/>
            </a:xfrm>
            <a:prstGeom prst="rect">
              <a:avLst/>
            </a:prstGeom>
            <a:noFill/>
          </p:spPr>
          <p:txBody>
            <a:bodyPr wrap="square">
              <a:spAutoFit/>
            </a:bodyPr>
            <a:lstStyle/>
            <a:p>
              <a:pPr algn="ctr"/>
              <a:r>
                <a:rPr lang="en-US" sz="1800" dirty="0">
                  <a:latin typeface="Gotham Bold" panose="02000604030000020004"/>
                </a:rPr>
                <a:t>6</a:t>
              </a:r>
              <a:r>
                <a:rPr lang="en-US" sz="1600" dirty="0">
                  <a:latin typeface="Gotham Bold" panose="02000604030000020004"/>
                </a:rPr>
                <a:t>%</a:t>
              </a:r>
              <a:endParaRPr lang="en-US" sz="1100" dirty="0">
                <a:latin typeface="Gotham Bold" panose="02000604030000020004"/>
              </a:endParaRPr>
            </a:p>
          </p:txBody>
        </p:sp>
      </p:grpSp>
      <p:cxnSp>
        <p:nvCxnSpPr>
          <p:cNvPr id="80" name="Straight Connector 79">
            <a:extLst>
              <a:ext uri="{FF2B5EF4-FFF2-40B4-BE49-F238E27FC236}">
                <a16:creationId xmlns:a16="http://schemas.microsoft.com/office/drawing/2014/main" id="{29BEB25E-0760-0FF7-71BF-0B941729E79E}"/>
              </a:ext>
            </a:extLst>
          </p:cNvPr>
          <p:cNvCxnSpPr/>
          <p:nvPr/>
        </p:nvCxnSpPr>
        <p:spPr>
          <a:xfrm>
            <a:off x="5659120" y="1893044"/>
            <a:ext cx="0" cy="38185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77BE8689-0067-D518-3E8A-FB1A37EE577B}"/>
              </a:ext>
            </a:extLst>
          </p:cNvPr>
          <p:cNvSpPr txBox="1"/>
          <p:nvPr/>
        </p:nvSpPr>
        <p:spPr>
          <a:xfrm>
            <a:off x="2899873" y="711953"/>
            <a:ext cx="6094562" cy="4924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effectLst/>
                <a:uLnTx/>
                <a:uFillTx/>
                <a:latin typeface="Arial"/>
                <a:cs typeface="Futura" panose="020B0602020204020303"/>
              </a:rPr>
              <a:t>Subjectivity Drives Scores</a:t>
            </a:r>
          </a:p>
        </p:txBody>
      </p:sp>
    </p:spTree>
    <p:extLst>
      <p:ext uri="{BB962C8B-B14F-4D97-AF65-F5344CB8AC3E}">
        <p14:creationId xmlns:p14="http://schemas.microsoft.com/office/powerpoint/2010/main" val="11194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cs typeface="Futura" panose="020B0602020204020303"/>
              </a:rPr>
              <a:pPr/>
              <a:t>11</a:t>
            </a:fld>
            <a:endParaRPr lang="en">
              <a:solidFill>
                <a:schemeClr val="tx1"/>
              </a:solidFill>
              <a:cs typeface="Futura" panose="020B0602020204020303"/>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cs typeface="Futura" panose="020B0602020204020303"/>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cs typeface="Futura" panose="020B0602020204020303"/>
                <a:sym typeface="Futura Bold"/>
              </a:rPr>
              <a:t>Data Debacle</a:t>
            </a:r>
            <a:endParaRPr sz="2000" kern="0" dirty="0">
              <a:solidFill>
                <a:srgbClr val="F2F2F2"/>
              </a:solidFill>
              <a:latin typeface="Futura Bold"/>
              <a:cs typeface="Futura" panose="020B0602020204020303"/>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8" name="TextBox 7">
            <a:extLst>
              <a:ext uri="{FF2B5EF4-FFF2-40B4-BE49-F238E27FC236}">
                <a16:creationId xmlns:a16="http://schemas.microsoft.com/office/drawing/2014/main" id="{BE718EA7-FCD6-3322-7E37-0AD28EC872C6}"/>
              </a:ext>
            </a:extLst>
          </p:cNvPr>
          <p:cNvSpPr txBox="1"/>
          <p:nvPr/>
        </p:nvSpPr>
        <p:spPr>
          <a:xfrm>
            <a:off x="3822492" y="6254276"/>
            <a:ext cx="5717211" cy="486287"/>
          </a:xfrm>
          <a:prstGeom prst="rect">
            <a:avLst/>
          </a:prstGeom>
          <a:noFill/>
          <a:ln w="12700" cap="flat">
            <a:noFill/>
            <a:miter lim="400000"/>
          </a:ln>
          <a:effectLst/>
          <a:sp3d/>
        </p:spPr>
        <p:txBody>
          <a:bodyPr wrap="square">
            <a:spAutoFit/>
          </a:bodyPr>
          <a:lstStyle/>
          <a:p>
            <a:pPr marL="0" marR="0" lvl="0" indent="0" algn="ctr" defTabSz="457200" eaLnBrk="1" fontAlgn="auto" latinLnBrk="0" hangingPunct="0">
              <a:lnSpc>
                <a:spcPct val="80000"/>
              </a:lnSpc>
              <a:spcBef>
                <a:spcPts val="0"/>
              </a:spcBef>
              <a:spcAft>
                <a:spcPts val="0"/>
              </a:spcAft>
              <a:buClrTx/>
              <a:buSzTx/>
              <a:buFontTx/>
              <a:buNone/>
              <a:tabLst/>
              <a:defRPr sz="3600">
                <a:solidFill>
                  <a:srgbClr val="356090"/>
                </a:solidFill>
                <a:latin typeface="Futura Bold"/>
                <a:ea typeface="Futura Bold"/>
                <a:cs typeface="Futura Bold"/>
                <a:sym typeface="Futura Bold"/>
              </a:defRPr>
            </a:pPr>
            <a:r>
              <a:rPr kumimoji="0" lang="en-US" sz="3200" b="0" i="0" u="sng" strike="noStrike" kern="0" cap="none" spc="0" normalizeH="0" baseline="0" noProof="0" dirty="0">
                <a:ln>
                  <a:noFill/>
                </a:ln>
                <a:solidFill>
                  <a:srgbClr val="FFFFFF"/>
                </a:solidFill>
                <a:effectLst/>
                <a:uLnTx/>
                <a:uFillTx/>
                <a:latin typeface="Futura Bold"/>
                <a:ea typeface="Futura Bold"/>
                <a:cs typeface="Futura" panose="020B0602020204020303"/>
                <a:sym typeface="Futura Bold"/>
              </a:rPr>
              <a:t>Not all data is good data</a:t>
            </a:r>
          </a:p>
        </p:txBody>
      </p:sp>
      <p:pic>
        <p:nvPicPr>
          <p:cNvPr id="9" name="Picture 8" descr="Logo&#10;&#10;Description automatically generated">
            <a:extLst>
              <a:ext uri="{FF2B5EF4-FFF2-40B4-BE49-F238E27FC236}">
                <a16:creationId xmlns:a16="http://schemas.microsoft.com/office/drawing/2014/main" id="{FEE37A17-C6C9-0528-79C9-73783AEA1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12" name="Picture 11">
            <a:extLst>
              <a:ext uri="{FF2B5EF4-FFF2-40B4-BE49-F238E27FC236}">
                <a16:creationId xmlns:a16="http://schemas.microsoft.com/office/drawing/2014/main" id="{83A661CF-BB74-7969-8F7F-2E8AC3608F8E}"/>
              </a:ext>
            </a:extLst>
          </p:cNvPr>
          <p:cNvPicPr>
            <a:picLocks noChangeAspect="1"/>
          </p:cNvPicPr>
          <p:nvPr/>
        </p:nvPicPr>
        <p:blipFill>
          <a:blip r:embed="rId4"/>
          <a:stretch>
            <a:fillRect/>
          </a:stretch>
        </p:blipFill>
        <p:spPr>
          <a:xfrm rot="5400000">
            <a:off x="4173792" y="2780068"/>
            <a:ext cx="840785" cy="4088294"/>
          </a:xfrm>
          <a:prstGeom prst="rect">
            <a:avLst/>
          </a:prstGeom>
          <a:effectLst>
            <a:softEdge rad="127000"/>
          </a:effectLst>
        </p:spPr>
      </p:pic>
      <p:pic>
        <p:nvPicPr>
          <p:cNvPr id="13" name="Picture 12">
            <a:extLst>
              <a:ext uri="{FF2B5EF4-FFF2-40B4-BE49-F238E27FC236}">
                <a16:creationId xmlns:a16="http://schemas.microsoft.com/office/drawing/2014/main" id="{9DD0A2BE-4905-09D4-BE6D-14A3C8863F64}"/>
              </a:ext>
            </a:extLst>
          </p:cNvPr>
          <p:cNvPicPr>
            <a:picLocks noChangeAspect="1"/>
          </p:cNvPicPr>
          <p:nvPr/>
        </p:nvPicPr>
        <p:blipFill>
          <a:blip r:embed="rId4"/>
          <a:stretch>
            <a:fillRect/>
          </a:stretch>
        </p:blipFill>
        <p:spPr>
          <a:xfrm rot="5400000">
            <a:off x="4210682" y="3812208"/>
            <a:ext cx="706925" cy="4088294"/>
          </a:xfrm>
          <a:prstGeom prst="rect">
            <a:avLst/>
          </a:prstGeom>
          <a:effectLst>
            <a:softEdge rad="127000"/>
          </a:effectLst>
        </p:spPr>
      </p:pic>
      <p:pic>
        <p:nvPicPr>
          <p:cNvPr id="14" name="Picture 13">
            <a:extLst>
              <a:ext uri="{FF2B5EF4-FFF2-40B4-BE49-F238E27FC236}">
                <a16:creationId xmlns:a16="http://schemas.microsoft.com/office/drawing/2014/main" id="{CAE9D0D8-24A0-FF17-9116-0844A38A9FB2}"/>
              </a:ext>
            </a:extLst>
          </p:cNvPr>
          <p:cNvPicPr>
            <a:picLocks noChangeAspect="1"/>
          </p:cNvPicPr>
          <p:nvPr/>
        </p:nvPicPr>
        <p:blipFill>
          <a:blip r:embed="rId4"/>
          <a:stretch>
            <a:fillRect/>
          </a:stretch>
        </p:blipFill>
        <p:spPr>
          <a:xfrm rot="5400000">
            <a:off x="4201794" y="1670312"/>
            <a:ext cx="773616" cy="4082598"/>
          </a:xfrm>
          <a:prstGeom prst="rect">
            <a:avLst/>
          </a:prstGeom>
          <a:effectLst>
            <a:softEdge rad="127000"/>
          </a:effectLst>
        </p:spPr>
      </p:pic>
      <p:pic>
        <p:nvPicPr>
          <p:cNvPr id="15" name="Picture 14">
            <a:extLst>
              <a:ext uri="{FF2B5EF4-FFF2-40B4-BE49-F238E27FC236}">
                <a16:creationId xmlns:a16="http://schemas.microsoft.com/office/drawing/2014/main" id="{365BB889-16FB-A0EA-9DEB-609DCD5511F7}"/>
              </a:ext>
            </a:extLst>
          </p:cNvPr>
          <p:cNvPicPr>
            <a:picLocks noChangeAspect="1"/>
          </p:cNvPicPr>
          <p:nvPr/>
        </p:nvPicPr>
        <p:blipFill>
          <a:blip r:embed="rId4"/>
          <a:stretch>
            <a:fillRect/>
          </a:stretch>
        </p:blipFill>
        <p:spPr>
          <a:xfrm rot="5400000">
            <a:off x="4214244" y="629696"/>
            <a:ext cx="773616" cy="4107495"/>
          </a:xfrm>
          <a:prstGeom prst="rect">
            <a:avLst/>
          </a:prstGeom>
          <a:effectLst>
            <a:softEdge rad="127000"/>
          </a:effectLst>
        </p:spPr>
      </p:pic>
      <p:pic>
        <p:nvPicPr>
          <p:cNvPr id="16" name="Picture 15">
            <a:extLst>
              <a:ext uri="{FF2B5EF4-FFF2-40B4-BE49-F238E27FC236}">
                <a16:creationId xmlns:a16="http://schemas.microsoft.com/office/drawing/2014/main" id="{003124C8-47FB-8122-188A-DA4B2B0F9F36}"/>
              </a:ext>
            </a:extLst>
          </p:cNvPr>
          <p:cNvPicPr>
            <a:picLocks noChangeAspect="1"/>
          </p:cNvPicPr>
          <p:nvPr/>
        </p:nvPicPr>
        <p:blipFill>
          <a:blip r:embed="rId4"/>
          <a:stretch>
            <a:fillRect/>
          </a:stretch>
        </p:blipFill>
        <p:spPr>
          <a:xfrm rot="5400000">
            <a:off x="4135421" y="-423743"/>
            <a:ext cx="855383" cy="4107495"/>
          </a:xfrm>
          <a:prstGeom prst="rect">
            <a:avLst/>
          </a:prstGeom>
          <a:effectLst>
            <a:softEdge rad="127000"/>
          </a:effectLst>
        </p:spPr>
      </p:pic>
      <p:sp>
        <p:nvSpPr>
          <p:cNvPr id="17" name="TextBox 16">
            <a:extLst>
              <a:ext uri="{FF2B5EF4-FFF2-40B4-BE49-F238E27FC236}">
                <a16:creationId xmlns:a16="http://schemas.microsoft.com/office/drawing/2014/main" id="{53359FA5-E7DB-D7EA-B02C-FC3888A1E280}"/>
              </a:ext>
            </a:extLst>
          </p:cNvPr>
          <p:cNvSpPr txBox="1"/>
          <p:nvPr/>
        </p:nvSpPr>
        <p:spPr>
          <a:xfrm>
            <a:off x="2573603" y="1291883"/>
            <a:ext cx="4107495" cy="4985980"/>
          </a:xfrm>
          <a:prstGeom prst="rect">
            <a:avLst/>
          </a:prstGeom>
          <a:noFill/>
        </p:spPr>
        <p:txBody>
          <a:bodyPr wrap="square" rtlCol="0">
            <a:spAutoFit/>
          </a:bodyPr>
          <a:lstStyle/>
          <a:p>
            <a:pPr algn="ctr">
              <a:spcBef>
                <a:spcPts val="600"/>
              </a:spcBef>
            </a:pPr>
            <a:r>
              <a:rPr lang="en-US" sz="1600" dirty="0">
                <a:cs typeface="Futura" panose="020B0602020204020303"/>
              </a:rPr>
              <a:t>ESG data is text-based, qualitative in nature, and often requires judgement </a:t>
            </a:r>
          </a:p>
          <a:p>
            <a:pPr algn="ctr"/>
            <a:r>
              <a:rPr lang="en-US" sz="1600" dirty="0">
                <a:cs typeface="Futura" panose="020B0602020204020303"/>
              </a:rPr>
              <a:t>	</a:t>
            </a:r>
          </a:p>
          <a:p>
            <a:pPr algn="ctr"/>
            <a:endParaRPr lang="en-US" sz="1600" dirty="0">
              <a:cs typeface="Futura" panose="020B0602020204020303"/>
            </a:endParaRPr>
          </a:p>
          <a:p>
            <a:pPr algn="ctr">
              <a:spcBef>
                <a:spcPts val="600"/>
              </a:spcBef>
            </a:pPr>
            <a:r>
              <a:rPr lang="en-US" sz="1600" dirty="0">
                <a:cs typeface="Futura" panose="020B0602020204020303"/>
              </a:rPr>
              <a:t>Data collection processes at large vendors are heavily dependent upon human capital</a:t>
            </a:r>
          </a:p>
          <a:p>
            <a:pPr algn="ctr"/>
            <a:endParaRPr lang="en-US" sz="1600" dirty="0">
              <a:cs typeface="Futura" panose="020B0602020204020303"/>
            </a:endParaRPr>
          </a:p>
          <a:p>
            <a:pPr algn="ctr"/>
            <a:endParaRPr lang="en-US" sz="1600" dirty="0">
              <a:cs typeface="Futura" panose="020B0602020204020303"/>
            </a:endParaRPr>
          </a:p>
          <a:p>
            <a:pPr algn="ctr">
              <a:spcBef>
                <a:spcPts val="600"/>
              </a:spcBef>
            </a:pPr>
            <a:r>
              <a:rPr lang="en-US" sz="1600" dirty="0">
                <a:cs typeface="Futura" panose="020B0602020204020303"/>
              </a:rPr>
              <a:t>Rating firms are unable to update new company disclosures on a timely basis</a:t>
            </a:r>
          </a:p>
          <a:p>
            <a:pPr algn="ctr"/>
            <a:r>
              <a:rPr lang="en-US" sz="1600" dirty="0">
                <a:cs typeface="Futura" panose="020B0602020204020303"/>
              </a:rPr>
              <a:t>	</a:t>
            </a:r>
          </a:p>
          <a:p>
            <a:pPr algn="ctr"/>
            <a:endParaRPr lang="en-US" sz="1600" dirty="0">
              <a:cs typeface="Futura" panose="020B0602020204020303"/>
            </a:endParaRPr>
          </a:p>
          <a:p>
            <a:pPr algn="ctr">
              <a:spcBef>
                <a:spcPts val="1200"/>
              </a:spcBef>
            </a:pPr>
            <a:r>
              <a:rPr lang="en-US" sz="1600" dirty="0">
                <a:cs typeface="Futura" panose="020B0602020204020303"/>
              </a:rPr>
              <a:t>Data disclosed by companies is self-reported and non-standardized</a:t>
            </a:r>
          </a:p>
          <a:p>
            <a:pPr algn="ctr"/>
            <a:r>
              <a:rPr lang="en-US" sz="1600" dirty="0">
                <a:cs typeface="Futura" panose="020B0602020204020303"/>
              </a:rPr>
              <a:t>	</a:t>
            </a:r>
          </a:p>
          <a:p>
            <a:pPr algn="ctr"/>
            <a:endParaRPr lang="en-US" sz="1600" dirty="0">
              <a:cs typeface="Futura" panose="020B0602020204020303"/>
            </a:endParaRPr>
          </a:p>
          <a:p>
            <a:pPr algn="ctr">
              <a:spcBef>
                <a:spcPts val="600"/>
              </a:spcBef>
            </a:pPr>
            <a:r>
              <a:rPr lang="en-US" sz="1600" dirty="0">
                <a:cs typeface="Futura" panose="020B0602020204020303"/>
              </a:rPr>
              <a:t>The data source is often non-traceable and not-disclosed to the user</a:t>
            </a:r>
            <a:r>
              <a:rPr lang="en-US" sz="1600" b="1" dirty="0">
                <a:solidFill>
                  <a:schemeClr val="bg1"/>
                </a:solidFill>
                <a:cs typeface="Futura" panose="020B0602020204020303"/>
              </a:rPr>
              <a:t>	</a:t>
            </a:r>
            <a:endParaRPr lang="en-US" sz="1600" dirty="0">
              <a:solidFill>
                <a:schemeClr val="bg1"/>
              </a:solidFill>
              <a:cs typeface="Futura" panose="020B0602020204020303"/>
            </a:endParaRPr>
          </a:p>
        </p:txBody>
      </p:sp>
      <p:sp>
        <p:nvSpPr>
          <p:cNvPr id="18" name="TextBox 17">
            <a:extLst>
              <a:ext uri="{FF2B5EF4-FFF2-40B4-BE49-F238E27FC236}">
                <a16:creationId xmlns:a16="http://schemas.microsoft.com/office/drawing/2014/main" id="{E29A415B-CF3B-1B12-9946-99571018E1F8}"/>
              </a:ext>
            </a:extLst>
          </p:cNvPr>
          <p:cNvSpPr txBox="1"/>
          <p:nvPr/>
        </p:nvSpPr>
        <p:spPr>
          <a:xfrm>
            <a:off x="3463427" y="561350"/>
            <a:ext cx="6435339" cy="4924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Arial"/>
                <a:cs typeface="Futura" panose="020B0602020204020303"/>
              </a:rPr>
              <a:t>The Macro Challenges with ESG Data</a:t>
            </a:r>
          </a:p>
        </p:txBody>
      </p:sp>
      <p:sp>
        <p:nvSpPr>
          <p:cNvPr id="19" name="TextBox 18">
            <a:extLst>
              <a:ext uri="{FF2B5EF4-FFF2-40B4-BE49-F238E27FC236}">
                <a16:creationId xmlns:a16="http://schemas.microsoft.com/office/drawing/2014/main" id="{19FF12E0-F8B3-87DD-4DF0-8E18471DFDAD}"/>
              </a:ext>
            </a:extLst>
          </p:cNvPr>
          <p:cNvSpPr txBox="1"/>
          <p:nvPr/>
        </p:nvSpPr>
        <p:spPr>
          <a:xfrm>
            <a:off x="-297611" y="1339593"/>
            <a:ext cx="2982320" cy="4632037"/>
          </a:xfrm>
          <a:prstGeom prst="rect">
            <a:avLst/>
          </a:prstGeom>
          <a:noFill/>
        </p:spPr>
        <p:txBody>
          <a:bodyPr wrap="square">
            <a:spAutoFit/>
          </a:bodyPr>
          <a:lstStyle/>
          <a:p>
            <a:pPr lvl="1"/>
            <a:r>
              <a:rPr lang="en-US" sz="2000" dirty="0">
                <a:cs typeface="Futura" panose="020B0602020204020303"/>
                <a:sym typeface="Helvetica Neue"/>
              </a:rPr>
              <a:t>Qualitative Data Set</a:t>
            </a:r>
          </a:p>
          <a:p>
            <a:pPr lvl="1"/>
            <a:endParaRPr lang="en-US" sz="2000" dirty="0">
              <a:cs typeface="Futura" panose="020B0602020204020303"/>
              <a:sym typeface="Helvetica Neue"/>
            </a:endParaRPr>
          </a:p>
          <a:p>
            <a:pPr lvl="1"/>
            <a:endParaRPr lang="en-US" sz="2000" dirty="0">
              <a:cs typeface="Futura" panose="020B0602020204020303"/>
              <a:sym typeface="Helvetica Neue"/>
            </a:endParaRPr>
          </a:p>
          <a:p>
            <a:pPr lvl="1"/>
            <a:r>
              <a:rPr lang="en-US" sz="2000" dirty="0">
                <a:cs typeface="Futura" panose="020B0602020204020303"/>
                <a:sym typeface="Helvetica Neue"/>
              </a:rPr>
              <a:t>Human Capital Intensive</a:t>
            </a:r>
          </a:p>
          <a:p>
            <a:pPr lvl="1"/>
            <a:endParaRPr lang="en-US" sz="2000" dirty="0">
              <a:cs typeface="Futura" panose="020B0602020204020303"/>
              <a:sym typeface="Helvetica Neue"/>
            </a:endParaRPr>
          </a:p>
          <a:p>
            <a:pPr lvl="1"/>
            <a:endParaRPr lang="en-US" sz="2000" dirty="0">
              <a:cs typeface="Futura" panose="020B0602020204020303"/>
              <a:sym typeface="Helvetica Neue"/>
            </a:endParaRPr>
          </a:p>
          <a:p>
            <a:pPr lvl="1"/>
            <a:r>
              <a:rPr lang="en-US" sz="2000" dirty="0">
                <a:cs typeface="Futura" panose="020B0602020204020303"/>
                <a:sym typeface="Helvetica Neue"/>
              </a:rPr>
              <a:t>Long Lag Times</a:t>
            </a:r>
          </a:p>
          <a:p>
            <a:pPr lvl="1"/>
            <a:endParaRPr lang="en-US" sz="2000" dirty="0">
              <a:cs typeface="Futura" panose="020B0602020204020303"/>
              <a:sym typeface="Helvetica Neue"/>
            </a:endParaRPr>
          </a:p>
          <a:p>
            <a:pPr lvl="1"/>
            <a:endParaRPr lang="en-US" sz="2000" dirty="0">
              <a:cs typeface="Futura" panose="020B0602020204020303"/>
              <a:sym typeface="Helvetica Neue"/>
            </a:endParaRPr>
          </a:p>
          <a:p>
            <a:pPr lvl="1">
              <a:spcBef>
                <a:spcPts val="1200"/>
              </a:spcBef>
            </a:pPr>
            <a:r>
              <a:rPr lang="en-US" sz="2000" dirty="0">
                <a:cs typeface="Futura" panose="020B0602020204020303"/>
                <a:sym typeface="Helvetica Neue"/>
              </a:rPr>
              <a:t>Inconsistencies</a:t>
            </a:r>
          </a:p>
          <a:p>
            <a:pPr lvl="1"/>
            <a:endParaRPr lang="en-US" sz="2000" dirty="0">
              <a:cs typeface="Futura" panose="020B0602020204020303"/>
              <a:sym typeface="Helvetica Neue"/>
            </a:endParaRPr>
          </a:p>
          <a:p>
            <a:pPr lvl="1"/>
            <a:endParaRPr lang="en-US" sz="2000" dirty="0">
              <a:cs typeface="Futura" panose="020B0602020204020303"/>
              <a:sym typeface="Helvetica Neue"/>
            </a:endParaRPr>
          </a:p>
          <a:p>
            <a:pPr lvl="1">
              <a:spcBef>
                <a:spcPts val="600"/>
              </a:spcBef>
            </a:pPr>
            <a:r>
              <a:rPr lang="en-US" sz="2000" dirty="0">
                <a:cs typeface="Futura" panose="020B0602020204020303"/>
                <a:sym typeface="Helvetica Neue"/>
              </a:rPr>
              <a:t>Unverifiable</a:t>
            </a:r>
          </a:p>
        </p:txBody>
      </p:sp>
      <p:cxnSp>
        <p:nvCxnSpPr>
          <p:cNvPr id="20" name="Straight Connector 19">
            <a:extLst>
              <a:ext uri="{FF2B5EF4-FFF2-40B4-BE49-F238E27FC236}">
                <a16:creationId xmlns:a16="http://schemas.microsoft.com/office/drawing/2014/main" id="{75106D1F-408B-2975-D95D-2530A2876DF7}"/>
              </a:ext>
            </a:extLst>
          </p:cNvPr>
          <p:cNvCxnSpPr/>
          <p:nvPr/>
        </p:nvCxnSpPr>
        <p:spPr>
          <a:xfrm>
            <a:off x="6763231" y="1842244"/>
            <a:ext cx="0" cy="38185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1" name="Chart 20">
            <a:extLst>
              <a:ext uri="{FF2B5EF4-FFF2-40B4-BE49-F238E27FC236}">
                <a16:creationId xmlns:a16="http://schemas.microsoft.com/office/drawing/2014/main" id="{F2D70A61-CD22-7584-AF33-8A56784FEE93}"/>
              </a:ext>
            </a:extLst>
          </p:cNvPr>
          <p:cNvGraphicFramePr/>
          <p:nvPr>
            <p:extLst>
              <p:ext uri="{D42A27DB-BD31-4B8C-83A1-F6EECF244321}">
                <p14:modId xmlns:p14="http://schemas.microsoft.com/office/powerpoint/2010/main" val="856606725"/>
              </p:ext>
            </p:extLst>
          </p:nvPr>
        </p:nvGraphicFramePr>
        <p:xfrm>
          <a:off x="6984073" y="1053235"/>
          <a:ext cx="5063550" cy="505633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17278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12</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Data Debacle</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CC389449-D27B-8349-BFF8-0015B8EF13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6" name="Rectangle 5">
            <a:extLst>
              <a:ext uri="{FF2B5EF4-FFF2-40B4-BE49-F238E27FC236}">
                <a16:creationId xmlns:a16="http://schemas.microsoft.com/office/drawing/2014/main" id="{9214E6D8-1EDC-DD2D-7470-62715055860D}"/>
              </a:ext>
            </a:extLst>
          </p:cNvPr>
          <p:cNvSpPr/>
          <p:nvPr/>
        </p:nvSpPr>
        <p:spPr>
          <a:xfrm>
            <a:off x="1379975" y="2255179"/>
            <a:ext cx="9566913" cy="625865"/>
          </a:xfrm>
          <a:prstGeom prst="rect">
            <a:avLst/>
          </a:prstGeom>
          <a:solidFill>
            <a:schemeClr val="bg1">
              <a:lumMod val="95000"/>
              <a:alpha val="50000"/>
            </a:schemeClr>
          </a:solidFill>
          <a:ln>
            <a:noFill/>
          </a:ln>
          <a:effectLst>
            <a:glow rad="101600">
              <a:srgbClr val="F8F8F8">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w="57150">
                <a:solidFill>
                  <a:srgbClr val="FFC000"/>
                </a:solidFill>
              </a:ln>
              <a:solidFill>
                <a:srgbClr val="FFFFFF"/>
              </a:solidFill>
              <a:effectLst/>
              <a:uLnTx/>
              <a:uFillTx/>
              <a:latin typeface="Arial"/>
              <a:ea typeface="+mn-ea"/>
              <a:cs typeface="+mn-cs"/>
              <a:sym typeface="Arial"/>
            </a:endParaRPr>
          </a:p>
        </p:txBody>
      </p:sp>
      <p:sp>
        <p:nvSpPr>
          <p:cNvPr id="9" name="Arrow: Right 8">
            <a:extLst>
              <a:ext uri="{FF2B5EF4-FFF2-40B4-BE49-F238E27FC236}">
                <a16:creationId xmlns:a16="http://schemas.microsoft.com/office/drawing/2014/main" id="{31B9D773-2D74-C77E-91EB-2CB032BC4A98}"/>
              </a:ext>
            </a:extLst>
          </p:cNvPr>
          <p:cNvSpPr/>
          <p:nvPr/>
        </p:nvSpPr>
        <p:spPr>
          <a:xfrm>
            <a:off x="2288634" y="2961928"/>
            <a:ext cx="5796921" cy="799379"/>
          </a:xfrm>
          <a:prstGeom prst="rightArrow">
            <a:avLst>
              <a:gd name="adj1" fmla="val 50000"/>
              <a:gd name="adj2" fmla="val 30354"/>
            </a:avLst>
          </a:prstGeom>
          <a:solidFill>
            <a:srgbClr val="F6F6F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D356605A-E9CB-6FD9-7D83-5AF239925AA7}"/>
              </a:ext>
            </a:extLst>
          </p:cNvPr>
          <p:cNvSpPr/>
          <p:nvPr/>
        </p:nvSpPr>
        <p:spPr>
          <a:xfrm>
            <a:off x="3372491" y="1369410"/>
            <a:ext cx="3911918" cy="877164"/>
          </a:xfrm>
          <a:prstGeom prst="rightArrow">
            <a:avLst>
              <a:gd name="adj1" fmla="val 50000"/>
              <a:gd name="adj2" fmla="val 30354"/>
            </a:avLst>
          </a:prstGeom>
          <a:solidFill>
            <a:srgbClr val="F6F6F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641919B5-9CCF-1430-89EA-56EDFD01CC47}"/>
              </a:ext>
            </a:extLst>
          </p:cNvPr>
          <p:cNvCxnSpPr>
            <a:cxnSpLocks/>
          </p:cNvCxnSpPr>
          <p:nvPr/>
        </p:nvCxnSpPr>
        <p:spPr>
          <a:xfrm>
            <a:off x="1440826" y="2255799"/>
            <a:ext cx="9594379" cy="31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07778CB-FE40-F076-6A30-80032DAB40AD}"/>
              </a:ext>
            </a:extLst>
          </p:cNvPr>
          <p:cNvCxnSpPr>
            <a:cxnSpLocks/>
          </p:cNvCxnSpPr>
          <p:nvPr/>
        </p:nvCxnSpPr>
        <p:spPr>
          <a:xfrm>
            <a:off x="7496304" y="1467455"/>
            <a:ext cx="0" cy="804323"/>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EC285C45-C2F8-594B-6357-3C7BF892C151}"/>
              </a:ext>
            </a:extLst>
          </p:cNvPr>
          <p:cNvSpPr txBox="1"/>
          <p:nvPr/>
        </p:nvSpPr>
        <p:spPr>
          <a:xfrm>
            <a:off x="1313017" y="2296385"/>
            <a:ext cx="9722187" cy="469359"/>
          </a:xfrm>
          <a:prstGeom prst="rect">
            <a:avLst/>
          </a:prstGeom>
          <a:solidFill>
            <a:schemeClr val="tx1"/>
          </a:solidFill>
        </p:spPr>
        <p:txBody>
          <a:bodyPr wrap="square">
            <a:spAutoFit/>
          </a:bodyPr>
          <a:lstStyle/>
          <a:p>
            <a:r>
              <a:rPr lang="en-US" sz="1400" b="1" dirty="0">
                <a:solidFill>
                  <a:srgbClr val="24A7DD"/>
                </a:solidFill>
              </a:rPr>
              <a:t>2022</a:t>
            </a:r>
            <a:r>
              <a:rPr lang="en-US" sz="1050" b="1" dirty="0">
                <a:solidFill>
                  <a:srgbClr val="24A7DD"/>
                </a:solidFill>
              </a:rPr>
              <a:t> Jan   Feb   Mar   Apr   May   June   July   Aug   Sept   Oct   Nov   Dec   </a:t>
            </a:r>
            <a:r>
              <a:rPr lang="en-US" sz="1050" b="1" dirty="0">
                <a:solidFill>
                  <a:srgbClr val="236092"/>
                </a:solidFill>
              </a:rPr>
              <a:t>Jan   Feb   Mar   Apr   May   June   July   Aug   Sept   Oct   Nov   Dec </a:t>
            </a:r>
            <a:r>
              <a:rPr lang="en-US" sz="1400" b="1" dirty="0">
                <a:solidFill>
                  <a:srgbClr val="236092"/>
                </a:solidFill>
              </a:rPr>
              <a:t>2023</a:t>
            </a:r>
            <a:endParaRPr lang="en-US" sz="1050" b="1" dirty="0">
              <a:solidFill>
                <a:srgbClr val="236092"/>
              </a:solidFill>
            </a:endParaRPr>
          </a:p>
          <a:p>
            <a:endParaRPr lang="en-US" sz="1050" dirty="0"/>
          </a:p>
        </p:txBody>
      </p:sp>
      <p:sp>
        <p:nvSpPr>
          <p:cNvPr id="15" name="TextBox 14">
            <a:extLst>
              <a:ext uri="{FF2B5EF4-FFF2-40B4-BE49-F238E27FC236}">
                <a16:creationId xmlns:a16="http://schemas.microsoft.com/office/drawing/2014/main" id="{E523D114-93B3-0018-5947-146E2EE6085E}"/>
              </a:ext>
            </a:extLst>
          </p:cNvPr>
          <p:cNvSpPr txBox="1"/>
          <p:nvPr/>
        </p:nvSpPr>
        <p:spPr>
          <a:xfrm>
            <a:off x="7496304" y="1630294"/>
            <a:ext cx="2714036" cy="261610"/>
          </a:xfrm>
          <a:prstGeom prst="rect">
            <a:avLst/>
          </a:prstGeom>
          <a:noFill/>
        </p:spPr>
        <p:txBody>
          <a:bodyPr wrap="square" rtlCol="0">
            <a:spAutoFit/>
          </a:bodyPr>
          <a:lstStyle/>
          <a:p>
            <a:r>
              <a:rPr lang="en-US" sz="1100" b="1" dirty="0">
                <a:solidFill>
                  <a:schemeClr val="accent6"/>
                </a:solidFill>
                <a:cs typeface="Futura" panose="020B0602020204020303"/>
              </a:rPr>
              <a:t>2023 CSR Report Published</a:t>
            </a:r>
          </a:p>
        </p:txBody>
      </p:sp>
      <p:cxnSp>
        <p:nvCxnSpPr>
          <p:cNvPr id="16" name="Straight Arrow Connector 15">
            <a:extLst>
              <a:ext uri="{FF2B5EF4-FFF2-40B4-BE49-F238E27FC236}">
                <a16:creationId xmlns:a16="http://schemas.microsoft.com/office/drawing/2014/main" id="{52A427DD-79FE-2015-7D80-87144430BE4E}"/>
              </a:ext>
            </a:extLst>
          </p:cNvPr>
          <p:cNvCxnSpPr>
            <a:cxnSpLocks/>
          </p:cNvCxnSpPr>
          <p:nvPr/>
        </p:nvCxnSpPr>
        <p:spPr>
          <a:xfrm>
            <a:off x="1468292" y="2891271"/>
            <a:ext cx="95669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4AAC50-DA19-8EE7-A6CC-2A9DACB6905E}"/>
              </a:ext>
            </a:extLst>
          </p:cNvPr>
          <p:cNvCxnSpPr>
            <a:cxnSpLocks/>
          </p:cNvCxnSpPr>
          <p:nvPr/>
        </p:nvCxnSpPr>
        <p:spPr>
          <a:xfrm>
            <a:off x="3141626" y="1450761"/>
            <a:ext cx="0" cy="812391"/>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BA30BD17-2913-2B60-FD31-129FD928EA3C}"/>
              </a:ext>
            </a:extLst>
          </p:cNvPr>
          <p:cNvSpPr txBox="1"/>
          <p:nvPr/>
        </p:nvSpPr>
        <p:spPr>
          <a:xfrm>
            <a:off x="358372" y="3110044"/>
            <a:ext cx="1763700" cy="430887"/>
          </a:xfrm>
          <a:prstGeom prst="rect">
            <a:avLst/>
          </a:prstGeom>
          <a:noFill/>
        </p:spPr>
        <p:txBody>
          <a:bodyPr wrap="square" rtlCol="0">
            <a:spAutoFit/>
          </a:bodyPr>
          <a:lstStyle/>
          <a:p>
            <a:pPr algn="r"/>
            <a:r>
              <a:rPr lang="en-US" sz="1100" b="1" dirty="0">
                <a:cs typeface="Futura" panose="020B0602020204020303"/>
              </a:rPr>
              <a:t>2022 ESG Rating Firm </a:t>
            </a:r>
          </a:p>
          <a:p>
            <a:pPr algn="r"/>
            <a:r>
              <a:rPr lang="en-US" sz="1100" b="1" dirty="0">
                <a:cs typeface="Futura" panose="020B0602020204020303"/>
              </a:rPr>
              <a:t>Published Report</a:t>
            </a:r>
          </a:p>
        </p:txBody>
      </p:sp>
      <p:cxnSp>
        <p:nvCxnSpPr>
          <p:cNvPr id="19" name="Straight Connector 18">
            <a:extLst>
              <a:ext uri="{FF2B5EF4-FFF2-40B4-BE49-F238E27FC236}">
                <a16:creationId xmlns:a16="http://schemas.microsoft.com/office/drawing/2014/main" id="{B6075CB6-B5F7-0140-5174-360DC1FDD472}"/>
              </a:ext>
            </a:extLst>
          </p:cNvPr>
          <p:cNvCxnSpPr>
            <a:cxnSpLocks/>
          </p:cNvCxnSpPr>
          <p:nvPr/>
        </p:nvCxnSpPr>
        <p:spPr>
          <a:xfrm>
            <a:off x="8225001" y="2889668"/>
            <a:ext cx="0" cy="887381"/>
          </a:xfrm>
          <a:prstGeom prst="line">
            <a:avLst/>
          </a:prstGeom>
          <a:ln w="76200"/>
        </p:spPr>
        <p:style>
          <a:lnRef idx="1">
            <a:schemeClr val="accent5"/>
          </a:lnRef>
          <a:fillRef idx="0">
            <a:schemeClr val="accent5"/>
          </a:fillRef>
          <a:effectRef idx="0">
            <a:schemeClr val="accent5"/>
          </a:effectRef>
          <a:fontRef idx="minor">
            <a:schemeClr val="tx1"/>
          </a:fontRef>
        </p:style>
      </p:cxnSp>
      <p:sp>
        <p:nvSpPr>
          <p:cNvPr id="20" name="TextBox 19">
            <a:extLst>
              <a:ext uri="{FF2B5EF4-FFF2-40B4-BE49-F238E27FC236}">
                <a16:creationId xmlns:a16="http://schemas.microsoft.com/office/drawing/2014/main" id="{29F01359-9291-6412-4120-2B61EDA69BDA}"/>
              </a:ext>
            </a:extLst>
          </p:cNvPr>
          <p:cNvSpPr txBox="1"/>
          <p:nvPr/>
        </p:nvSpPr>
        <p:spPr>
          <a:xfrm>
            <a:off x="2978388" y="2970328"/>
            <a:ext cx="4482937" cy="553998"/>
          </a:xfrm>
          <a:prstGeom prst="rect">
            <a:avLst/>
          </a:prstGeom>
          <a:noFill/>
        </p:spPr>
        <p:txBody>
          <a:bodyPr wrap="square" rtlCol="0">
            <a:spAutoFit/>
          </a:bodyPr>
          <a:lstStyle/>
          <a:p>
            <a:pPr algn="ctr"/>
            <a:endParaRPr lang="en-US" sz="1200" b="1" dirty="0"/>
          </a:p>
          <a:p>
            <a:pPr algn="ctr"/>
            <a:r>
              <a:rPr lang="en-US" b="1" dirty="0">
                <a:solidFill>
                  <a:schemeClr val="bg1">
                    <a:lumMod val="65000"/>
                  </a:schemeClr>
                </a:solidFill>
              </a:rPr>
              <a:t>16 Month Lag </a:t>
            </a:r>
            <a:r>
              <a:rPr lang="en-US" sz="1000" dirty="0">
                <a:solidFill>
                  <a:schemeClr val="bg1">
                    <a:lumMod val="65000"/>
                  </a:schemeClr>
                </a:solidFill>
              </a:rPr>
              <a:t>Between ESG Updates by ABC Rating Firm</a:t>
            </a:r>
          </a:p>
        </p:txBody>
      </p:sp>
      <p:cxnSp>
        <p:nvCxnSpPr>
          <p:cNvPr id="21" name="Straight Connector 20">
            <a:extLst>
              <a:ext uri="{FF2B5EF4-FFF2-40B4-BE49-F238E27FC236}">
                <a16:creationId xmlns:a16="http://schemas.microsoft.com/office/drawing/2014/main" id="{04D6DA06-8F26-7A14-D3DB-D73B5CEC3F24}"/>
              </a:ext>
            </a:extLst>
          </p:cNvPr>
          <p:cNvCxnSpPr>
            <a:cxnSpLocks/>
          </p:cNvCxnSpPr>
          <p:nvPr/>
        </p:nvCxnSpPr>
        <p:spPr>
          <a:xfrm>
            <a:off x="2147950" y="2888892"/>
            <a:ext cx="1539" cy="881623"/>
          </a:xfrm>
          <a:prstGeom prst="line">
            <a:avLst/>
          </a:prstGeom>
          <a:ln w="76200"/>
        </p:spPr>
        <p:style>
          <a:lnRef idx="1">
            <a:schemeClr val="accent5"/>
          </a:lnRef>
          <a:fillRef idx="0">
            <a:schemeClr val="accent5"/>
          </a:fillRef>
          <a:effectRef idx="0">
            <a:schemeClr val="accent5"/>
          </a:effectRef>
          <a:fontRef idx="minor">
            <a:schemeClr val="tx1"/>
          </a:fontRef>
        </p:style>
      </p:cxnSp>
      <p:sp>
        <p:nvSpPr>
          <p:cNvPr id="22" name="TextBox 21">
            <a:extLst>
              <a:ext uri="{FF2B5EF4-FFF2-40B4-BE49-F238E27FC236}">
                <a16:creationId xmlns:a16="http://schemas.microsoft.com/office/drawing/2014/main" id="{3C558C8D-7529-DE3D-49AD-68C996F4D572}"/>
              </a:ext>
            </a:extLst>
          </p:cNvPr>
          <p:cNvSpPr txBox="1"/>
          <p:nvPr/>
        </p:nvSpPr>
        <p:spPr>
          <a:xfrm>
            <a:off x="3550681" y="1422563"/>
            <a:ext cx="3312528" cy="553998"/>
          </a:xfrm>
          <a:prstGeom prst="rect">
            <a:avLst/>
          </a:prstGeom>
          <a:noFill/>
        </p:spPr>
        <p:txBody>
          <a:bodyPr wrap="square" rtlCol="0">
            <a:spAutoFit/>
          </a:bodyPr>
          <a:lstStyle/>
          <a:p>
            <a:pPr algn="ctr"/>
            <a:endParaRPr lang="en-US" sz="1200" b="1" dirty="0"/>
          </a:p>
          <a:p>
            <a:pPr algn="ctr"/>
            <a:r>
              <a:rPr lang="en-US" b="1" dirty="0">
                <a:solidFill>
                  <a:schemeClr val="bg1">
                    <a:lumMod val="65000"/>
                  </a:schemeClr>
                </a:solidFill>
                <a:cs typeface="Futura" panose="020B0602020204020303"/>
              </a:rPr>
              <a:t>Company CSR Reports </a:t>
            </a:r>
          </a:p>
        </p:txBody>
      </p:sp>
      <p:sp>
        <p:nvSpPr>
          <p:cNvPr id="23" name="Shape 759">
            <a:extLst>
              <a:ext uri="{FF2B5EF4-FFF2-40B4-BE49-F238E27FC236}">
                <a16:creationId xmlns:a16="http://schemas.microsoft.com/office/drawing/2014/main" id="{E686A58D-572E-75FB-E53A-A89D289C2C19}"/>
              </a:ext>
            </a:extLst>
          </p:cNvPr>
          <p:cNvSpPr/>
          <p:nvPr/>
        </p:nvSpPr>
        <p:spPr>
          <a:xfrm>
            <a:off x="3058812" y="1302385"/>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24" name="Shape 759">
            <a:extLst>
              <a:ext uri="{FF2B5EF4-FFF2-40B4-BE49-F238E27FC236}">
                <a16:creationId xmlns:a16="http://schemas.microsoft.com/office/drawing/2014/main" id="{6F4EAA03-A1EB-8E17-D75F-2DFFB9814B42}"/>
              </a:ext>
            </a:extLst>
          </p:cNvPr>
          <p:cNvSpPr/>
          <p:nvPr/>
        </p:nvSpPr>
        <p:spPr>
          <a:xfrm>
            <a:off x="7413490" y="1326433"/>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25" name="Shape 759">
            <a:extLst>
              <a:ext uri="{FF2B5EF4-FFF2-40B4-BE49-F238E27FC236}">
                <a16:creationId xmlns:a16="http://schemas.microsoft.com/office/drawing/2014/main" id="{D2BB3AA4-4D39-7B83-CD82-2649AF00A402}"/>
              </a:ext>
            </a:extLst>
          </p:cNvPr>
          <p:cNvSpPr/>
          <p:nvPr/>
        </p:nvSpPr>
        <p:spPr>
          <a:xfrm>
            <a:off x="2057749" y="3736153"/>
            <a:ext cx="182880" cy="182880"/>
          </a:xfrm>
          <a:prstGeom prst="ellipse">
            <a:avLst/>
          </a:prstGeom>
          <a:solidFill>
            <a:srgbClr val="238DC8"/>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26" name="Shape 759">
            <a:extLst>
              <a:ext uri="{FF2B5EF4-FFF2-40B4-BE49-F238E27FC236}">
                <a16:creationId xmlns:a16="http://schemas.microsoft.com/office/drawing/2014/main" id="{048317CB-E146-0B21-4968-4C568059BA81}"/>
              </a:ext>
            </a:extLst>
          </p:cNvPr>
          <p:cNvSpPr/>
          <p:nvPr/>
        </p:nvSpPr>
        <p:spPr>
          <a:xfrm>
            <a:off x="8133561" y="3739613"/>
            <a:ext cx="182880" cy="182880"/>
          </a:xfrm>
          <a:prstGeom prst="ellipse">
            <a:avLst/>
          </a:prstGeom>
          <a:solidFill>
            <a:srgbClr val="238DC8"/>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cxnSp>
        <p:nvCxnSpPr>
          <p:cNvPr id="27" name="Straight Connector 26">
            <a:extLst>
              <a:ext uri="{FF2B5EF4-FFF2-40B4-BE49-F238E27FC236}">
                <a16:creationId xmlns:a16="http://schemas.microsoft.com/office/drawing/2014/main" id="{ADF86C2E-BE62-61E2-21D7-58250FF39DAF}"/>
              </a:ext>
            </a:extLst>
          </p:cNvPr>
          <p:cNvCxnSpPr/>
          <p:nvPr/>
        </p:nvCxnSpPr>
        <p:spPr>
          <a:xfrm>
            <a:off x="2122072" y="2271778"/>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3379F9-9FE2-54C2-44F3-13BC73E07C2E}"/>
              </a:ext>
            </a:extLst>
          </p:cNvPr>
          <p:cNvCxnSpPr/>
          <p:nvPr/>
        </p:nvCxnSpPr>
        <p:spPr>
          <a:xfrm>
            <a:off x="2490133" y="2266611"/>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17455AC-57CC-D373-6B7E-C46746995219}"/>
              </a:ext>
            </a:extLst>
          </p:cNvPr>
          <p:cNvCxnSpPr/>
          <p:nvPr/>
        </p:nvCxnSpPr>
        <p:spPr>
          <a:xfrm>
            <a:off x="2843815" y="226315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83D2D3A-1864-8EF1-37F7-3ACC5B31CC0B}"/>
              </a:ext>
            </a:extLst>
          </p:cNvPr>
          <p:cNvCxnSpPr/>
          <p:nvPr/>
        </p:nvCxnSpPr>
        <p:spPr>
          <a:xfrm>
            <a:off x="3167504" y="2255799"/>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FD9EF55-1791-36A5-20A0-C2263396AA2B}"/>
              </a:ext>
            </a:extLst>
          </p:cNvPr>
          <p:cNvCxnSpPr/>
          <p:nvPr/>
        </p:nvCxnSpPr>
        <p:spPr>
          <a:xfrm>
            <a:off x="3533927" y="2279027"/>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9E5C246-251E-E7E1-FF82-E2118727ED42}"/>
              </a:ext>
            </a:extLst>
          </p:cNvPr>
          <p:cNvCxnSpPr/>
          <p:nvPr/>
        </p:nvCxnSpPr>
        <p:spPr>
          <a:xfrm>
            <a:off x="3926882" y="2276150"/>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0FC20DB-208F-C1FB-E4E8-B1FBA1D02592}"/>
              </a:ext>
            </a:extLst>
          </p:cNvPr>
          <p:cNvCxnSpPr/>
          <p:nvPr/>
        </p:nvCxnSpPr>
        <p:spPr>
          <a:xfrm>
            <a:off x="4336180" y="2268904"/>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30557FD-8D17-DD0C-9E60-AF049A400D42}"/>
              </a:ext>
            </a:extLst>
          </p:cNvPr>
          <p:cNvCxnSpPr/>
          <p:nvPr/>
        </p:nvCxnSpPr>
        <p:spPr>
          <a:xfrm>
            <a:off x="4712867" y="2263737"/>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DDDB6D6-45D1-2942-63A0-FD78C9E79ABD}"/>
              </a:ext>
            </a:extLst>
          </p:cNvPr>
          <p:cNvCxnSpPr/>
          <p:nvPr/>
        </p:nvCxnSpPr>
        <p:spPr>
          <a:xfrm>
            <a:off x="5066549" y="2260278"/>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1B03666-9D52-FF4A-486E-4653B2FD1700}"/>
              </a:ext>
            </a:extLst>
          </p:cNvPr>
          <p:cNvCxnSpPr/>
          <p:nvPr/>
        </p:nvCxnSpPr>
        <p:spPr>
          <a:xfrm>
            <a:off x="5390238" y="2261551"/>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F5F8CB0-F101-F56B-C8FE-1E108BFA31AD}"/>
              </a:ext>
            </a:extLst>
          </p:cNvPr>
          <p:cNvCxnSpPr/>
          <p:nvPr/>
        </p:nvCxnSpPr>
        <p:spPr>
          <a:xfrm>
            <a:off x="5739409" y="2267527"/>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101422D-686E-AAC5-56EE-9D7CA1288C6C}"/>
              </a:ext>
            </a:extLst>
          </p:cNvPr>
          <p:cNvCxnSpPr/>
          <p:nvPr/>
        </p:nvCxnSpPr>
        <p:spPr>
          <a:xfrm>
            <a:off x="6101719" y="2260277"/>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F3BBD62-DBD2-16EE-8ED8-995A801DFDB7}"/>
              </a:ext>
            </a:extLst>
          </p:cNvPr>
          <p:cNvCxnSpPr/>
          <p:nvPr/>
        </p:nvCxnSpPr>
        <p:spPr>
          <a:xfrm>
            <a:off x="6510027" y="2268908"/>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BAAE91D-DE44-EF7F-CFE6-4867C13E4EAB}"/>
              </a:ext>
            </a:extLst>
          </p:cNvPr>
          <p:cNvCxnSpPr/>
          <p:nvPr/>
        </p:nvCxnSpPr>
        <p:spPr>
          <a:xfrm>
            <a:off x="6852210" y="2263741"/>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210045D-5B6F-ECE1-7738-83514DD30A8E}"/>
              </a:ext>
            </a:extLst>
          </p:cNvPr>
          <p:cNvCxnSpPr/>
          <p:nvPr/>
        </p:nvCxnSpPr>
        <p:spPr>
          <a:xfrm>
            <a:off x="7214518" y="226028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6B3DBA5-A547-BAF9-92EB-54AD7E5D1166}"/>
              </a:ext>
            </a:extLst>
          </p:cNvPr>
          <p:cNvCxnSpPr/>
          <p:nvPr/>
        </p:nvCxnSpPr>
        <p:spPr>
          <a:xfrm>
            <a:off x="7512329" y="2261555"/>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06CF84C-CF33-BF32-280F-A1FD628FFE40}"/>
              </a:ext>
            </a:extLst>
          </p:cNvPr>
          <p:cNvCxnSpPr/>
          <p:nvPr/>
        </p:nvCxnSpPr>
        <p:spPr>
          <a:xfrm>
            <a:off x="7878752" y="2258905"/>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4ABB90E-64CC-27A6-7B45-D62398F2065D}"/>
              </a:ext>
            </a:extLst>
          </p:cNvPr>
          <p:cNvCxnSpPr/>
          <p:nvPr/>
        </p:nvCxnSpPr>
        <p:spPr>
          <a:xfrm>
            <a:off x="8275566" y="2268907"/>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8F2CC5B-3A97-9923-B0EC-FC2E9AF663FD}"/>
              </a:ext>
            </a:extLst>
          </p:cNvPr>
          <p:cNvCxnSpPr/>
          <p:nvPr/>
        </p:nvCxnSpPr>
        <p:spPr>
          <a:xfrm>
            <a:off x="8692506" y="226890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1ADABFE-B5F5-6AC9-5B42-EA81DB120A47}"/>
              </a:ext>
            </a:extLst>
          </p:cNvPr>
          <p:cNvCxnSpPr/>
          <p:nvPr/>
        </p:nvCxnSpPr>
        <p:spPr>
          <a:xfrm>
            <a:off x="9069193" y="2280987"/>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62A30D1-E5DA-2DA7-2FA2-5BFF352D9F5F}"/>
              </a:ext>
            </a:extLst>
          </p:cNvPr>
          <p:cNvCxnSpPr/>
          <p:nvPr/>
        </p:nvCxnSpPr>
        <p:spPr>
          <a:xfrm>
            <a:off x="9405623" y="2277528"/>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1529276-544B-69B9-391C-4512260A2B5E}"/>
              </a:ext>
            </a:extLst>
          </p:cNvPr>
          <p:cNvCxnSpPr/>
          <p:nvPr/>
        </p:nvCxnSpPr>
        <p:spPr>
          <a:xfrm>
            <a:off x="9737938" y="2270175"/>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60B161C-F4C2-31B6-7F35-3DCCB6A88742}"/>
              </a:ext>
            </a:extLst>
          </p:cNvPr>
          <p:cNvCxnSpPr/>
          <p:nvPr/>
        </p:nvCxnSpPr>
        <p:spPr>
          <a:xfrm>
            <a:off x="10087109" y="2276151"/>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B9675BE-AAF1-B5C6-91A6-2B9FA0CF2B16}"/>
              </a:ext>
            </a:extLst>
          </p:cNvPr>
          <p:cNvCxnSpPr/>
          <p:nvPr/>
        </p:nvCxnSpPr>
        <p:spPr>
          <a:xfrm>
            <a:off x="10458045" y="2268901"/>
            <a:ext cx="0" cy="619493"/>
          </a:xfrm>
          <a:prstGeom prst="line">
            <a:avLst/>
          </a:prstGeom>
        </p:spPr>
        <p:style>
          <a:lnRef idx="1">
            <a:schemeClr val="accent1"/>
          </a:lnRef>
          <a:fillRef idx="0">
            <a:schemeClr val="accent1"/>
          </a:fillRef>
          <a:effectRef idx="0">
            <a:schemeClr val="accent1"/>
          </a:effectRef>
          <a:fontRef idx="minor">
            <a:schemeClr val="tx1"/>
          </a:fontRef>
        </p:style>
      </p:cxnSp>
      <p:pic>
        <p:nvPicPr>
          <p:cNvPr id="51" name="Picture 2" descr="OWL ESG">
            <a:extLst>
              <a:ext uri="{FF2B5EF4-FFF2-40B4-BE49-F238E27FC236}">
                <a16:creationId xmlns:a16="http://schemas.microsoft.com/office/drawing/2014/main" id="{67D1065B-ADC0-372B-4084-D74CC2F599C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38" r="73835" b="74"/>
          <a:stretch/>
        </p:blipFill>
        <p:spPr bwMode="auto">
          <a:xfrm>
            <a:off x="7591205" y="2595734"/>
            <a:ext cx="276772" cy="249992"/>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F2681B20-472C-6A91-824E-E2B4203FBBD2}"/>
              </a:ext>
            </a:extLst>
          </p:cNvPr>
          <p:cNvSpPr txBox="1"/>
          <p:nvPr/>
        </p:nvSpPr>
        <p:spPr>
          <a:xfrm>
            <a:off x="442899" y="1587728"/>
            <a:ext cx="2592780" cy="261610"/>
          </a:xfrm>
          <a:prstGeom prst="rect">
            <a:avLst/>
          </a:prstGeom>
          <a:noFill/>
        </p:spPr>
        <p:txBody>
          <a:bodyPr wrap="square" rtlCol="0">
            <a:spAutoFit/>
          </a:bodyPr>
          <a:lstStyle/>
          <a:p>
            <a:pPr algn="r"/>
            <a:r>
              <a:rPr lang="en-US" sz="1100" b="1" dirty="0">
                <a:solidFill>
                  <a:schemeClr val="accent6"/>
                </a:solidFill>
                <a:cs typeface="Futura" panose="020B0602020204020303"/>
              </a:rPr>
              <a:t>2022 CSR Report Published</a:t>
            </a:r>
          </a:p>
        </p:txBody>
      </p:sp>
      <p:sp>
        <p:nvSpPr>
          <p:cNvPr id="53" name="TextBox 52">
            <a:extLst>
              <a:ext uri="{FF2B5EF4-FFF2-40B4-BE49-F238E27FC236}">
                <a16:creationId xmlns:a16="http://schemas.microsoft.com/office/drawing/2014/main" id="{612BB97A-B86C-BB56-203C-91D053F28176}"/>
              </a:ext>
            </a:extLst>
          </p:cNvPr>
          <p:cNvSpPr txBox="1"/>
          <p:nvPr/>
        </p:nvSpPr>
        <p:spPr>
          <a:xfrm>
            <a:off x="8239791" y="3146173"/>
            <a:ext cx="1763700" cy="430887"/>
          </a:xfrm>
          <a:prstGeom prst="rect">
            <a:avLst/>
          </a:prstGeom>
          <a:noFill/>
        </p:spPr>
        <p:txBody>
          <a:bodyPr wrap="square" rtlCol="0">
            <a:spAutoFit/>
          </a:bodyPr>
          <a:lstStyle/>
          <a:p>
            <a:r>
              <a:rPr lang="en-US" sz="1100" b="1" dirty="0">
                <a:solidFill>
                  <a:srgbClr val="238DC8"/>
                </a:solidFill>
              </a:rPr>
              <a:t>2023 ESG Rating Firm </a:t>
            </a:r>
          </a:p>
          <a:p>
            <a:r>
              <a:rPr lang="en-US" sz="1100" b="1" dirty="0">
                <a:solidFill>
                  <a:srgbClr val="238DC8"/>
                </a:solidFill>
              </a:rPr>
              <a:t>Published Report</a:t>
            </a:r>
          </a:p>
        </p:txBody>
      </p:sp>
      <p:sp>
        <p:nvSpPr>
          <p:cNvPr id="55" name="TextBox 54">
            <a:extLst>
              <a:ext uri="{FF2B5EF4-FFF2-40B4-BE49-F238E27FC236}">
                <a16:creationId xmlns:a16="http://schemas.microsoft.com/office/drawing/2014/main" id="{8022E113-4ABA-EDDE-9313-D377B38B164E}"/>
              </a:ext>
            </a:extLst>
          </p:cNvPr>
          <p:cNvSpPr txBox="1"/>
          <p:nvPr/>
        </p:nvSpPr>
        <p:spPr>
          <a:xfrm>
            <a:off x="4972816" y="4620530"/>
            <a:ext cx="6321490" cy="923330"/>
          </a:xfrm>
          <a:prstGeom prst="rect">
            <a:avLst/>
          </a:prstGeom>
          <a:noFill/>
        </p:spPr>
        <p:txBody>
          <a:bodyPr wrap="square">
            <a:spAutoFit/>
          </a:bodyPr>
          <a:lstStyle/>
          <a:p>
            <a:pPr algn="ctr" defTabSz="1219170">
              <a:buClr>
                <a:srgbClr val="000000"/>
              </a:buClr>
              <a:defRPr/>
            </a:pPr>
            <a:r>
              <a:rPr kumimoji="0" lang="en-US" sz="1800" b="0" i="0" u="none" strike="noStrike" kern="1200" cap="none" spc="0" normalizeH="0" baseline="0" noProof="0" dirty="0">
                <a:ln>
                  <a:noFill/>
                </a:ln>
                <a:effectLst/>
                <a:uLnTx/>
                <a:uFillTx/>
                <a:latin typeface="Arial"/>
                <a:cs typeface="Futura" panose="020B0602020204020303"/>
              </a:rPr>
              <a:t>The majority of ESG data is manually collected via human data-entry from two computer screens:</a:t>
            </a:r>
            <a:endParaRPr lang="en-US" dirty="0">
              <a:cs typeface="Futura" panose="020B0602020204020303"/>
            </a:endParaRPr>
          </a:p>
          <a:p>
            <a:pPr algn="r" defTabSz="1219170">
              <a:buClr>
                <a:srgbClr val="000000"/>
              </a:buClr>
              <a:defRPr/>
            </a:pPr>
            <a:endParaRPr lang="en-US" dirty="0">
              <a:solidFill>
                <a:srgbClr val="236092"/>
              </a:solidFill>
              <a:latin typeface="Arial"/>
            </a:endParaRPr>
          </a:p>
        </p:txBody>
      </p:sp>
      <p:pic>
        <p:nvPicPr>
          <p:cNvPr id="56" name="Graphic 55" descr="Monitor with solid fill">
            <a:extLst>
              <a:ext uri="{FF2B5EF4-FFF2-40B4-BE49-F238E27FC236}">
                <a16:creationId xmlns:a16="http://schemas.microsoft.com/office/drawing/2014/main" id="{8AEF3F27-19CB-B361-50A8-578DF7CAC9B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11178" y="4425358"/>
            <a:ext cx="1061779" cy="914400"/>
          </a:xfrm>
          <a:prstGeom prst="rect">
            <a:avLst/>
          </a:prstGeom>
        </p:spPr>
      </p:pic>
      <p:pic>
        <p:nvPicPr>
          <p:cNvPr id="57" name="Graphic 56" descr="Monitor with solid fill">
            <a:extLst>
              <a:ext uri="{FF2B5EF4-FFF2-40B4-BE49-F238E27FC236}">
                <a16:creationId xmlns:a16="http://schemas.microsoft.com/office/drawing/2014/main" id="{D518ADA5-2058-717A-123A-72DFDD2AAF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764544" y="4421298"/>
            <a:ext cx="1061779" cy="914400"/>
          </a:xfrm>
          <a:prstGeom prst="rect">
            <a:avLst/>
          </a:prstGeom>
        </p:spPr>
      </p:pic>
      <p:sp>
        <p:nvSpPr>
          <p:cNvPr id="58" name="TextBox 57">
            <a:extLst>
              <a:ext uri="{FF2B5EF4-FFF2-40B4-BE49-F238E27FC236}">
                <a16:creationId xmlns:a16="http://schemas.microsoft.com/office/drawing/2014/main" id="{78833978-F972-C1A1-B935-AA33A4E7B047}"/>
              </a:ext>
            </a:extLst>
          </p:cNvPr>
          <p:cNvSpPr txBox="1"/>
          <p:nvPr/>
        </p:nvSpPr>
        <p:spPr>
          <a:xfrm>
            <a:off x="3744864" y="5729607"/>
            <a:ext cx="3849306" cy="369332"/>
          </a:xfrm>
          <a:prstGeom prst="rect">
            <a:avLst/>
          </a:prstGeom>
          <a:noFill/>
        </p:spPr>
        <p:txBody>
          <a:bodyPr wrap="square">
            <a:spAutoFit/>
          </a:bodyPr>
          <a:lstStyle/>
          <a:p>
            <a:pPr defTabSz="1219170">
              <a:buClr>
                <a:srgbClr val="000000"/>
              </a:buClr>
              <a:defRPr/>
            </a:pPr>
            <a:r>
              <a:rPr kumimoji="0" lang="en-US" sz="1800" b="0" i="0" u="none" strike="noStrike" kern="1200" cap="none" spc="0" normalizeH="0" baseline="0" noProof="0" dirty="0">
                <a:ln>
                  <a:noFill/>
                </a:ln>
                <a:effectLst/>
                <a:uLnTx/>
                <a:uFillTx/>
                <a:latin typeface="Arial"/>
                <a:cs typeface="Futura" panose="020B0602020204020303"/>
              </a:rPr>
              <a:t>Human data collection is slow +</a:t>
            </a:r>
          </a:p>
        </p:txBody>
      </p:sp>
      <p:sp>
        <p:nvSpPr>
          <p:cNvPr id="59" name="TextBox 58">
            <a:extLst>
              <a:ext uri="{FF2B5EF4-FFF2-40B4-BE49-F238E27FC236}">
                <a16:creationId xmlns:a16="http://schemas.microsoft.com/office/drawing/2014/main" id="{71454E11-5BF8-A58C-2032-3D799D61F33D}"/>
              </a:ext>
            </a:extLst>
          </p:cNvPr>
          <p:cNvSpPr txBox="1"/>
          <p:nvPr/>
        </p:nvSpPr>
        <p:spPr>
          <a:xfrm>
            <a:off x="4826323" y="6111168"/>
            <a:ext cx="6321490" cy="369332"/>
          </a:xfrm>
          <a:prstGeom prst="rect">
            <a:avLst/>
          </a:prstGeom>
          <a:noFill/>
        </p:spPr>
        <p:txBody>
          <a:bodyPr wrap="square">
            <a:spAutoFit/>
          </a:bodyPr>
          <a:lstStyle/>
          <a:p>
            <a:pPr defTabSz="1219170">
              <a:buClr>
                <a:srgbClr val="000000"/>
              </a:buClr>
              <a:defRPr/>
            </a:pPr>
            <a:r>
              <a:rPr kumimoji="0" lang="en-US" sz="1800" b="0" i="0" u="none" strike="noStrike" kern="1200" cap="none" spc="0" normalizeH="0" baseline="0" noProof="0" dirty="0">
                <a:ln>
                  <a:noFill/>
                </a:ln>
                <a:effectLst/>
                <a:uLnTx/>
                <a:uFillTx/>
                <a:latin typeface="Arial"/>
                <a:cs typeface="Futura" panose="020B0602020204020303"/>
              </a:rPr>
              <a:t>Accuracy rates range 75 to 80%</a:t>
            </a:r>
            <a:endParaRPr lang="en-US" sz="800" dirty="0">
              <a:latin typeface="Arial"/>
              <a:cs typeface="Futura" panose="020B0602020204020303"/>
            </a:endParaRPr>
          </a:p>
        </p:txBody>
      </p:sp>
      <p:pic>
        <p:nvPicPr>
          <p:cNvPr id="60" name="Picture 2" descr="OWL ESG">
            <a:extLst>
              <a:ext uri="{FF2B5EF4-FFF2-40B4-BE49-F238E27FC236}">
                <a16:creationId xmlns:a16="http://schemas.microsoft.com/office/drawing/2014/main" id="{F0309E1F-9B59-38B8-592B-1C52124A2B3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38" r="73835" b="74"/>
          <a:stretch/>
        </p:blipFill>
        <p:spPr bwMode="auto">
          <a:xfrm>
            <a:off x="3201339" y="2609575"/>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61" name="Graphic 60" descr="Arrow Down with solid fill">
            <a:extLst>
              <a:ext uri="{FF2B5EF4-FFF2-40B4-BE49-F238E27FC236}">
                <a16:creationId xmlns:a16="http://schemas.microsoft.com/office/drawing/2014/main" id="{9C21AAC8-DF21-7E37-41FD-6CC4E9325EF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68226" y="3769537"/>
            <a:ext cx="592472" cy="732824"/>
          </a:xfrm>
          <a:prstGeom prst="rect">
            <a:avLst/>
          </a:prstGeom>
        </p:spPr>
      </p:pic>
    </p:spTree>
    <p:extLst>
      <p:ext uri="{BB962C8B-B14F-4D97-AF65-F5344CB8AC3E}">
        <p14:creationId xmlns:p14="http://schemas.microsoft.com/office/powerpoint/2010/main" val="30776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1000"/>
                                        <p:tgtEl>
                                          <p:spTgt spid="52"/>
                                        </p:tgtEl>
                                      </p:cBhvr>
                                    </p:animEffect>
                                    <p:anim calcmode="lin" valueType="num">
                                      <p:cBhvr>
                                        <p:cTn id="28" dur="1000" fill="hold"/>
                                        <p:tgtEl>
                                          <p:spTgt spid="52"/>
                                        </p:tgtEl>
                                        <p:attrNameLst>
                                          <p:attrName>ppt_x</p:attrName>
                                        </p:attrNameLst>
                                      </p:cBhvr>
                                      <p:tavLst>
                                        <p:tav tm="0">
                                          <p:val>
                                            <p:strVal val="#ppt_x"/>
                                          </p:val>
                                        </p:tav>
                                        <p:tav tm="100000">
                                          <p:val>
                                            <p:strVal val="#ppt_x"/>
                                          </p:val>
                                        </p:tav>
                                      </p:tavLst>
                                    </p:anim>
                                    <p:anim calcmode="lin" valueType="num">
                                      <p:cBhvr>
                                        <p:cTn id="29" dur="1000" fill="hold"/>
                                        <p:tgtEl>
                                          <p:spTgt spid="5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anim calcmode="lin" valueType="num">
                                      <p:cBhvr>
                                        <p:cTn id="48" dur="1000" fill="hold"/>
                                        <p:tgtEl>
                                          <p:spTgt spid="51"/>
                                        </p:tgtEl>
                                        <p:attrNameLst>
                                          <p:attrName>ppt_x</p:attrName>
                                        </p:attrNameLst>
                                      </p:cBhvr>
                                      <p:tavLst>
                                        <p:tav tm="0">
                                          <p:val>
                                            <p:strVal val="#ppt_x"/>
                                          </p:val>
                                        </p:tav>
                                        <p:tav tm="100000">
                                          <p:val>
                                            <p:strVal val="#ppt_x"/>
                                          </p:val>
                                        </p:tav>
                                      </p:tavLst>
                                    </p:anim>
                                    <p:anim calcmode="lin" valueType="num">
                                      <p:cBhvr>
                                        <p:cTn id="4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1000"/>
                                        <p:tgtEl>
                                          <p:spTgt spid="56"/>
                                        </p:tgtEl>
                                      </p:cBhvr>
                                    </p:animEffect>
                                    <p:anim calcmode="lin" valueType="num">
                                      <p:cBhvr>
                                        <p:cTn id="55" dur="1000" fill="hold"/>
                                        <p:tgtEl>
                                          <p:spTgt spid="56"/>
                                        </p:tgtEl>
                                        <p:attrNameLst>
                                          <p:attrName>ppt_x</p:attrName>
                                        </p:attrNameLst>
                                      </p:cBhvr>
                                      <p:tavLst>
                                        <p:tav tm="0">
                                          <p:val>
                                            <p:strVal val="#ppt_x"/>
                                          </p:val>
                                        </p:tav>
                                        <p:tav tm="100000">
                                          <p:val>
                                            <p:strVal val="#ppt_x"/>
                                          </p:val>
                                        </p:tav>
                                      </p:tavLst>
                                    </p:anim>
                                    <p:anim calcmode="lin" valueType="num">
                                      <p:cBhvr>
                                        <p:cTn id="56" dur="1000" fill="hold"/>
                                        <p:tgtEl>
                                          <p:spTgt spid="5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1000"/>
                                        <p:tgtEl>
                                          <p:spTgt spid="57"/>
                                        </p:tgtEl>
                                      </p:cBhvr>
                                    </p:animEffect>
                                    <p:anim calcmode="lin" valueType="num">
                                      <p:cBhvr>
                                        <p:cTn id="60" dur="1000" fill="hold"/>
                                        <p:tgtEl>
                                          <p:spTgt spid="57"/>
                                        </p:tgtEl>
                                        <p:attrNameLst>
                                          <p:attrName>ppt_x</p:attrName>
                                        </p:attrNameLst>
                                      </p:cBhvr>
                                      <p:tavLst>
                                        <p:tav tm="0">
                                          <p:val>
                                            <p:strVal val="#ppt_x"/>
                                          </p:val>
                                        </p:tav>
                                        <p:tav tm="100000">
                                          <p:val>
                                            <p:strVal val="#ppt_x"/>
                                          </p:val>
                                        </p:tav>
                                      </p:tavLst>
                                    </p:anim>
                                    <p:anim calcmode="lin" valueType="num">
                                      <p:cBhvr>
                                        <p:cTn id="61" dur="1000" fill="hold"/>
                                        <p:tgtEl>
                                          <p:spTgt spid="5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1000"/>
                                        <p:tgtEl>
                                          <p:spTgt spid="55"/>
                                        </p:tgtEl>
                                      </p:cBhvr>
                                    </p:animEffect>
                                    <p:anim calcmode="lin" valueType="num">
                                      <p:cBhvr>
                                        <p:cTn id="65" dur="1000" fill="hold"/>
                                        <p:tgtEl>
                                          <p:spTgt spid="55"/>
                                        </p:tgtEl>
                                        <p:attrNameLst>
                                          <p:attrName>ppt_x</p:attrName>
                                        </p:attrNameLst>
                                      </p:cBhvr>
                                      <p:tavLst>
                                        <p:tav tm="0">
                                          <p:val>
                                            <p:strVal val="#ppt_x"/>
                                          </p:val>
                                        </p:tav>
                                        <p:tav tm="100000">
                                          <p:val>
                                            <p:strVal val="#ppt_x"/>
                                          </p:val>
                                        </p:tav>
                                      </p:tavLst>
                                    </p:anim>
                                    <p:anim calcmode="lin" valueType="num">
                                      <p:cBhvr>
                                        <p:cTn id="66" dur="1000" fill="hold"/>
                                        <p:tgtEl>
                                          <p:spTgt spid="5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1000"/>
                                        <p:tgtEl>
                                          <p:spTgt spid="58"/>
                                        </p:tgtEl>
                                      </p:cBhvr>
                                    </p:animEffect>
                                    <p:anim calcmode="lin" valueType="num">
                                      <p:cBhvr>
                                        <p:cTn id="70" dur="1000" fill="hold"/>
                                        <p:tgtEl>
                                          <p:spTgt spid="58"/>
                                        </p:tgtEl>
                                        <p:attrNameLst>
                                          <p:attrName>ppt_x</p:attrName>
                                        </p:attrNameLst>
                                      </p:cBhvr>
                                      <p:tavLst>
                                        <p:tav tm="0">
                                          <p:val>
                                            <p:strVal val="#ppt_x"/>
                                          </p:val>
                                        </p:tav>
                                        <p:tav tm="100000">
                                          <p:val>
                                            <p:strVal val="#ppt_x"/>
                                          </p:val>
                                        </p:tav>
                                      </p:tavLst>
                                    </p:anim>
                                    <p:anim calcmode="lin" valueType="num">
                                      <p:cBhvr>
                                        <p:cTn id="71" dur="1000" fill="hold"/>
                                        <p:tgtEl>
                                          <p:spTgt spid="5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fade">
                                      <p:cBhvr>
                                        <p:cTn id="74" dur="1000"/>
                                        <p:tgtEl>
                                          <p:spTgt spid="59"/>
                                        </p:tgtEl>
                                      </p:cBhvr>
                                    </p:animEffect>
                                    <p:anim calcmode="lin" valueType="num">
                                      <p:cBhvr>
                                        <p:cTn id="75" dur="1000" fill="hold"/>
                                        <p:tgtEl>
                                          <p:spTgt spid="59"/>
                                        </p:tgtEl>
                                        <p:attrNameLst>
                                          <p:attrName>ppt_x</p:attrName>
                                        </p:attrNameLst>
                                      </p:cBhvr>
                                      <p:tavLst>
                                        <p:tav tm="0">
                                          <p:val>
                                            <p:strVal val="#ppt_x"/>
                                          </p:val>
                                        </p:tav>
                                        <p:tav tm="100000">
                                          <p:val>
                                            <p:strVal val="#ppt_x"/>
                                          </p:val>
                                        </p:tav>
                                      </p:tavLst>
                                    </p:anim>
                                    <p:anim calcmode="lin" valueType="num">
                                      <p:cBhvr>
                                        <p:cTn id="76" dur="1000" fill="hold"/>
                                        <p:tgtEl>
                                          <p:spTgt spid="5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1000" fill="hold"/>
                                        <p:tgtEl>
                                          <p:spTgt spid="6"/>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fade">
                                      <p:cBhvr>
                                        <p:cTn id="84" dur="1000"/>
                                        <p:tgtEl>
                                          <p:spTgt spid="60"/>
                                        </p:tgtEl>
                                      </p:cBhvr>
                                    </p:animEffect>
                                    <p:anim calcmode="lin" valueType="num">
                                      <p:cBhvr>
                                        <p:cTn id="85" dur="1000" fill="hold"/>
                                        <p:tgtEl>
                                          <p:spTgt spid="60"/>
                                        </p:tgtEl>
                                        <p:attrNameLst>
                                          <p:attrName>ppt_x</p:attrName>
                                        </p:attrNameLst>
                                      </p:cBhvr>
                                      <p:tavLst>
                                        <p:tav tm="0">
                                          <p:val>
                                            <p:strVal val="#ppt_x"/>
                                          </p:val>
                                        </p:tav>
                                        <p:tav tm="100000">
                                          <p:val>
                                            <p:strVal val="#ppt_x"/>
                                          </p:val>
                                        </p:tav>
                                      </p:tavLst>
                                    </p:anim>
                                    <p:anim calcmode="lin" valueType="num">
                                      <p:cBhvr>
                                        <p:cTn id="86" dur="1000" fill="hold"/>
                                        <p:tgtEl>
                                          <p:spTgt spid="60"/>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fade">
                                      <p:cBhvr>
                                        <p:cTn id="89" dur="1000"/>
                                        <p:tgtEl>
                                          <p:spTgt spid="61"/>
                                        </p:tgtEl>
                                      </p:cBhvr>
                                    </p:animEffect>
                                    <p:anim calcmode="lin" valueType="num">
                                      <p:cBhvr>
                                        <p:cTn id="90" dur="1000" fill="hold"/>
                                        <p:tgtEl>
                                          <p:spTgt spid="61"/>
                                        </p:tgtEl>
                                        <p:attrNameLst>
                                          <p:attrName>ppt_x</p:attrName>
                                        </p:attrNameLst>
                                      </p:cBhvr>
                                      <p:tavLst>
                                        <p:tav tm="0">
                                          <p:val>
                                            <p:strVal val="#ppt_x"/>
                                          </p:val>
                                        </p:tav>
                                        <p:tav tm="100000">
                                          <p:val>
                                            <p:strVal val="#ppt_x"/>
                                          </p:val>
                                        </p:tav>
                                      </p:tavLst>
                                    </p:anim>
                                    <p:anim calcmode="lin" valueType="num">
                                      <p:cBhvr>
                                        <p:cTn id="91"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5" grpId="0"/>
      <p:bldP spid="22" grpId="0"/>
      <p:bldP spid="23" grpId="0" animBg="1"/>
      <p:bldP spid="24" grpId="0" animBg="1"/>
      <p:bldP spid="52" grpId="0"/>
      <p:bldP spid="55" grpId="0"/>
      <p:bldP spid="58" grpId="0"/>
      <p:bldP spid="5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13</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Data Debacle</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8" name="Picture 7" descr="Logo&#10;&#10;Description automatically generated">
            <a:extLst>
              <a:ext uri="{FF2B5EF4-FFF2-40B4-BE49-F238E27FC236}">
                <a16:creationId xmlns:a16="http://schemas.microsoft.com/office/drawing/2014/main" id="{FC338281-F7F7-B3FC-0DCB-0ECE0FCF8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9" name="Picture 8">
            <a:extLst>
              <a:ext uri="{FF2B5EF4-FFF2-40B4-BE49-F238E27FC236}">
                <a16:creationId xmlns:a16="http://schemas.microsoft.com/office/drawing/2014/main" id="{4CEDD964-FF2B-A190-E327-1B549E894983}"/>
              </a:ext>
            </a:extLst>
          </p:cNvPr>
          <p:cNvPicPr>
            <a:picLocks noChangeAspect="1"/>
          </p:cNvPicPr>
          <p:nvPr/>
        </p:nvPicPr>
        <p:blipFill>
          <a:blip r:embed="rId4"/>
          <a:stretch>
            <a:fillRect/>
          </a:stretch>
        </p:blipFill>
        <p:spPr>
          <a:xfrm>
            <a:off x="288540" y="4136935"/>
            <a:ext cx="5419097" cy="1936946"/>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0D2C33BD-9F2C-6891-6769-482254E1E705}"/>
              </a:ext>
            </a:extLst>
          </p:cNvPr>
          <p:cNvPicPr>
            <a:picLocks noChangeAspect="1"/>
          </p:cNvPicPr>
          <p:nvPr/>
        </p:nvPicPr>
        <p:blipFill>
          <a:blip r:embed="rId5"/>
          <a:stretch>
            <a:fillRect/>
          </a:stretch>
        </p:blipFill>
        <p:spPr>
          <a:xfrm>
            <a:off x="134217" y="1039683"/>
            <a:ext cx="5419098" cy="3242575"/>
          </a:xfrm>
          <a:prstGeom prst="rect">
            <a:avLst/>
          </a:prstGeom>
          <a:ln>
            <a:solidFill>
              <a:schemeClr val="tx1"/>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64EB1FD0-8CA0-8607-697E-7520FF46389E}"/>
              </a:ext>
            </a:extLst>
          </p:cNvPr>
          <p:cNvPicPr>
            <a:picLocks noChangeAspect="1"/>
          </p:cNvPicPr>
          <p:nvPr/>
        </p:nvPicPr>
        <p:blipFill>
          <a:blip r:embed="rId6"/>
          <a:stretch>
            <a:fillRect/>
          </a:stretch>
        </p:blipFill>
        <p:spPr>
          <a:xfrm>
            <a:off x="4749021" y="344045"/>
            <a:ext cx="4459864" cy="3242575"/>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descr="Graphical user interface, application&#10;&#10;Description automatically generated">
            <a:extLst>
              <a:ext uri="{FF2B5EF4-FFF2-40B4-BE49-F238E27FC236}">
                <a16:creationId xmlns:a16="http://schemas.microsoft.com/office/drawing/2014/main" id="{DBA51B2B-43E8-475A-A541-606CBB241038}"/>
              </a:ext>
            </a:extLst>
          </p:cNvPr>
          <p:cNvPicPr>
            <a:picLocks noChangeAspect="1"/>
          </p:cNvPicPr>
          <p:nvPr/>
        </p:nvPicPr>
        <p:blipFill rotWithShape="1">
          <a:blip r:embed="rId7"/>
          <a:srcRect b="65707"/>
          <a:stretch/>
        </p:blipFill>
        <p:spPr>
          <a:xfrm>
            <a:off x="8973272" y="2315488"/>
            <a:ext cx="3106860" cy="1217176"/>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descr="Graphical user interface&#10;&#10;Description automatically generated">
            <a:extLst>
              <a:ext uri="{FF2B5EF4-FFF2-40B4-BE49-F238E27FC236}">
                <a16:creationId xmlns:a16="http://schemas.microsoft.com/office/drawing/2014/main" id="{FE7D8667-7516-7DF0-8F48-FB894ACB4191}"/>
              </a:ext>
            </a:extLst>
          </p:cNvPr>
          <p:cNvPicPr>
            <a:picLocks noChangeAspect="1"/>
          </p:cNvPicPr>
          <p:nvPr/>
        </p:nvPicPr>
        <p:blipFill rotWithShape="1">
          <a:blip r:embed="rId8"/>
          <a:srcRect b="60828"/>
          <a:stretch/>
        </p:blipFill>
        <p:spPr>
          <a:xfrm>
            <a:off x="8368749" y="1431152"/>
            <a:ext cx="3352800" cy="966480"/>
          </a:xfrm>
          <a:prstGeom prst="rect">
            <a:avLst/>
          </a:prstGeom>
          <a:ln>
            <a:solidFill>
              <a:schemeClr val="tx1"/>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CC50A334-2087-54DE-2680-EA8FDBF679A7}"/>
              </a:ext>
            </a:extLst>
          </p:cNvPr>
          <p:cNvPicPr>
            <a:picLocks noChangeAspect="1"/>
          </p:cNvPicPr>
          <p:nvPr/>
        </p:nvPicPr>
        <p:blipFill>
          <a:blip r:embed="rId9"/>
          <a:stretch>
            <a:fillRect/>
          </a:stretch>
        </p:blipFill>
        <p:spPr>
          <a:xfrm>
            <a:off x="5382199" y="3507320"/>
            <a:ext cx="6462320" cy="2895851"/>
          </a:xfrm>
          <a:prstGeom prst="rect">
            <a:avLst/>
          </a:prstGeom>
        </p:spPr>
      </p:pic>
    </p:spTree>
    <p:extLst>
      <p:ext uri="{BB962C8B-B14F-4D97-AF65-F5344CB8AC3E}">
        <p14:creationId xmlns:p14="http://schemas.microsoft.com/office/powerpoint/2010/main" val="3865919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14</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96207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ESG on the Rise</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11" name="Picture 10" descr="Logo&#10;&#10;Description automatically generated">
            <a:extLst>
              <a:ext uri="{FF2B5EF4-FFF2-40B4-BE49-F238E27FC236}">
                <a16:creationId xmlns:a16="http://schemas.microsoft.com/office/drawing/2014/main" id="{A0FCACF3-E7EA-037B-B327-D37419CD1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46499"/>
            <a:ext cx="2243748" cy="566802"/>
          </a:xfrm>
          <a:prstGeom prst="rect">
            <a:avLst/>
          </a:prstGeom>
        </p:spPr>
      </p:pic>
      <p:pic>
        <p:nvPicPr>
          <p:cNvPr id="6" name="Picture 5">
            <a:extLst>
              <a:ext uri="{FF2B5EF4-FFF2-40B4-BE49-F238E27FC236}">
                <a16:creationId xmlns:a16="http://schemas.microsoft.com/office/drawing/2014/main" id="{08091770-3287-39EF-9121-87F8A49B4F8A}"/>
              </a:ext>
            </a:extLst>
          </p:cNvPr>
          <p:cNvPicPr>
            <a:picLocks noChangeAspect="1"/>
          </p:cNvPicPr>
          <p:nvPr/>
        </p:nvPicPr>
        <p:blipFill rotWithShape="1">
          <a:blip r:embed="rId4"/>
          <a:srcRect t="39748" b="19682"/>
          <a:stretch/>
        </p:blipFill>
        <p:spPr>
          <a:xfrm>
            <a:off x="417427" y="1458379"/>
            <a:ext cx="6843416" cy="2104029"/>
          </a:xfrm>
          <a:prstGeom prst="rect">
            <a:avLst/>
          </a:prstGeom>
          <a:noFill/>
          <a:ln>
            <a:noFill/>
          </a:ln>
        </p:spPr>
      </p:pic>
      <p:pic>
        <p:nvPicPr>
          <p:cNvPr id="7" name="Picture 6">
            <a:extLst>
              <a:ext uri="{FF2B5EF4-FFF2-40B4-BE49-F238E27FC236}">
                <a16:creationId xmlns:a16="http://schemas.microsoft.com/office/drawing/2014/main" id="{C6539792-DEFB-6417-0E12-3DA8E37122E0}"/>
              </a:ext>
            </a:extLst>
          </p:cNvPr>
          <p:cNvPicPr>
            <a:picLocks noChangeAspect="1"/>
          </p:cNvPicPr>
          <p:nvPr/>
        </p:nvPicPr>
        <p:blipFill rotWithShape="1">
          <a:blip r:embed="rId4"/>
          <a:srcRect t="24308" r="65521" b="62158"/>
          <a:stretch/>
        </p:blipFill>
        <p:spPr>
          <a:xfrm>
            <a:off x="417427" y="807014"/>
            <a:ext cx="3763465" cy="709380"/>
          </a:xfrm>
          <a:prstGeom prst="rect">
            <a:avLst/>
          </a:prstGeom>
          <a:noFill/>
          <a:ln>
            <a:noFill/>
          </a:ln>
        </p:spPr>
      </p:pic>
      <p:sp>
        <p:nvSpPr>
          <p:cNvPr id="8" name="TextBox 7">
            <a:extLst>
              <a:ext uri="{FF2B5EF4-FFF2-40B4-BE49-F238E27FC236}">
                <a16:creationId xmlns:a16="http://schemas.microsoft.com/office/drawing/2014/main" id="{8AF4664A-630E-2B35-8B41-F737C482B1F7}"/>
              </a:ext>
            </a:extLst>
          </p:cNvPr>
          <p:cNvSpPr txBox="1"/>
          <p:nvPr/>
        </p:nvSpPr>
        <p:spPr>
          <a:xfrm>
            <a:off x="958218" y="3331576"/>
            <a:ext cx="5761834" cy="230832"/>
          </a:xfrm>
          <a:prstGeom prst="rect">
            <a:avLst/>
          </a:prstGeom>
          <a:noFill/>
        </p:spPr>
        <p:txBody>
          <a:bodyPr wrap="square">
            <a:spAutoFit/>
          </a:bodyPr>
          <a:lstStyle/>
          <a:p>
            <a:r>
              <a:rPr kumimoji="0" lang="en-US" sz="900" b="0" i="0" u="none" strike="noStrike" kern="0" cap="none" spc="0" normalizeH="0" baseline="0" noProof="0" dirty="0">
                <a:ln>
                  <a:noFill/>
                </a:ln>
                <a:solidFill>
                  <a:schemeClr val="bg1"/>
                </a:solidFill>
                <a:effectLst/>
                <a:uLnTx/>
                <a:uFillTx/>
                <a:latin typeface="Arial"/>
                <a:ea typeface="+mn-ea"/>
                <a:cs typeface="Arial"/>
                <a:sym typeface="Arial"/>
              </a:rPr>
              <a:t>2017	    2018	        2019	            2020	                  2021	                      2022</a:t>
            </a:r>
            <a:endParaRPr lang="en-US" sz="1600" dirty="0">
              <a:solidFill>
                <a:schemeClr val="bg1"/>
              </a:solidFill>
            </a:endParaRPr>
          </a:p>
        </p:txBody>
      </p:sp>
      <p:pic>
        <p:nvPicPr>
          <p:cNvPr id="9" name="Picture 8">
            <a:extLst>
              <a:ext uri="{FF2B5EF4-FFF2-40B4-BE49-F238E27FC236}">
                <a16:creationId xmlns:a16="http://schemas.microsoft.com/office/drawing/2014/main" id="{7B551867-445C-F86B-F2D5-A4D17BA2C9D6}"/>
              </a:ext>
            </a:extLst>
          </p:cNvPr>
          <p:cNvPicPr>
            <a:picLocks noChangeAspect="1"/>
          </p:cNvPicPr>
          <p:nvPr/>
        </p:nvPicPr>
        <p:blipFill>
          <a:blip r:embed="rId5"/>
          <a:stretch>
            <a:fillRect/>
          </a:stretch>
        </p:blipFill>
        <p:spPr>
          <a:xfrm>
            <a:off x="7657374" y="807014"/>
            <a:ext cx="4217723" cy="4191486"/>
          </a:xfrm>
          <a:prstGeom prst="rect">
            <a:avLst/>
          </a:prstGeom>
        </p:spPr>
      </p:pic>
      <p:pic>
        <p:nvPicPr>
          <p:cNvPr id="12" name="Picture 11">
            <a:extLst>
              <a:ext uri="{FF2B5EF4-FFF2-40B4-BE49-F238E27FC236}">
                <a16:creationId xmlns:a16="http://schemas.microsoft.com/office/drawing/2014/main" id="{7BC49310-ADEB-87B7-2357-515EEDB58ECE}"/>
              </a:ext>
            </a:extLst>
          </p:cNvPr>
          <p:cNvPicPr>
            <a:picLocks noChangeAspect="1"/>
          </p:cNvPicPr>
          <p:nvPr/>
        </p:nvPicPr>
        <p:blipFill>
          <a:blip r:embed="rId6"/>
          <a:stretch>
            <a:fillRect/>
          </a:stretch>
        </p:blipFill>
        <p:spPr>
          <a:xfrm>
            <a:off x="8245635" y="4865460"/>
            <a:ext cx="3162971" cy="1674907"/>
          </a:xfrm>
          <a:prstGeom prst="rect">
            <a:avLst/>
          </a:prstGeom>
        </p:spPr>
      </p:pic>
      <p:pic>
        <p:nvPicPr>
          <p:cNvPr id="13" name="Picture 12">
            <a:extLst>
              <a:ext uri="{FF2B5EF4-FFF2-40B4-BE49-F238E27FC236}">
                <a16:creationId xmlns:a16="http://schemas.microsoft.com/office/drawing/2014/main" id="{1E5D8BCC-6D61-071B-5FB5-EF783BEE30E4}"/>
              </a:ext>
            </a:extLst>
          </p:cNvPr>
          <p:cNvPicPr>
            <a:picLocks noChangeAspect="1"/>
          </p:cNvPicPr>
          <p:nvPr/>
        </p:nvPicPr>
        <p:blipFill>
          <a:blip r:embed="rId7"/>
          <a:stretch>
            <a:fillRect/>
          </a:stretch>
        </p:blipFill>
        <p:spPr>
          <a:xfrm>
            <a:off x="7374175" y="1225776"/>
            <a:ext cx="4761945" cy="414952"/>
          </a:xfrm>
          <a:prstGeom prst="rect">
            <a:avLst/>
          </a:prstGeom>
        </p:spPr>
      </p:pic>
      <p:pic>
        <p:nvPicPr>
          <p:cNvPr id="15" name="Picture 14">
            <a:extLst>
              <a:ext uri="{FF2B5EF4-FFF2-40B4-BE49-F238E27FC236}">
                <a16:creationId xmlns:a16="http://schemas.microsoft.com/office/drawing/2014/main" id="{F22B04A3-9A8D-1218-0221-C2B5B181A4D8}"/>
              </a:ext>
            </a:extLst>
          </p:cNvPr>
          <p:cNvPicPr>
            <a:picLocks noChangeAspect="1"/>
          </p:cNvPicPr>
          <p:nvPr/>
        </p:nvPicPr>
        <p:blipFill>
          <a:blip r:embed="rId8"/>
          <a:stretch>
            <a:fillRect/>
          </a:stretch>
        </p:blipFill>
        <p:spPr>
          <a:xfrm>
            <a:off x="1398465" y="3657971"/>
            <a:ext cx="5166808" cy="3063505"/>
          </a:xfrm>
          <a:prstGeom prst="rect">
            <a:avLst/>
          </a:prstGeom>
        </p:spPr>
      </p:pic>
    </p:spTree>
    <p:extLst>
      <p:ext uri="{BB962C8B-B14F-4D97-AF65-F5344CB8AC3E}">
        <p14:creationId xmlns:p14="http://schemas.microsoft.com/office/powerpoint/2010/main" val="410779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rik-karits-8lfIK-6TgBk-unsplash.jpg" descr="erik-karits-8lfIK-6TgBk-unsplash.jpg">
            <a:extLst>
              <a:ext uri="{FF2B5EF4-FFF2-40B4-BE49-F238E27FC236}">
                <a16:creationId xmlns:a16="http://schemas.microsoft.com/office/drawing/2014/main" id="{6A307D91-42EE-2EEC-D1DA-8EAA7FC541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9" t="34" r="67439" b="-34"/>
          <a:stretch/>
        </p:blipFill>
        <p:spPr>
          <a:xfrm>
            <a:off x="-104775" y="-2345"/>
            <a:ext cx="3933185" cy="6860345"/>
          </a:xfrm>
          <a:prstGeom prst="rect">
            <a:avLst/>
          </a:prstGeom>
          <a:ln w="12700">
            <a:miter lim="400000"/>
          </a:ln>
        </p:spPr>
      </p:pic>
      <p:pic>
        <p:nvPicPr>
          <p:cNvPr id="217" name="erik-karits-8lfIK-6TgBk-unsplash.jpg" descr="erik-karits-8lfIK-6TgBk-unsplash.jpg"/>
          <p:cNvPicPr>
            <a:picLocks noChangeAspect="1"/>
          </p:cNvPicPr>
          <p:nvPr/>
        </p:nvPicPr>
        <p:blipFill rotWithShape="1">
          <a:blip r:embed="rId3" cstate="email">
            <a:extLst>
              <a:ext uri="{28A0092B-C50C-407E-A947-70E740481C1C}">
                <a14:useLocalDpi xmlns:a14="http://schemas.microsoft.com/office/drawing/2010/main"/>
              </a:ext>
            </a:extLst>
          </a:blip>
          <a:srcRect l="31429"/>
          <a:stretch/>
        </p:blipFill>
        <p:spPr>
          <a:xfrm>
            <a:off x="3828410" y="0"/>
            <a:ext cx="8363590" cy="6860345"/>
          </a:xfrm>
          <a:prstGeom prst="rect">
            <a:avLst/>
          </a:prstGeom>
          <a:ln w="12700">
            <a:miter lim="400000"/>
          </a:ln>
        </p:spPr>
      </p:pic>
      <p:sp>
        <p:nvSpPr>
          <p:cNvPr id="219" name="KEY…"/>
          <p:cNvSpPr txBox="1"/>
          <p:nvPr/>
        </p:nvSpPr>
        <p:spPr>
          <a:xfrm>
            <a:off x="417427" y="344045"/>
            <a:ext cx="2293898"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Part 3 – The Future</a:t>
            </a:r>
            <a:endParaRPr sz="2000" kern="0" dirty="0">
              <a:solidFill>
                <a:srgbClr val="F2F2F2"/>
              </a:solidFill>
              <a:latin typeface="Futura Bold"/>
              <a:sym typeface="Futura Bold"/>
            </a:endParaRPr>
          </a:p>
        </p:txBody>
      </p:sp>
      <p:pic>
        <p:nvPicPr>
          <p:cNvPr id="220" name="Screen Shot 2022-10-20 at 12.50.10 PM.png" descr="Screen Shot 2022-10-20 at 12.50.10 PM.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2" name="Slide Number Placeholder 2">
            <a:extLst>
              <a:ext uri="{FF2B5EF4-FFF2-40B4-BE49-F238E27FC236}">
                <a16:creationId xmlns:a16="http://schemas.microsoft.com/office/drawing/2014/main" id="{DDA99904-CF3D-36E9-85FF-10E2FDDAEFF0}"/>
              </a:ext>
            </a:extLst>
          </p:cNvPr>
          <p:cNvSpPr txBox="1">
            <a:spLocks/>
          </p:cNvSpPr>
          <p:nvPr/>
        </p:nvSpPr>
        <p:spPr>
          <a:xfrm>
            <a:off x="11807973" y="6364978"/>
            <a:ext cx="257355" cy="335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 smtClean="0"/>
              <a:pPr/>
              <a:t>15</a:t>
            </a:fld>
            <a:endParaRPr lang="en" dirty="0"/>
          </a:p>
        </p:txBody>
      </p:sp>
      <p:sp>
        <p:nvSpPr>
          <p:cNvPr id="3" name="Rectangle 4">
            <a:extLst>
              <a:ext uri="{FF2B5EF4-FFF2-40B4-BE49-F238E27FC236}">
                <a16:creationId xmlns:a16="http://schemas.microsoft.com/office/drawing/2014/main" id="{796691ED-C8B4-12BC-F7BE-5CFADD80A22C}"/>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753C3D8C-C5EB-8F16-9208-D4016EA8E31B}"/>
              </a:ext>
            </a:extLst>
          </p:cNvPr>
          <p:cNvSpPr txBox="1"/>
          <p:nvPr/>
        </p:nvSpPr>
        <p:spPr>
          <a:xfrm>
            <a:off x="763850" y="3131883"/>
            <a:ext cx="8796710" cy="129266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Looking Into a Crystal Ball</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rPr>
              <a:t>The Coming ESG Explosion and Where OWL Fits In</a:t>
            </a:r>
            <a:endParaRPr kumimoji="0" lang="en-US" altLang="en-US" sz="1800"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0275533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16</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433772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Sustainability is Long-Term Strategy</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65107AFC-9E4D-B571-91BE-F606D0837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graphicFrame>
        <p:nvGraphicFramePr>
          <p:cNvPr id="8" name="Chart 7">
            <a:extLst>
              <a:ext uri="{FF2B5EF4-FFF2-40B4-BE49-F238E27FC236}">
                <a16:creationId xmlns:a16="http://schemas.microsoft.com/office/drawing/2014/main" id="{3E12E364-23DB-5E38-CDE1-39306EB72612}"/>
              </a:ext>
            </a:extLst>
          </p:cNvPr>
          <p:cNvGraphicFramePr/>
          <p:nvPr>
            <p:extLst>
              <p:ext uri="{D42A27DB-BD31-4B8C-83A1-F6EECF244321}">
                <p14:modId xmlns:p14="http://schemas.microsoft.com/office/powerpoint/2010/main" val="2629978655"/>
              </p:ext>
            </p:extLst>
          </p:nvPr>
        </p:nvGraphicFramePr>
        <p:xfrm>
          <a:off x="92365" y="1026158"/>
          <a:ext cx="5943600" cy="320040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7B33109E-FEDB-4D97-602C-2493BE12A4C0}"/>
              </a:ext>
            </a:extLst>
          </p:cNvPr>
          <p:cNvSpPr txBox="1"/>
          <p:nvPr/>
        </p:nvSpPr>
        <p:spPr>
          <a:xfrm>
            <a:off x="92365" y="4309464"/>
            <a:ext cx="6063672" cy="2308324"/>
          </a:xfrm>
          <a:prstGeom prst="rect">
            <a:avLst/>
          </a:prstGeom>
          <a:noFill/>
        </p:spPr>
        <p:txBody>
          <a:bodyPr wrap="square" rtlCol="0">
            <a:spAutoFit/>
          </a:bodyPr>
          <a:lstStyle/>
          <a:p>
            <a:pPr marL="285750" indent="-285750" defTabSz="457200">
              <a:buFont typeface="Arial" panose="020B0604020202020204" pitchFamily="34" charset="0"/>
              <a:buChar char="•"/>
              <a:defRPr/>
            </a:pPr>
            <a:r>
              <a:rPr lang="en-US" sz="1800" dirty="0">
                <a:latin typeface="Futura" panose="020B0602020204020303" pitchFamily="34" charset="-79"/>
                <a:cs typeface="Futura" panose="020B0602020204020303" pitchFamily="34" charset="-79"/>
              </a:rPr>
              <a:t>“ESG has become perhaps the most powerful driver of growth in asset and wealth management.” - Olwyn Alexander, PwC Global Asset &amp; Wealth Management Leader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prstClr val="white"/>
              </a:solidFill>
              <a:latin typeface="Futura" panose="020B0602020204020303" pitchFamily="34" charset="-79"/>
              <a:cs typeface="Futura" panose="020B0602020204020303" pitchFamily="34" charset="-79"/>
              <a:sym typeface="Futura Bold"/>
            </a:endParaRPr>
          </a:p>
          <a:p>
            <a:pPr marL="285750" indent="-285750">
              <a:buFont typeface="Arial" panose="020B0604020202020204" pitchFamily="34" charset="0"/>
              <a:buChar char="•"/>
            </a:pPr>
            <a:r>
              <a:rPr lang="en-US" sz="1800" dirty="0">
                <a:latin typeface="Futura" panose="020B0602020204020303" pitchFamily="34" charset="-79"/>
                <a:cs typeface="Futura" panose="020B0602020204020303" pitchFamily="34" charset="-79"/>
              </a:rPr>
              <a:t>64% of asset managers believe data challenges are a main obstacle when adopting or considering ESG investments. </a:t>
            </a:r>
          </a:p>
        </p:txBody>
      </p:sp>
      <p:sp>
        <p:nvSpPr>
          <p:cNvPr id="6" name="TextBox 5">
            <a:extLst>
              <a:ext uri="{FF2B5EF4-FFF2-40B4-BE49-F238E27FC236}">
                <a16:creationId xmlns:a16="http://schemas.microsoft.com/office/drawing/2014/main" id="{8FC1A4F2-A54A-E43A-1EBB-51805CAD2BFA}"/>
              </a:ext>
            </a:extLst>
          </p:cNvPr>
          <p:cNvSpPr txBox="1"/>
          <p:nvPr/>
        </p:nvSpPr>
        <p:spPr>
          <a:xfrm>
            <a:off x="6276108" y="3206032"/>
            <a:ext cx="5577840" cy="3200400"/>
          </a:xfrm>
          <a:prstGeom prst="rect">
            <a:avLst/>
          </a:prstGeom>
          <a:solidFill>
            <a:schemeClr val="tx1"/>
          </a:solidFill>
        </p:spPr>
        <p:txBody>
          <a:bodyPr wrap="square" rtlCol="0">
            <a:spAutoFit/>
          </a:bodyPr>
          <a:lstStyle/>
          <a:p>
            <a:endParaRPr lang="en-US" dirty="0"/>
          </a:p>
        </p:txBody>
      </p:sp>
      <p:pic>
        <p:nvPicPr>
          <p:cNvPr id="14" name="Picture 13">
            <a:extLst>
              <a:ext uri="{FF2B5EF4-FFF2-40B4-BE49-F238E27FC236}">
                <a16:creationId xmlns:a16="http://schemas.microsoft.com/office/drawing/2014/main" id="{A8D3488D-4FE7-E048-4177-7FC040FCD293}"/>
              </a:ext>
            </a:extLst>
          </p:cNvPr>
          <p:cNvPicPr>
            <a:picLocks noChangeAspect="1"/>
          </p:cNvPicPr>
          <p:nvPr/>
        </p:nvPicPr>
        <p:blipFill>
          <a:blip r:embed="rId5"/>
          <a:stretch>
            <a:fillRect/>
          </a:stretch>
        </p:blipFill>
        <p:spPr>
          <a:xfrm>
            <a:off x="6239612" y="3206031"/>
            <a:ext cx="5704458" cy="3200400"/>
          </a:xfrm>
          <a:prstGeom prst="rect">
            <a:avLst/>
          </a:prstGeom>
        </p:spPr>
      </p:pic>
      <p:sp>
        <p:nvSpPr>
          <p:cNvPr id="17" name="TextBox 16">
            <a:extLst>
              <a:ext uri="{FF2B5EF4-FFF2-40B4-BE49-F238E27FC236}">
                <a16:creationId xmlns:a16="http://schemas.microsoft.com/office/drawing/2014/main" id="{48B6A514-4C2A-F328-9161-DD476322F0B0}"/>
              </a:ext>
            </a:extLst>
          </p:cNvPr>
          <p:cNvSpPr txBox="1"/>
          <p:nvPr/>
        </p:nvSpPr>
        <p:spPr>
          <a:xfrm>
            <a:off x="6128328" y="1026158"/>
            <a:ext cx="6063672" cy="2031325"/>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Futura" panose="020B0602020204020303" pitchFamily="34" charset="-79"/>
                <a:cs typeface="Futura" panose="020B0602020204020303" pitchFamily="34" charset="-79"/>
              </a:rPr>
              <a:t>+26% Projected CAGR 2022-2025</a:t>
            </a:r>
          </a:p>
          <a:p>
            <a:pPr marL="285750" indent="-285750">
              <a:buFont typeface="Arial" panose="020B0604020202020204" pitchFamily="34" charset="0"/>
              <a:buChar char="•"/>
            </a:pPr>
            <a:endParaRPr lang="en-US" sz="1800" dirty="0">
              <a:latin typeface="Futura" panose="020B0602020204020303" pitchFamily="34" charset="-79"/>
              <a:cs typeface="Futura" panose="020B0602020204020303" pitchFamily="34" charset="-79"/>
            </a:endParaRPr>
          </a:p>
          <a:p>
            <a:pPr marL="285750" indent="-285750">
              <a:buFont typeface="Arial" panose="020B0604020202020204" pitchFamily="34" charset="0"/>
              <a:buChar char="•"/>
            </a:pPr>
            <a:r>
              <a:rPr lang="en-US" sz="1800" dirty="0">
                <a:latin typeface="Futura" panose="020B0602020204020303" pitchFamily="34" charset="-79"/>
                <a:cs typeface="Futura" panose="020B0602020204020303" pitchFamily="34" charset="-79"/>
              </a:rPr>
              <a:t>$1.4m Annual average spend by institutional investors on ESG data</a:t>
            </a:r>
          </a:p>
          <a:p>
            <a:pPr marL="285750" indent="-285750">
              <a:buFont typeface="Arial" panose="020B0604020202020204" pitchFamily="34" charset="0"/>
              <a:buChar char="•"/>
            </a:pPr>
            <a:endParaRPr lang="en-US" sz="1800" dirty="0">
              <a:latin typeface="Futura" panose="020B0602020204020303" pitchFamily="34" charset="-79"/>
              <a:cs typeface="Futura" panose="020B0602020204020303" pitchFamily="34" charset="-79"/>
            </a:endParaRPr>
          </a:p>
          <a:p>
            <a:pPr marL="285750" indent="-285750">
              <a:buFont typeface="Arial" panose="020B0604020202020204" pitchFamily="34" charset="0"/>
              <a:buChar char="•"/>
            </a:pPr>
            <a:r>
              <a:rPr lang="en-US" sz="1800" dirty="0">
                <a:latin typeface="Futura" panose="020B0602020204020303" pitchFamily="34" charset="-79"/>
                <a:cs typeface="Futura" panose="020B0602020204020303" pitchFamily="34" charset="-79"/>
              </a:rPr>
              <a:t>99% of public companies expect to invest in ESG reporting tech and tools in the next 12 months</a:t>
            </a:r>
          </a:p>
        </p:txBody>
      </p:sp>
    </p:spTree>
    <p:extLst>
      <p:ext uri="{BB962C8B-B14F-4D97-AF65-F5344CB8AC3E}">
        <p14:creationId xmlns:p14="http://schemas.microsoft.com/office/powerpoint/2010/main" val="736621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17</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4337726"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Sustainability is Long-Term Strategy</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A1AB4349-2B7E-551D-6E31-0F6F44A12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85" name="Picture 84">
            <a:extLst>
              <a:ext uri="{FF2B5EF4-FFF2-40B4-BE49-F238E27FC236}">
                <a16:creationId xmlns:a16="http://schemas.microsoft.com/office/drawing/2014/main" id="{0D0523A6-F174-F48C-3437-C17B3F997A8A}"/>
              </a:ext>
            </a:extLst>
          </p:cNvPr>
          <p:cNvPicPr>
            <a:picLocks noChangeAspect="1"/>
          </p:cNvPicPr>
          <p:nvPr/>
        </p:nvPicPr>
        <p:blipFill>
          <a:blip r:embed="rId4"/>
          <a:stretch>
            <a:fillRect/>
          </a:stretch>
        </p:blipFill>
        <p:spPr>
          <a:xfrm>
            <a:off x="963246" y="749627"/>
            <a:ext cx="10265507" cy="5969895"/>
          </a:xfrm>
          <a:prstGeom prst="rect">
            <a:avLst/>
          </a:prstGeom>
        </p:spPr>
      </p:pic>
    </p:spTree>
    <p:extLst>
      <p:ext uri="{BB962C8B-B14F-4D97-AF65-F5344CB8AC3E}">
        <p14:creationId xmlns:p14="http://schemas.microsoft.com/office/powerpoint/2010/main" val="785031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18</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433772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Sustainability is Long-Term Strategy</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A1AB4349-2B7E-551D-6E31-0F6F44A12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6" name="tim-mossholder-6VI66GPUMXM-unsplash.jpg" descr="tim-mossholder-6VI66GPUMXM-unsplash.jpg">
            <a:extLst>
              <a:ext uri="{FF2B5EF4-FFF2-40B4-BE49-F238E27FC236}">
                <a16:creationId xmlns:a16="http://schemas.microsoft.com/office/drawing/2014/main" id="{C6D200C7-3C00-B0D1-BE3D-B0D0F1D7CBE6}"/>
              </a:ext>
            </a:extLst>
          </p:cNvPr>
          <p:cNvPicPr>
            <a:picLocks noChangeAspect="1"/>
          </p:cNvPicPr>
          <p:nvPr/>
        </p:nvPicPr>
        <p:blipFill>
          <a:blip r:embed="rId4" cstate="email">
            <a:alphaModFix/>
            <a:lum bright="70000" contrast="-70000"/>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a:ext>
            </a:extLst>
          </a:blip>
          <a:srcRect/>
          <a:stretch>
            <a:fillRect/>
          </a:stretch>
        </p:blipFill>
        <p:spPr>
          <a:xfrm>
            <a:off x="7212102" y="1821272"/>
            <a:ext cx="4423347" cy="1373823"/>
          </a:xfrm>
          <a:prstGeom prst="rect">
            <a:avLst/>
          </a:prstGeom>
          <a:ln w="12700">
            <a:miter lim="400000"/>
          </a:ln>
        </p:spPr>
      </p:pic>
      <p:pic>
        <p:nvPicPr>
          <p:cNvPr id="8" name="tim-mossholder-6VI66GPUMXM-unsplash.jpg" descr="tim-mossholder-6VI66GPUMXM-unsplash.jpg">
            <a:extLst>
              <a:ext uri="{FF2B5EF4-FFF2-40B4-BE49-F238E27FC236}">
                <a16:creationId xmlns:a16="http://schemas.microsoft.com/office/drawing/2014/main" id="{4B5F0367-430B-49DC-2731-7794FF6F9138}"/>
              </a:ext>
            </a:extLst>
          </p:cNvPr>
          <p:cNvPicPr>
            <a:picLocks noChangeAspect="1"/>
          </p:cNvPicPr>
          <p:nvPr/>
        </p:nvPicPr>
        <p:blipFill>
          <a:blip r:embed="rId4" cstate="email">
            <a:alphaModFix/>
            <a:lum bright="70000" contrast="-70000"/>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a:ext>
            </a:extLst>
          </a:blip>
          <a:srcRect/>
          <a:stretch>
            <a:fillRect/>
          </a:stretch>
        </p:blipFill>
        <p:spPr>
          <a:xfrm>
            <a:off x="7169129" y="4980788"/>
            <a:ext cx="4423347" cy="1373823"/>
          </a:xfrm>
          <a:prstGeom prst="rect">
            <a:avLst/>
          </a:prstGeom>
          <a:ln w="12700">
            <a:miter lim="400000"/>
          </a:ln>
        </p:spPr>
      </p:pic>
      <p:pic>
        <p:nvPicPr>
          <p:cNvPr id="9" name="tim-mossholder-6VI66GPUMXM-unsplash.jpg" descr="tim-mossholder-6VI66GPUMXM-unsplash.jpg">
            <a:extLst>
              <a:ext uri="{FF2B5EF4-FFF2-40B4-BE49-F238E27FC236}">
                <a16:creationId xmlns:a16="http://schemas.microsoft.com/office/drawing/2014/main" id="{32DA4EE8-6944-4258-C54C-223BA024E190}"/>
              </a:ext>
            </a:extLst>
          </p:cNvPr>
          <p:cNvPicPr>
            <a:picLocks noChangeAspect="1"/>
          </p:cNvPicPr>
          <p:nvPr/>
        </p:nvPicPr>
        <p:blipFill>
          <a:blip r:embed="rId4" cstate="email">
            <a:alphaModFix/>
            <a:lum bright="70000" contrast="-70000"/>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a:ext>
            </a:extLst>
          </a:blip>
          <a:srcRect/>
          <a:stretch>
            <a:fillRect/>
          </a:stretch>
        </p:blipFill>
        <p:spPr>
          <a:xfrm>
            <a:off x="887090" y="5011246"/>
            <a:ext cx="4423347" cy="1373823"/>
          </a:xfrm>
          <a:prstGeom prst="rect">
            <a:avLst/>
          </a:prstGeom>
          <a:ln w="12700">
            <a:miter lim="400000"/>
          </a:ln>
        </p:spPr>
      </p:pic>
      <p:pic>
        <p:nvPicPr>
          <p:cNvPr id="11" name="tim-mossholder-6VI66GPUMXM-unsplash.jpg" descr="tim-mossholder-6VI66GPUMXM-unsplash.jpg">
            <a:extLst>
              <a:ext uri="{FF2B5EF4-FFF2-40B4-BE49-F238E27FC236}">
                <a16:creationId xmlns:a16="http://schemas.microsoft.com/office/drawing/2014/main" id="{1C271E53-6E41-C89A-891D-BE0441C5723A}"/>
              </a:ext>
            </a:extLst>
          </p:cNvPr>
          <p:cNvPicPr>
            <a:picLocks noChangeAspect="1"/>
          </p:cNvPicPr>
          <p:nvPr/>
        </p:nvPicPr>
        <p:blipFill>
          <a:blip r:embed="rId4" cstate="email">
            <a:alphaModFix/>
            <a:lum bright="70000" contrast="-70000"/>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a:ext>
            </a:extLst>
          </a:blip>
          <a:srcRect/>
          <a:stretch>
            <a:fillRect/>
          </a:stretch>
        </p:blipFill>
        <p:spPr>
          <a:xfrm>
            <a:off x="895394" y="1821271"/>
            <a:ext cx="4423347" cy="1373823"/>
          </a:xfrm>
          <a:prstGeom prst="rect">
            <a:avLst/>
          </a:prstGeom>
          <a:ln w="12700">
            <a:miter lim="400000"/>
          </a:ln>
        </p:spPr>
      </p:pic>
      <p:sp>
        <p:nvSpPr>
          <p:cNvPr id="12" name="TextBox 11">
            <a:extLst>
              <a:ext uri="{FF2B5EF4-FFF2-40B4-BE49-F238E27FC236}">
                <a16:creationId xmlns:a16="http://schemas.microsoft.com/office/drawing/2014/main" id="{8C03C65C-541C-E90E-987B-4B3F48F9979C}"/>
              </a:ext>
            </a:extLst>
          </p:cNvPr>
          <p:cNvSpPr txBox="1"/>
          <p:nvPr/>
        </p:nvSpPr>
        <p:spPr>
          <a:xfrm>
            <a:off x="708779" y="1977267"/>
            <a:ext cx="4796576" cy="10618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2100" kern="0" dirty="0">
                <a:solidFill>
                  <a:schemeClr val="bg1"/>
                </a:solidFill>
                <a:latin typeface="Montserrat" panose="00000500000000000000" pitchFamily="2" charset="0"/>
                <a:cs typeface="Calibri" panose="020F0502020204030204" pitchFamily="34" charset="0"/>
                <a:sym typeface="Helvetica Neue"/>
              </a:rPr>
              <a:t>The Machine Learning Model is trained based upon the data “tagging” collection policy</a:t>
            </a:r>
          </a:p>
        </p:txBody>
      </p:sp>
      <p:sp>
        <p:nvSpPr>
          <p:cNvPr id="13" name="TextBox 12">
            <a:extLst>
              <a:ext uri="{FF2B5EF4-FFF2-40B4-BE49-F238E27FC236}">
                <a16:creationId xmlns:a16="http://schemas.microsoft.com/office/drawing/2014/main" id="{77A889BF-AE32-9DD0-B952-C4C8C38FA5E5}"/>
              </a:ext>
            </a:extLst>
          </p:cNvPr>
          <p:cNvSpPr txBox="1"/>
          <p:nvPr/>
        </p:nvSpPr>
        <p:spPr>
          <a:xfrm>
            <a:off x="560795" y="3665182"/>
            <a:ext cx="2298441" cy="738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1400" kern="0" dirty="0">
                <a:latin typeface="Calibri" panose="020F0502020204030204" pitchFamily="34" charset="0"/>
                <a:cs typeface="Futura" panose="020B0602020204020303"/>
                <a:sym typeface="Helvetica Neue"/>
              </a:rPr>
              <a:t>Deploy ESG data collection with </a:t>
            </a:r>
          </a:p>
          <a:p>
            <a:pPr algn="ctr" defTabSz="1219169" hangingPunct="0">
              <a:defRPr/>
            </a:pPr>
            <a:r>
              <a:rPr lang="en-US" sz="1400" b="1" kern="0" dirty="0">
                <a:latin typeface="Calibri" panose="020F0502020204030204" pitchFamily="34" charset="0"/>
                <a:cs typeface="Futura" panose="020B0602020204020303"/>
                <a:sym typeface="Helvetica Neue"/>
              </a:rPr>
              <a:t>tagging by humans</a:t>
            </a:r>
          </a:p>
        </p:txBody>
      </p:sp>
      <p:sp>
        <p:nvSpPr>
          <p:cNvPr id="14" name="TextBox 13">
            <a:extLst>
              <a:ext uri="{FF2B5EF4-FFF2-40B4-BE49-F238E27FC236}">
                <a16:creationId xmlns:a16="http://schemas.microsoft.com/office/drawing/2014/main" id="{19E7E72E-0155-4AAF-E824-DFAC48E8C949}"/>
              </a:ext>
            </a:extLst>
          </p:cNvPr>
          <p:cNvSpPr txBox="1"/>
          <p:nvPr/>
        </p:nvSpPr>
        <p:spPr>
          <a:xfrm>
            <a:off x="2859236" y="3660323"/>
            <a:ext cx="3036237" cy="738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1400" kern="0" dirty="0">
                <a:latin typeface="Calibri" panose="020F0502020204030204" pitchFamily="34" charset="0"/>
                <a:cs typeface="Futura" panose="020B0602020204020303"/>
                <a:sym typeface="Helvetica Neue"/>
              </a:rPr>
              <a:t>Deploy ESG data collection </a:t>
            </a:r>
          </a:p>
          <a:p>
            <a:pPr algn="ctr" defTabSz="1219169" hangingPunct="0">
              <a:defRPr/>
            </a:pPr>
            <a:r>
              <a:rPr lang="en-US" sz="1400" kern="0" dirty="0">
                <a:latin typeface="Calibri" panose="020F0502020204030204" pitchFamily="34" charset="0"/>
                <a:cs typeface="Futura" panose="020B0602020204020303"/>
                <a:sym typeface="Helvetica Neue"/>
              </a:rPr>
              <a:t>with </a:t>
            </a:r>
          </a:p>
          <a:p>
            <a:pPr algn="ctr" defTabSz="1219169" hangingPunct="0">
              <a:defRPr/>
            </a:pPr>
            <a:r>
              <a:rPr lang="en-US" sz="1400" b="1" kern="0" dirty="0">
                <a:latin typeface="Calibri" panose="020F0502020204030204" pitchFamily="34" charset="0"/>
                <a:cs typeface="Futura" panose="020B0602020204020303"/>
                <a:sym typeface="Helvetica Neue"/>
              </a:rPr>
              <a:t>tagging by machine</a:t>
            </a:r>
          </a:p>
        </p:txBody>
      </p:sp>
      <p:sp>
        <p:nvSpPr>
          <p:cNvPr id="15" name="TextBox 14">
            <a:extLst>
              <a:ext uri="{FF2B5EF4-FFF2-40B4-BE49-F238E27FC236}">
                <a16:creationId xmlns:a16="http://schemas.microsoft.com/office/drawing/2014/main" id="{57C04A45-1A9A-502A-377D-66B7022CF26E}"/>
              </a:ext>
            </a:extLst>
          </p:cNvPr>
          <p:cNvSpPr txBox="1"/>
          <p:nvPr/>
        </p:nvSpPr>
        <p:spPr>
          <a:xfrm>
            <a:off x="1384623" y="5159548"/>
            <a:ext cx="3428279"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2400" kern="0" dirty="0">
                <a:solidFill>
                  <a:schemeClr val="bg1"/>
                </a:solidFill>
                <a:latin typeface="Montserrat" panose="00000500000000000000" pitchFamily="2" charset="0"/>
                <a:cs typeface="Calibri" panose="020F0502020204030204" pitchFamily="34" charset="0"/>
                <a:sym typeface="Helvetica Neue"/>
              </a:rPr>
              <a:t>Tagged data is scored for accuracy </a:t>
            </a:r>
          </a:p>
          <a:p>
            <a:pPr algn="ctr" defTabSz="1219169" hangingPunct="0">
              <a:defRPr/>
            </a:pPr>
            <a:r>
              <a:rPr lang="en-US" sz="1600" kern="0" dirty="0">
                <a:solidFill>
                  <a:schemeClr val="bg1"/>
                </a:solidFill>
                <a:latin typeface="Montserrat" panose="00000500000000000000" pitchFamily="2" charset="0"/>
                <a:cs typeface="Calibri" panose="020F0502020204030204" pitchFamily="34" charset="0"/>
                <a:sym typeface="Helvetica Neue"/>
              </a:rPr>
              <a:t>(human vs. machine)</a:t>
            </a:r>
          </a:p>
        </p:txBody>
      </p:sp>
      <p:sp>
        <p:nvSpPr>
          <p:cNvPr id="16" name="TextBox 15">
            <a:extLst>
              <a:ext uri="{FF2B5EF4-FFF2-40B4-BE49-F238E27FC236}">
                <a16:creationId xmlns:a16="http://schemas.microsoft.com/office/drawing/2014/main" id="{ADD00D07-1501-B5AF-823B-C8BC94977552}"/>
              </a:ext>
            </a:extLst>
          </p:cNvPr>
          <p:cNvSpPr txBox="1"/>
          <p:nvPr/>
        </p:nvSpPr>
        <p:spPr>
          <a:xfrm>
            <a:off x="7308441" y="1972390"/>
            <a:ext cx="4230668" cy="10618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2100" kern="0" dirty="0">
                <a:solidFill>
                  <a:schemeClr val="bg1"/>
                </a:solidFill>
                <a:latin typeface="Montserrat" panose="00000500000000000000" pitchFamily="2" charset="0"/>
                <a:cs typeface="Calibri" panose="020F0502020204030204" pitchFamily="34" charset="0"/>
                <a:sym typeface="Helvetica Neue"/>
              </a:rPr>
              <a:t>Model Reinforcement Learning from Human Feedback Loop (RLHF) </a:t>
            </a:r>
          </a:p>
        </p:txBody>
      </p:sp>
      <p:sp>
        <p:nvSpPr>
          <p:cNvPr id="17" name="TextBox 16">
            <a:extLst>
              <a:ext uri="{FF2B5EF4-FFF2-40B4-BE49-F238E27FC236}">
                <a16:creationId xmlns:a16="http://schemas.microsoft.com/office/drawing/2014/main" id="{EF5B593B-3E9A-FD2E-D725-84D59F86063C}"/>
              </a:ext>
            </a:extLst>
          </p:cNvPr>
          <p:cNvSpPr txBox="1"/>
          <p:nvPr/>
        </p:nvSpPr>
        <p:spPr>
          <a:xfrm>
            <a:off x="7624068" y="5136784"/>
            <a:ext cx="3584810" cy="10618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2100" kern="0" dirty="0">
                <a:solidFill>
                  <a:schemeClr val="bg1"/>
                </a:solidFill>
                <a:latin typeface="Montserrat" panose="00000500000000000000" pitchFamily="2" charset="0"/>
                <a:cs typeface="Calibri" panose="020F0502020204030204" pitchFamily="34" charset="0"/>
                <a:sym typeface="Helvetica Neue"/>
              </a:rPr>
              <a:t>Tagged accuracy scores drive the optimization &amp; model improvement </a:t>
            </a:r>
          </a:p>
        </p:txBody>
      </p:sp>
      <p:sp>
        <p:nvSpPr>
          <p:cNvPr id="18" name="TextBox 17">
            <a:extLst>
              <a:ext uri="{FF2B5EF4-FFF2-40B4-BE49-F238E27FC236}">
                <a16:creationId xmlns:a16="http://schemas.microsoft.com/office/drawing/2014/main" id="{CEEC0D79-9B1D-7C48-5D32-0AC83EBB32FF}"/>
              </a:ext>
            </a:extLst>
          </p:cNvPr>
          <p:cNvSpPr txBox="1"/>
          <p:nvPr/>
        </p:nvSpPr>
        <p:spPr>
          <a:xfrm>
            <a:off x="7241875" y="3657688"/>
            <a:ext cx="2017576"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1400" b="1" kern="0" dirty="0">
                <a:latin typeface="Calibri" panose="020F0502020204030204" pitchFamily="34" charset="0"/>
                <a:cs typeface="Futura" panose="020B0602020204020303"/>
                <a:sym typeface="Helvetica Neue"/>
              </a:rPr>
              <a:t>CHANGES</a:t>
            </a:r>
            <a:r>
              <a:rPr lang="en-US" sz="1400" kern="0" dirty="0">
                <a:latin typeface="Calibri" panose="020F0502020204030204" pitchFamily="34" charset="0"/>
                <a:cs typeface="Futura" panose="020B0602020204020303"/>
                <a:sym typeface="Helvetica Neue"/>
              </a:rPr>
              <a:t> made to the data collection policy </a:t>
            </a:r>
          </a:p>
        </p:txBody>
      </p:sp>
      <p:cxnSp>
        <p:nvCxnSpPr>
          <p:cNvPr id="19" name="Straight Arrow Connector 18">
            <a:extLst>
              <a:ext uri="{FF2B5EF4-FFF2-40B4-BE49-F238E27FC236}">
                <a16:creationId xmlns:a16="http://schemas.microsoft.com/office/drawing/2014/main" id="{467F4A9B-BAA7-88F6-0EF2-C60551CD8796}"/>
              </a:ext>
            </a:extLst>
          </p:cNvPr>
          <p:cNvCxnSpPr>
            <a:cxnSpLocks/>
          </p:cNvCxnSpPr>
          <p:nvPr/>
        </p:nvCxnSpPr>
        <p:spPr>
          <a:xfrm flipH="1">
            <a:off x="5557139" y="2358439"/>
            <a:ext cx="1355271" cy="0"/>
          </a:xfrm>
          <a:prstGeom prst="straightConnector1">
            <a:avLst/>
          </a:prstGeom>
          <a:noFill/>
          <a:ln w="76200" cap="flat">
            <a:solidFill>
              <a:srgbClr val="D2D3D4"/>
            </a:solidFill>
            <a:prstDash val="solid"/>
            <a:round/>
            <a:tailEnd type="triangle"/>
          </a:ln>
          <a:effectLst/>
          <a:sp3d/>
        </p:spPr>
        <p:style>
          <a:lnRef idx="0">
            <a:scrgbClr r="0" g="0" b="0"/>
          </a:lnRef>
          <a:fillRef idx="0">
            <a:scrgbClr r="0" g="0" b="0"/>
          </a:fillRef>
          <a:effectRef idx="0">
            <a:scrgbClr r="0" g="0" b="0"/>
          </a:effectRef>
          <a:fontRef idx="none"/>
        </p:style>
      </p:cxnSp>
      <p:cxnSp>
        <p:nvCxnSpPr>
          <p:cNvPr id="20" name="Straight Arrow Connector 19">
            <a:extLst>
              <a:ext uri="{FF2B5EF4-FFF2-40B4-BE49-F238E27FC236}">
                <a16:creationId xmlns:a16="http://schemas.microsoft.com/office/drawing/2014/main" id="{6287CA1E-7E0B-2D19-962A-B29DA5628121}"/>
              </a:ext>
            </a:extLst>
          </p:cNvPr>
          <p:cNvCxnSpPr>
            <a:cxnSpLocks/>
          </p:cNvCxnSpPr>
          <p:nvPr/>
        </p:nvCxnSpPr>
        <p:spPr>
          <a:xfrm>
            <a:off x="6024339" y="5966826"/>
            <a:ext cx="487525" cy="0"/>
          </a:xfrm>
          <a:prstGeom prst="straightConnector1">
            <a:avLst/>
          </a:prstGeom>
          <a:noFill/>
          <a:ln w="76200" cap="flat">
            <a:solidFill>
              <a:srgbClr val="D2D3D4"/>
            </a:solidFill>
            <a:prstDash val="solid"/>
            <a:round/>
            <a:tailEnd type="triangle"/>
          </a:ln>
          <a:effectLst/>
          <a:sp3d/>
        </p:spPr>
        <p:style>
          <a:lnRef idx="0">
            <a:scrgbClr r="0" g="0" b="0"/>
          </a:lnRef>
          <a:fillRef idx="0">
            <a:scrgbClr r="0" g="0" b="0"/>
          </a:fillRef>
          <a:effectRef idx="0">
            <a:scrgbClr r="0" g="0" b="0"/>
          </a:effectRef>
          <a:fontRef idx="none"/>
        </p:style>
      </p:cxnSp>
      <p:sp>
        <p:nvSpPr>
          <p:cNvPr id="21" name="TextBox 20">
            <a:extLst>
              <a:ext uri="{FF2B5EF4-FFF2-40B4-BE49-F238E27FC236}">
                <a16:creationId xmlns:a16="http://schemas.microsoft.com/office/drawing/2014/main" id="{73A792F1-6D1C-FC82-8866-FFC74CFF9412}"/>
              </a:ext>
            </a:extLst>
          </p:cNvPr>
          <p:cNvSpPr txBox="1"/>
          <p:nvPr/>
        </p:nvSpPr>
        <p:spPr>
          <a:xfrm>
            <a:off x="7169129" y="6543999"/>
            <a:ext cx="4423347"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1400" kern="0" dirty="0">
                <a:latin typeface="Calibri" panose="020F0502020204030204" pitchFamily="34" charset="0"/>
                <a:cs typeface="Futura" panose="020B0602020204020303"/>
                <a:sym typeface="Helvetica Neue"/>
              </a:rPr>
              <a:t>Learning </a:t>
            </a:r>
            <a:endParaRPr lang="en-US" sz="800" kern="0" dirty="0">
              <a:latin typeface="Calibri" panose="020F0502020204030204" pitchFamily="34" charset="0"/>
              <a:cs typeface="Futura" panose="020B0602020204020303"/>
              <a:sym typeface="Helvetica Neue"/>
            </a:endParaRPr>
          </a:p>
        </p:txBody>
      </p:sp>
      <p:sp>
        <p:nvSpPr>
          <p:cNvPr id="22" name="TextBox 21">
            <a:extLst>
              <a:ext uri="{FF2B5EF4-FFF2-40B4-BE49-F238E27FC236}">
                <a16:creationId xmlns:a16="http://schemas.microsoft.com/office/drawing/2014/main" id="{17F7F948-2862-52DD-B420-0F50DD4F9DAE}"/>
              </a:ext>
            </a:extLst>
          </p:cNvPr>
          <p:cNvSpPr txBox="1"/>
          <p:nvPr/>
        </p:nvSpPr>
        <p:spPr>
          <a:xfrm>
            <a:off x="895394" y="6550223"/>
            <a:ext cx="4415043"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1400" kern="0" dirty="0">
                <a:latin typeface="Calibri" panose="020F0502020204030204" pitchFamily="34" charset="0"/>
                <a:cs typeface="Futura" panose="020B0602020204020303"/>
                <a:sym typeface="Helvetica Neue"/>
              </a:rPr>
              <a:t>Training</a:t>
            </a:r>
            <a:endParaRPr lang="en-US" sz="800" kern="0" dirty="0">
              <a:latin typeface="Calibri" panose="020F0502020204030204" pitchFamily="34" charset="0"/>
              <a:cs typeface="Futura" panose="020B0602020204020303"/>
              <a:sym typeface="Helvetica Neue"/>
            </a:endParaRPr>
          </a:p>
        </p:txBody>
      </p:sp>
      <p:cxnSp>
        <p:nvCxnSpPr>
          <p:cNvPr id="23" name="Straight Connector 22">
            <a:extLst>
              <a:ext uri="{FF2B5EF4-FFF2-40B4-BE49-F238E27FC236}">
                <a16:creationId xmlns:a16="http://schemas.microsoft.com/office/drawing/2014/main" id="{56D8BBA4-70A5-875A-E6B3-A16BB1882590}"/>
              </a:ext>
            </a:extLst>
          </p:cNvPr>
          <p:cNvCxnSpPr>
            <a:cxnSpLocks/>
          </p:cNvCxnSpPr>
          <p:nvPr/>
        </p:nvCxnSpPr>
        <p:spPr>
          <a:xfrm>
            <a:off x="8272145" y="6521276"/>
            <a:ext cx="2147776" cy="0"/>
          </a:xfrm>
          <a:prstGeom prst="line">
            <a:avLst/>
          </a:prstGeom>
          <a:noFill/>
          <a:ln w="25400" cap="flat">
            <a:solidFill>
              <a:srgbClr val="236092"/>
            </a:solidFill>
            <a:prstDash val="solid"/>
            <a:round/>
          </a:ln>
          <a:effectLst/>
          <a:sp3d/>
        </p:spPr>
        <p:style>
          <a:lnRef idx="0">
            <a:scrgbClr r="0" g="0" b="0"/>
          </a:lnRef>
          <a:fillRef idx="0">
            <a:scrgbClr r="0" g="0" b="0"/>
          </a:fillRef>
          <a:effectRef idx="0">
            <a:scrgbClr r="0" g="0" b="0"/>
          </a:effectRef>
          <a:fontRef idx="none"/>
        </p:style>
      </p:cxnSp>
      <p:sp>
        <p:nvSpPr>
          <p:cNvPr id="24" name="TextBox 23">
            <a:extLst>
              <a:ext uri="{FF2B5EF4-FFF2-40B4-BE49-F238E27FC236}">
                <a16:creationId xmlns:a16="http://schemas.microsoft.com/office/drawing/2014/main" id="{CD4D3B38-2974-AD09-E192-BAF3670275D9}"/>
              </a:ext>
            </a:extLst>
          </p:cNvPr>
          <p:cNvSpPr txBox="1"/>
          <p:nvPr/>
        </p:nvSpPr>
        <p:spPr>
          <a:xfrm>
            <a:off x="9640240" y="3682721"/>
            <a:ext cx="1855897"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1400" kern="0" dirty="0">
                <a:latin typeface="Calibri" panose="020F0502020204030204" pitchFamily="34" charset="0"/>
                <a:cs typeface="Futura" panose="020B0602020204020303"/>
                <a:sym typeface="Helvetica Neue"/>
              </a:rPr>
              <a:t>Data collection policy </a:t>
            </a:r>
            <a:r>
              <a:rPr lang="en-US" sz="1400" b="1" kern="0" dirty="0">
                <a:latin typeface="Calibri" panose="020F0502020204030204" pitchFamily="34" charset="0"/>
                <a:cs typeface="Futura" panose="020B0602020204020303"/>
                <a:sym typeface="Helvetica Neue"/>
              </a:rPr>
              <a:t>CONFIRMED</a:t>
            </a:r>
          </a:p>
        </p:txBody>
      </p:sp>
      <p:sp>
        <p:nvSpPr>
          <p:cNvPr id="25" name="TextBox 24">
            <a:extLst>
              <a:ext uri="{FF2B5EF4-FFF2-40B4-BE49-F238E27FC236}">
                <a16:creationId xmlns:a16="http://schemas.microsoft.com/office/drawing/2014/main" id="{C0864E06-67DE-271E-BD88-395A02500A53}"/>
              </a:ext>
            </a:extLst>
          </p:cNvPr>
          <p:cNvSpPr txBox="1"/>
          <p:nvPr/>
        </p:nvSpPr>
        <p:spPr>
          <a:xfrm>
            <a:off x="5691970" y="2011015"/>
            <a:ext cx="1220440"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defRPr/>
            </a:pPr>
            <a:r>
              <a:rPr lang="en-US" sz="1400" kern="0" dirty="0">
                <a:latin typeface="Calibri" panose="020F0502020204030204" pitchFamily="34" charset="0"/>
                <a:cs typeface="Futura" panose="020B0602020204020303"/>
                <a:sym typeface="Helvetica Neue"/>
              </a:rPr>
              <a:t>Repeat</a:t>
            </a:r>
            <a:endParaRPr lang="en-US" sz="800" kern="0" dirty="0">
              <a:latin typeface="Calibri" panose="020F0502020204030204" pitchFamily="34" charset="0"/>
              <a:cs typeface="Futura" panose="020B0602020204020303"/>
              <a:sym typeface="Helvetica Neue"/>
            </a:endParaRPr>
          </a:p>
        </p:txBody>
      </p:sp>
      <p:cxnSp>
        <p:nvCxnSpPr>
          <p:cNvPr id="26" name="Straight Arrow Connector 25">
            <a:extLst>
              <a:ext uri="{FF2B5EF4-FFF2-40B4-BE49-F238E27FC236}">
                <a16:creationId xmlns:a16="http://schemas.microsoft.com/office/drawing/2014/main" id="{40F58012-A9EF-1F52-ADD0-43176399957D}"/>
              </a:ext>
            </a:extLst>
          </p:cNvPr>
          <p:cNvCxnSpPr>
            <a:cxnSpLocks/>
          </p:cNvCxnSpPr>
          <p:nvPr/>
        </p:nvCxnSpPr>
        <p:spPr>
          <a:xfrm flipH="1">
            <a:off x="3098763" y="3250303"/>
            <a:ext cx="8305" cy="448291"/>
          </a:xfrm>
          <a:prstGeom prst="straightConnector1">
            <a:avLst/>
          </a:prstGeom>
          <a:noFill/>
          <a:ln w="76200" cap="flat">
            <a:solidFill>
              <a:srgbClr val="D2D3D4"/>
            </a:solidFill>
            <a:prstDash val="solid"/>
            <a:round/>
            <a:tailEnd type="triangle"/>
          </a:ln>
          <a:effectLst/>
          <a:sp3d/>
        </p:spPr>
        <p:style>
          <a:lnRef idx="0">
            <a:scrgbClr r="0" g="0" b="0"/>
          </a:lnRef>
          <a:fillRef idx="0">
            <a:scrgbClr r="0" g="0" b="0"/>
          </a:fillRef>
          <a:effectRef idx="0">
            <a:scrgbClr r="0" g="0" b="0"/>
          </a:effectRef>
          <a:fontRef idx="none"/>
        </p:style>
      </p:cxnSp>
      <p:cxnSp>
        <p:nvCxnSpPr>
          <p:cNvPr id="27" name="Straight Arrow Connector 26">
            <a:extLst>
              <a:ext uri="{FF2B5EF4-FFF2-40B4-BE49-F238E27FC236}">
                <a16:creationId xmlns:a16="http://schemas.microsoft.com/office/drawing/2014/main" id="{08F67612-8FAF-F929-D065-4D13313A6729}"/>
              </a:ext>
            </a:extLst>
          </p:cNvPr>
          <p:cNvCxnSpPr>
            <a:cxnSpLocks/>
          </p:cNvCxnSpPr>
          <p:nvPr/>
        </p:nvCxnSpPr>
        <p:spPr>
          <a:xfrm rot="-1800000">
            <a:off x="2324008" y="4467052"/>
            <a:ext cx="0" cy="448291"/>
          </a:xfrm>
          <a:prstGeom prst="straightConnector1">
            <a:avLst/>
          </a:prstGeom>
          <a:noFill/>
          <a:ln w="76200" cap="flat">
            <a:solidFill>
              <a:srgbClr val="D2D3D4"/>
            </a:solidFill>
            <a:prstDash val="solid"/>
            <a:round/>
            <a:tailEnd type="triangle"/>
          </a:ln>
          <a:effectLst/>
          <a:sp3d/>
        </p:spPr>
        <p:style>
          <a:lnRef idx="0">
            <a:scrgbClr r="0" g="0" b="0"/>
          </a:lnRef>
          <a:fillRef idx="0">
            <a:scrgbClr r="0" g="0" b="0"/>
          </a:fillRef>
          <a:effectRef idx="0">
            <a:scrgbClr r="0" g="0" b="0"/>
          </a:effectRef>
          <a:fontRef idx="none"/>
        </p:style>
      </p:cxnSp>
      <p:cxnSp>
        <p:nvCxnSpPr>
          <p:cNvPr id="28" name="Straight Arrow Connector 27">
            <a:extLst>
              <a:ext uri="{FF2B5EF4-FFF2-40B4-BE49-F238E27FC236}">
                <a16:creationId xmlns:a16="http://schemas.microsoft.com/office/drawing/2014/main" id="{5B8EEDE4-BA0C-2857-9942-0E493AA2532C}"/>
              </a:ext>
            </a:extLst>
          </p:cNvPr>
          <p:cNvCxnSpPr>
            <a:cxnSpLocks/>
          </p:cNvCxnSpPr>
          <p:nvPr/>
        </p:nvCxnSpPr>
        <p:spPr>
          <a:xfrm flipV="1">
            <a:off x="9416473" y="3250303"/>
            <a:ext cx="0" cy="448291"/>
          </a:xfrm>
          <a:prstGeom prst="straightConnector1">
            <a:avLst/>
          </a:prstGeom>
          <a:noFill/>
          <a:ln w="76200" cap="flat">
            <a:solidFill>
              <a:srgbClr val="D2D3D4"/>
            </a:solidFill>
            <a:prstDash val="solid"/>
            <a:round/>
            <a:tailEnd type="triangle"/>
          </a:ln>
          <a:effectLst/>
          <a:sp3d/>
        </p:spPr>
        <p:style>
          <a:lnRef idx="0">
            <a:scrgbClr r="0" g="0" b="0"/>
          </a:lnRef>
          <a:fillRef idx="0">
            <a:scrgbClr r="0" g="0" b="0"/>
          </a:fillRef>
          <a:effectRef idx="0">
            <a:scrgbClr r="0" g="0" b="0"/>
          </a:effectRef>
          <a:fontRef idx="none"/>
        </p:style>
      </p:cxnSp>
      <p:cxnSp>
        <p:nvCxnSpPr>
          <p:cNvPr id="29" name="Straight Arrow Connector 28">
            <a:extLst>
              <a:ext uri="{FF2B5EF4-FFF2-40B4-BE49-F238E27FC236}">
                <a16:creationId xmlns:a16="http://schemas.microsoft.com/office/drawing/2014/main" id="{B0CD3685-E8B8-E2FD-A870-F0012F38BB51}"/>
              </a:ext>
            </a:extLst>
          </p:cNvPr>
          <p:cNvCxnSpPr>
            <a:cxnSpLocks/>
          </p:cNvCxnSpPr>
          <p:nvPr/>
        </p:nvCxnSpPr>
        <p:spPr>
          <a:xfrm rot="1800000">
            <a:off x="3700457" y="4501657"/>
            <a:ext cx="0" cy="448291"/>
          </a:xfrm>
          <a:prstGeom prst="straightConnector1">
            <a:avLst/>
          </a:prstGeom>
          <a:noFill/>
          <a:ln w="76200" cap="flat">
            <a:solidFill>
              <a:srgbClr val="D2D3D4"/>
            </a:solidFill>
            <a:prstDash val="solid"/>
            <a:round/>
            <a:tailEnd type="triangle"/>
          </a:ln>
          <a:effectLst/>
          <a:sp3d/>
        </p:spPr>
        <p:style>
          <a:lnRef idx="0">
            <a:scrgbClr r="0" g="0" b="0"/>
          </a:lnRef>
          <a:fillRef idx="0">
            <a:scrgbClr r="0" g="0" b="0"/>
          </a:fillRef>
          <a:effectRef idx="0">
            <a:scrgbClr r="0" g="0" b="0"/>
          </a:effectRef>
          <a:fontRef idx="none"/>
        </p:style>
      </p:cxnSp>
      <p:cxnSp>
        <p:nvCxnSpPr>
          <p:cNvPr id="30" name="Straight Arrow Connector 29">
            <a:extLst>
              <a:ext uri="{FF2B5EF4-FFF2-40B4-BE49-F238E27FC236}">
                <a16:creationId xmlns:a16="http://schemas.microsoft.com/office/drawing/2014/main" id="{1CF056E5-AB27-AEF9-2BC2-8E00EA94E6A6}"/>
              </a:ext>
            </a:extLst>
          </p:cNvPr>
          <p:cNvCxnSpPr>
            <a:cxnSpLocks/>
          </p:cNvCxnSpPr>
          <p:nvPr/>
        </p:nvCxnSpPr>
        <p:spPr>
          <a:xfrm rot="1800000" flipV="1">
            <a:off x="10001359" y="4364705"/>
            <a:ext cx="0" cy="448291"/>
          </a:xfrm>
          <a:prstGeom prst="straightConnector1">
            <a:avLst/>
          </a:prstGeom>
          <a:noFill/>
          <a:ln w="76200" cap="flat">
            <a:solidFill>
              <a:srgbClr val="D2D3D4"/>
            </a:solidFill>
            <a:prstDash val="solid"/>
            <a:round/>
            <a:tailEnd type="triangle"/>
          </a:ln>
          <a:effectLst/>
          <a:sp3d/>
        </p:spPr>
        <p:style>
          <a:lnRef idx="0">
            <a:scrgbClr r="0" g="0" b="0"/>
          </a:lnRef>
          <a:fillRef idx="0">
            <a:scrgbClr r="0" g="0" b="0"/>
          </a:fillRef>
          <a:effectRef idx="0">
            <a:scrgbClr r="0" g="0" b="0"/>
          </a:effectRef>
          <a:fontRef idx="none"/>
        </p:style>
      </p:cxnSp>
      <p:cxnSp>
        <p:nvCxnSpPr>
          <p:cNvPr id="31" name="Straight Arrow Connector 30">
            <a:extLst>
              <a:ext uri="{FF2B5EF4-FFF2-40B4-BE49-F238E27FC236}">
                <a16:creationId xmlns:a16="http://schemas.microsoft.com/office/drawing/2014/main" id="{67D9C8A9-DDC8-F388-1E76-5F29C75AF851}"/>
              </a:ext>
            </a:extLst>
          </p:cNvPr>
          <p:cNvCxnSpPr>
            <a:cxnSpLocks/>
          </p:cNvCxnSpPr>
          <p:nvPr/>
        </p:nvCxnSpPr>
        <p:spPr>
          <a:xfrm rot="19800000" flipV="1">
            <a:off x="8814056" y="4366963"/>
            <a:ext cx="0" cy="448291"/>
          </a:xfrm>
          <a:prstGeom prst="straightConnector1">
            <a:avLst/>
          </a:prstGeom>
          <a:noFill/>
          <a:ln w="76200" cap="flat">
            <a:solidFill>
              <a:srgbClr val="D2D3D4"/>
            </a:solidFill>
            <a:prstDash val="solid"/>
            <a:round/>
            <a:tailEnd type="triangle"/>
          </a:ln>
          <a:effectLst/>
          <a:sp3d/>
        </p:spPr>
        <p:style>
          <a:lnRef idx="0">
            <a:scrgbClr r="0" g="0" b="0"/>
          </a:lnRef>
          <a:fillRef idx="0">
            <a:scrgbClr r="0" g="0" b="0"/>
          </a:fillRef>
          <a:effectRef idx="0">
            <a:scrgbClr r="0" g="0" b="0"/>
          </a:effectRef>
          <a:fontRef idx="none"/>
        </p:style>
      </p:cxnSp>
      <p:sp>
        <p:nvSpPr>
          <p:cNvPr id="32" name="TextBox 31">
            <a:extLst>
              <a:ext uri="{FF2B5EF4-FFF2-40B4-BE49-F238E27FC236}">
                <a16:creationId xmlns:a16="http://schemas.microsoft.com/office/drawing/2014/main" id="{045AF962-F607-DCB2-087C-2DF0430F281B}"/>
              </a:ext>
            </a:extLst>
          </p:cNvPr>
          <p:cNvSpPr txBox="1"/>
          <p:nvPr/>
        </p:nvSpPr>
        <p:spPr>
          <a:xfrm>
            <a:off x="390775" y="836957"/>
            <a:ext cx="11572285" cy="8925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i="0" u="none" strike="noStrike" kern="1200" cap="none" spc="0" normalizeH="0" baseline="0" noProof="0" dirty="0">
                <a:ln>
                  <a:noFill/>
                </a:ln>
                <a:effectLst/>
                <a:uLnTx/>
                <a:uFillTx/>
                <a:latin typeface="Futura"/>
                <a:cs typeface="Calibri" panose="020F0502020204030204" pitchFamily="34" charset="0"/>
              </a:rPr>
              <a:t>OWL IQ’s Model is Trained with the Ability to Read, Understand, Reason, and Answer Questions like a Human </a:t>
            </a:r>
          </a:p>
        </p:txBody>
      </p:sp>
      <p:cxnSp>
        <p:nvCxnSpPr>
          <p:cNvPr id="33" name="Straight Connector 32">
            <a:extLst>
              <a:ext uri="{FF2B5EF4-FFF2-40B4-BE49-F238E27FC236}">
                <a16:creationId xmlns:a16="http://schemas.microsoft.com/office/drawing/2014/main" id="{CF0BB794-D60B-26D0-796E-B7D9F7234DF6}"/>
              </a:ext>
            </a:extLst>
          </p:cNvPr>
          <p:cNvCxnSpPr>
            <a:cxnSpLocks/>
          </p:cNvCxnSpPr>
          <p:nvPr/>
        </p:nvCxnSpPr>
        <p:spPr>
          <a:xfrm>
            <a:off x="2126871" y="6521276"/>
            <a:ext cx="2147776" cy="0"/>
          </a:xfrm>
          <a:prstGeom prst="line">
            <a:avLst/>
          </a:prstGeom>
          <a:noFill/>
          <a:ln w="25400" cap="flat">
            <a:solidFill>
              <a:srgbClr val="236092"/>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75309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1000" fill="hold"/>
                                        <p:tgtEl>
                                          <p:spTgt spid="2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1000"/>
                                        <p:tgtEl>
                                          <p:spTgt spid="21"/>
                                        </p:tgtEl>
                                      </p:cBhvr>
                                    </p:animEffect>
                                    <p:anim calcmode="lin" valueType="num">
                                      <p:cBhvr>
                                        <p:cTn id="60" dur="1000" fill="hold"/>
                                        <p:tgtEl>
                                          <p:spTgt spid="21"/>
                                        </p:tgtEl>
                                        <p:attrNameLst>
                                          <p:attrName>ppt_x</p:attrName>
                                        </p:attrNameLst>
                                      </p:cBhvr>
                                      <p:tavLst>
                                        <p:tav tm="0">
                                          <p:val>
                                            <p:strVal val="#ppt_x"/>
                                          </p:val>
                                        </p:tav>
                                        <p:tav tm="100000">
                                          <p:val>
                                            <p:strVal val="#ppt_x"/>
                                          </p:val>
                                        </p:tav>
                                      </p:tavLst>
                                    </p:anim>
                                    <p:anim calcmode="lin" valueType="num">
                                      <p:cBhvr>
                                        <p:cTn id="6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1000"/>
                                        <p:tgtEl>
                                          <p:spTgt spid="31"/>
                                        </p:tgtEl>
                                      </p:cBhvr>
                                    </p:animEffect>
                                    <p:anim calcmode="lin" valueType="num">
                                      <p:cBhvr>
                                        <p:cTn id="67" dur="1000" fill="hold"/>
                                        <p:tgtEl>
                                          <p:spTgt spid="31"/>
                                        </p:tgtEl>
                                        <p:attrNameLst>
                                          <p:attrName>ppt_x</p:attrName>
                                        </p:attrNameLst>
                                      </p:cBhvr>
                                      <p:tavLst>
                                        <p:tav tm="0">
                                          <p:val>
                                            <p:strVal val="#ppt_x"/>
                                          </p:val>
                                        </p:tav>
                                        <p:tav tm="100000">
                                          <p:val>
                                            <p:strVal val="#ppt_x"/>
                                          </p:val>
                                        </p:tav>
                                      </p:tavLst>
                                    </p:anim>
                                    <p:anim calcmode="lin" valueType="num">
                                      <p:cBhvr>
                                        <p:cTn id="68" dur="1000" fill="hold"/>
                                        <p:tgtEl>
                                          <p:spTgt spid="31"/>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1000"/>
                                        <p:tgtEl>
                                          <p:spTgt spid="30"/>
                                        </p:tgtEl>
                                      </p:cBhvr>
                                    </p:animEffect>
                                    <p:anim calcmode="lin" valueType="num">
                                      <p:cBhvr>
                                        <p:cTn id="72" dur="1000" fill="hold"/>
                                        <p:tgtEl>
                                          <p:spTgt spid="30"/>
                                        </p:tgtEl>
                                        <p:attrNameLst>
                                          <p:attrName>ppt_x</p:attrName>
                                        </p:attrNameLst>
                                      </p:cBhvr>
                                      <p:tavLst>
                                        <p:tav tm="0">
                                          <p:val>
                                            <p:strVal val="#ppt_x"/>
                                          </p:val>
                                        </p:tav>
                                        <p:tav tm="100000">
                                          <p:val>
                                            <p:strVal val="#ppt_x"/>
                                          </p:val>
                                        </p:tav>
                                      </p:tavLst>
                                    </p:anim>
                                    <p:anim calcmode="lin" valueType="num">
                                      <p:cBhvr>
                                        <p:cTn id="73" dur="1000" fill="hold"/>
                                        <p:tgtEl>
                                          <p:spTgt spid="3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1000"/>
                                        <p:tgtEl>
                                          <p:spTgt spid="24"/>
                                        </p:tgtEl>
                                      </p:cBhvr>
                                    </p:animEffect>
                                    <p:anim calcmode="lin" valueType="num">
                                      <p:cBhvr>
                                        <p:cTn id="77" dur="1000" fill="hold"/>
                                        <p:tgtEl>
                                          <p:spTgt spid="24"/>
                                        </p:tgtEl>
                                        <p:attrNameLst>
                                          <p:attrName>ppt_x</p:attrName>
                                        </p:attrNameLst>
                                      </p:cBhvr>
                                      <p:tavLst>
                                        <p:tav tm="0">
                                          <p:val>
                                            <p:strVal val="#ppt_x"/>
                                          </p:val>
                                        </p:tav>
                                        <p:tav tm="100000">
                                          <p:val>
                                            <p:strVal val="#ppt_x"/>
                                          </p:val>
                                        </p:tav>
                                      </p:tavLst>
                                    </p:anim>
                                    <p:anim calcmode="lin" valueType="num">
                                      <p:cBhvr>
                                        <p:cTn id="78" dur="1000" fill="hold"/>
                                        <p:tgtEl>
                                          <p:spTgt spid="2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1000"/>
                                        <p:tgtEl>
                                          <p:spTgt spid="18"/>
                                        </p:tgtEl>
                                      </p:cBhvr>
                                    </p:animEffect>
                                    <p:anim calcmode="lin" valueType="num">
                                      <p:cBhvr>
                                        <p:cTn id="82" dur="1000" fill="hold"/>
                                        <p:tgtEl>
                                          <p:spTgt spid="18"/>
                                        </p:tgtEl>
                                        <p:attrNameLst>
                                          <p:attrName>ppt_x</p:attrName>
                                        </p:attrNameLst>
                                      </p:cBhvr>
                                      <p:tavLst>
                                        <p:tav tm="0">
                                          <p:val>
                                            <p:strVal val="#ppt_x"/>
                                          </p:val>
                                        </p:tav>
                                        <p:tav tm="100000">
                                          <p:val>
                                            <p:strVal val="#ppt_x"/>
                                          </p:val>
                                        </p:tav>
                                      </p:tavLst>
                                    </p:anim>
                                    <p:anim calcmode="lin" valueType="num">
                                      <p:cBhvr>
                                        <p:cTn id="8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1000"/>
                                        <p:tgtEl>
                                          <p:spTgt spid="28"/>
                                        </p:tgtEl>
                                      </p:cBhvr>
                                    </p:animEffect>
                                    <p:anim calcmode="lin" valueType="num">
                                      <p:cBhvr>
                                        <p:cTn id="89" dur="1000" fill="hold"/>
                                        <p:tgtEl>
                                          <p:spTgt spid="28"/>
                                        </p:tgtEl>
                                        <p:attrNameLst>
                                          <p:attrName>ppt_x</p:attrName>
                                        </p:attrNameLst>
                                      </p:cBhvr>
                                      <p:tavLst>
                                        <p:tav tm="0">
                                          <p:val>
                                            <p:strVal val="#ppt_x"/>
                                          </p:val>
                                        </p:tav>
                                        <p:tav tm="100000">
                                          <p:val>
                                            <p:strVal val="#ppt_x"/>
                                          </p:val>
                                        </p:tav>
                                      </p:tavLst>
                                    </p:anim>
                                    <p:anim calcmode="lin" valueType="num">
                                      <p:cBhvr>
                                        <p:cTn id="90" dur="1000" fill="hold"/>
                                        <p:tgtEl>
                                          <p:spTgt spid="28"/>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fade">
                                      <p:cBhvr>
                                        <p:cTn id="93" dur="1000"/>
                                        <p:tgtEl>
                                          <p:spTgt spid="6"/>
                                        </p:tgtEl>
                                      </p:cBhvr>
                                    </p:animEffect>
                                    <p:anim calcmode="lin" valueType="num">
                                      <p:cBhvr>
                                        <p:cTn id="94" dur="1000" fill="hold"/>
                                        <p:tgtEl>
                                          <p:spTgt spid="6"/>
                                        </p:tgtEl>
                                        <p:attrNameLst>
                                          <p:attrName>ppt_x</p:attrName>
                                        </p:attrNameLst>
                                      </p:cBhvr>
                                      <p:tavLst>
                                        <p:tav tm="0">
                                          <p:val>
                                            <p:strVal val="#ppt_x"/>
                                          </p:val>
                                        </p:tav>
                                        <p:tav tm="100000">
                                          <p:val>
                                            <p:strVal val="#ppt_x"/>
                                          </p:val>
                                        </p:tav>
                                      </p:tavLst>
                                    </p:anim>
                                    <p:anim calcmode="lin" valueType="num">
                                      <p:cBhvr>
                                        <p:cTn id="95" dur="1000" fill="hold"/>
                                        <p:tgtEl>
                                          <p:spTgt spid="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0"/>
                                        <p:tgtEl>
                                          <p:spTgt spid="16"/>
                                        </p:tgtEl>
                                      </p:cBhvr>
                                    </p:animEffect>
                                    <p:anim calcmode="lin" valueType="num">
                                      <p:cBhvr>
                                        <p:cTn id="99" dur="1000" fill="hold"/>
                                        <p:tgtEl>
                                          <p:spTgt spid="16"/>
                                        </p:tgtEl>
                                        <p:attrNameLst>
                                          <p:attrName>ppt_x</p:attrName>
                                        </p:attrNameLst>
                                      </p:cBhvr>
                                      <p:tavLst>
                                        <p:tav tm="0">
                                          <p:val>
                                            <p:strVal val="#ppt_x"/>
                                          </p:val>
                                        </p:tav>
                                        <p:tav tm="100000">
                                          <p:val>
                                            <p:strVal val="#ppt_x"/>
                                          </p:val>
                                        </p:tav>
                                      </p:tavLst>
                                    </p:anim>
                                    <p:anim calcmode="lin" valueType="num">
                                      <p:cBhvr>
                                        <p:cTn id="100" dur="1000" fill="hold"/>
                                        <p:tgtEl>
                                          <p:spTgt spid="16"/>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1000"/>
                                        <p:tgtEl>
                                          <p:spTgt spid="19"/>
                                        </p:tgtEl>
                                      </p:cBhvr>
                                    </p:animEffect>
                                    <p:anim calcmode="lin" valueType="num">
                                      <p:cBhvr>
                                        <p:cTn id="104" dur="1000" fill="hold"/>
                                        <p:tgtEl>
                                          <p:spTgt spid="19"/>
                                        </p:tgtEl>
                                        <p:attrNameLst>
                                          <p:attrName>ppt_x</p:attrName>
                                        </p:attrNameLst>
                                      </p:cBhvr>
                                      <p:tavLst>
                                        <p:tav tm="0">
                                          <p:val>
                                            <p:strVal val="#ppt_x"/>
                                          </p:val>
                                        </p:tav>
                                        <p:tav tm="100000">
                                          <p:val>
                                            <p:strVal val="#ppt_x"/>
                                          </p:val>
                                        </p:tav>
                                      </p:tavLst>
                                    </p:anim>
                                    <p:anim calcmode="lin" valueType="num">
                                      <p:cBhvr>
                                        <p:cTn id="105" dur="1000" fill="hold"/>
                                        <p:tgtEl>
                                          <p:spTgt spid="19"/>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1000"/>
                                        <p:tgtEl>
                                          <p:spTgt spid="25"/>
                                        </p:tgtEl>
                                      </p:cBhvr>
                                    </p:animEffect>
                                    <p:anim calcmode="lin" valueType="num">
                                      <p:cBhvr>
                                        <p:cTn id="109" dur="1000" fill="hold"/>
                                        <p:tgtEl>
                                          <p:spTgt spid="25"/>
                                        </p:tgtEl>
                                        <p:attrNameLst>
                                          <p:attrName>ppt_x</p:attrName>
                                        </p:attrNameLst>
                                      </p:cBhvr>
                                      <p:tavLst>
                                        <p:tav tm="0">
                                          <p:val>
                                            <p:strVal val="#ppt_x"/>
                                          </p:val>
                                        </p:tav>
                                        <p:tav tm="100000">
                                          <p:val>
                                            <p:strVal val="#ppt_x"/>
                                          </p:val>
                                        </p:tav>
                                      </p:tavLst>
                                    </p:anim>
                                    <p:anim calcmode="lin" valueType="num">
                                      <p:cBhvr>
                                        <p:cTn id="11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1" grpId="0"/>
      <p:bldP spid="22"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solidFill>
                  <a:schemeClr val="tx1"/>
                </a:solidFill>
              </a:rPr>
              <a:pPr/>
              <a:t>19</a:t>
            </a:fld>
            <a:endParaRPr lang="en">
              <a:solidFill>
                <a:schemeClr val="tx1"/>
              </a:solidFill>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433772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Sustainability is Long-Term Strategy</a:t>
            </a:r>
            <a:endParaRPr sz="2000" kern="0" dirty="0">
              <a:solidFill>
                <a:srgbClr val="F2F2F2"/>
              </a:solidFill>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8C709C4A-DBE5-3689-54EB-184848496C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67" name="TextBox 66">
            <a:extLst>
              <a:ext uri="{FF2B5EF4-FFF2-40B4-BE49-F238E27FC236}">
                <a16:creationId xmlns:a16="http://schemas.microsoft.com/office/drawing/2014/main" id="{9F8B7922-4B9A-7116-8BBF-031F1DB086AE}"/>
              </a:ext>
            </a:extLst>
          </p:cNvPr>
          <p:cNvSpPr txBox="1"/>
          <p:nvPr/>
        </p:nvSpPr>
        <p:spPr>
          <a:xfrm>
            <a:off x="576644" y="779434"/>
            <a:ext cx="11038711" cy="59400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defTabSz="457200" rtl="0" eaLnBrk="1" fontAlgn="auto" latinLnBrk="0" hangingPunct="0">
              <a:lnSpc>
                <a:spcPct val="100000"/>
              </a:lnSpc>
              <a:spcBef>
                <a:spcPts val="0"/>
              </a:spcBef>
              <a:spcAft>
                <a:spcPts val="0"/>
              </a:spcAft>
              <a:buClrTx/>
              <a:buSzTx/>
              <a:buFontTx/>
              <a:buNone/>
              <a:tabLst/>
              <a:defRPr sz="2200">
                <a:solidFill>
                  <a:srgbClr val="356090"/>
                </a:solidFill>
                <a:latin typeface="Futura"/>
                <a:ea typeface="Futura"/>
                <a:cs typeface="Futura"/>
                <a:sym typeface="Futura"/>
              </a:defRPr>
            </a:pPr>
            <a:r>
              <a:rPr kumimoji="0" lang="en-US" sz="4400" b="0" i="0" u="none" strike="noStrike" kern="0" cap="none" spc="0" normalizeH="0" baseline="0" noProof="0" dirty="0">
                <a:ln>
                  <a:noFill/>
                </a:ln>
                <a:solidFill>
                  <a:srgbClr val="FFFFFF"/>
                </a:solidFill>
                <a:effectLst/>
                <a:uLnTx/>
                <a:uFillTx/>
                <a:latin typeface="Futura"/>
                <a:sym typeface="Futura"/>
              </a:rPr>
              <a:t>Final Thoughts:</a:t>
            </a:r>
            <a:endParaRPr lang="en-US" sz="2600" kern="0" dirty="0">
              <a:solidFill>
                <a:srgbClr val="FFFFFF"/>
              </a:solidFill>
              <a:latin typeface="Futura"/>
              <a:sym typeface="Futura"/>
            </a:endParaRPr>
          </a:p>
          <a:p>
            <a:pPr marL="171450" marR="0" lvl="0" indent="-171450" defTabSz="457200" rtl="0" eaLnBrk="1" fontAlgn="auto" latinLnBrk="0" hangingPunct="0">
              <a:lnSpc>
                <a:spcPct val="100000"/>
              </a:lnSpc>
              <a:spcBef>
                <a:spcPts val="600"/>
              </a:spcBef>
              <a:spcAft>
                <a:spcPts val="0"/>
              </a:spcAft>
              <a:buClrTx/>
              <a:buSzTx/>
              <a:buFont typeface="Arial" panose="020B0604020202020204" pitchFamily="34" charset="0"/>
              <a:buChar char="•"/>
              <a:tabLst/>
              <a:defRPr sz="2200">
                <a:solidFill>
                  <a:srgbClr val="356090"/>
                </a:solidFill>
                <a:latin typeface="Futura"/>
                <a:ea typeface="Futura"/>
                <a:cs typeface="Futura"/>
                <a:sym typeface="Futura"/>
              </a:defRPr>
            </a:pPr>
            <a:r>
              <a:rPr kumimoji="0" lang="en-US" sz="2800" b="0" i="0" u="none" strike="noStrike" kern="0" cap="none" spc="0" normalizeH="0" baseline="0" noProof="0" dirty="0">
                <a:ln>
                  <a:noFill/>
                </a:ln>
                <a:solidFill>
                  <a:srgbClr val="FFFFFF"/>
                </a:solidFill>
                <a:effectLst/>
                <a:uLnTx/>
                <a:uFillTx/>
                <a:latin typeface="Futura"/>
                <a:sym typeface="Futura"/>
              </a:rPr>
              <a:t>There are real problems our world is facing that require real solutions.</a:t>
            </a:r>
          </a:p>
          <a:p>
            <a:pPr marL="171450" marR="0" lvl="0" indent="-171450" defTabSz="457200" rtl="0" eaLnBrk="1" fontAlgn="auto" latinLnBrk="0" hangingPunct="0">
              <a:lnSpc>
                <a:spcPct val="100000"/>
              </a:lnSpc>
              <a:spcBef>
                <a:spcPts val="600"/>
              </a:spcBef>
              <a:spcAft>
                <a:spcPts val="0"/>
              </a:spcAft>
              <a:buClrTx/>
              <a:buSzTx/>
              <a:buFont typeface="Arial" panose="020B0604020202020204" pitchFamily="34" charset="0"/>
              <a:buChar char="•"/>
              <a:tabLst/>
              <a:defRPr sz="2200">
                <a:solidFill>
                  <a:srgbClr val="356090"/>
                </a:solidFill>
                <a:latin typeface="Futura"/>
                <a:ea typeface="Futura"/>
                <a:cs typeface="Futura"/>
                <a:sym typeface="Futura"/>
              </a:defRPr>
            </a:pPr>
            <a:r>
              <a:rPr lang="en-US" sz="2800" kern="0" dirty="0">
                <a:solidFill>
                  <a:srgbClr val="FFFFFF"/>
                </a:solidFill>
                <a:latin typeface="Futura"/>
                <a:sym typeface="Futura"/>
              </a:rPr>
              <a:t>The current market structure is not going to be able to address these challenges effectively.</a:t>
            </a:r>
          </a:p>
          <a:p>
            <a:pPr marL="171450" marR="0" lvl="0" indent="-171450" defTabSz="457200" rtl="0" eaLnBrk="1" fontAlgn="auto" latinLnBrk="0" hangingPunct="0">
              <a:lnSpc>
                <a:spcPct val="100000"/>
              </a:lnSpc>
              <a:spcBef>
                <a:spcPts val="600"/>
              </a:spcBef>
              <a:spcAft>
                <a:spcPts val="0"/>
              </a:spcAft>
              <a:buClrTx/>
              <a:buSzTx/>
              <a:buFont typeface="Arial" panose="020B0604020202020204" pitchFamily="34" charset="0"/>
              <a:buChar char="•"/>
              <a:tabLst/>
              <a:defRPr sz="2200">
                <a:solidFill>
                  <a:srgbClr val="356090"/>
                </a:solidFill>
                <a:latin typeface="Futura"/>
                <a:ea typeface="Futura"/>
                <a:cs typeface="Futura"/>
                <a:sym typeface="Futura"/>
              </a:defRPr>
            </a:pPr>
            <a:r>
              <a:rPr kumimoji="0" lang="en-US" sz="2800" b="0" i="0" u="none" strike="noStrike" kern="0" cap="none" spc="0" normalizeH="0" baseline="0" noProof="0" dirty="0">
                <a:ln>
                  <a:noFill/>
                </a:ln>
                <a:solidFill>
                  <a:srgbClr val="FFFFFF"/>
                </a:solidFill>
                <a:effectLst/>
                <a:uLnTx/>
                <a:uFillTx/>
                <a:latin typeface="Futura"/>
                <a:sym typeface="Futura"/>
              </a:rPr>
              <a:t>E</a:t>
            </a:r>
            <a:r>
              <a:rPr lang="en-US" sz="2800" kern="0" dirty="0">
                <a:solidFill>
                  <a:srgbClr val="FFFFFF"/>
                </a:solidFill>
                <a:latin typeface="Futura"/>
                <a:sym typeface="Futura"/>
              </a:rPr>
              <a:t>SG data is set to become the most valuable asset in this transition.</a:t>
            </a:r>
          </a:p>
          <a:p>
            <a:pPr marL="171450" marR="0" lvl="0" indent="-171450" defTabSz="457200" rtl="0" eaLnBrk="1" fontAlgn="auto" latinLnBrk="0" hangingPunct="0">
              <a:lnSpc>
                <a:spcPct val="100000"/>
              </a:lnSpc>
              <a:spcBef>
                <a:spcPts val="600"/>
              </a:spcBef>
              <a:spcAft>
                <a:spcPts val="0"/>
              </a:spcAft>
              <a:buClrTx/>
              <a:buSzTx/>
              <a:buFont typeface="Arial" panose="020B0604020202020204" pitchFamily="34" charset="0"/>
              <a:buChar char="•"/>
              <a:tabLst/>
              <a:defRPr sz="2200">
                <a:solidFill>
                  <a:srgbClr val="356090"/>
                </a:solidFill>
                <a:latin typeface="Futura"/>
                <a:ea typeface="Futura"/>
                <a:cs typeface="Futura"/>
                <a:sym typeface="Futura"/>
              </a:defRPr>
            </a:pPr>
            <a:r>
              <a:rPr kumimoji="0" lang="en-US" sz="2800" b="0" i="0" u="none" strike="noStrike" kern="0" cap="none" spc="0" normalizeH="0" baseline="0" noProof="0" dirty="0">
                <a:ln>
                  <a:noFill/>
                </a:ln>
                <a:solidFill>
                  <a:srgbClr val="FFFFFF"/>
                </a:solidFill>
                <a:effectLst/>
                <a:uLnTx/>
                <a:uFillTx/>
                <a:latin typeface="Futura"/>
                <a:sym typeface="Futura"/>
              </a:rPr>
              <a:t>The market doesn’t need more ESG solutions, but better solutions. </a:t>
            </a:r>
          </a:p>
          <a:p>
            <a:pPr marL="171450" marR="0" lvl="0" indent="-171450" defTabSz="457200" rtl="0" eaLnBrk="1" fontAlgn="auto" latinLnBrk="0" hangingPunct="0">
              <a:lnSpc>
                <a:spcPct val="100000"/>
              </a:lnSpc>
              <a:spcBef>
                <a:spcPts val="600"/>
              </a:spcBef>
              <a:spcAft>
                <a:spcPts val="0"/>
              </a:spcAft>
              <a:buClrTx/>
              <a:buSzTx/>
              <a:buFont typeface="Arial" panose="020B0604020202020204" pitchFamily="34" charset="0"/>
              <a:buChar char="•"/>
              <a:tabLst/>
              <a:defRPr sz="2200">
                <a:solidFill>
                  <a:srgbClr val="356090"/>
                </a:solidFill>
                <a:latin typeface="Futura"/>
                <a:ea typeface="Futura"/>
                <a:cs typeface="Futura"/>
                <a:sym typeface="Futura"/>
              </a:defRPr>
            </a:pPr>
            <a:r>
              <a:rPr lang="en-US" sz="2800" kern="0" dirty="0">
                <a:solidFill>
                  <a:srgbClr val="FFFFFF"/>
                </a:solidFill>
                <a:latin typeface="Futura"/>
                <a:sym typeface="Futura"/>
              </a:rPr>
              <a:t>Technology will have to develop to fill this void.</a:t>
            </a:r>
          </a:p>
          <a:p>
            <a:pPr marL="171450" marR="0" lvl="0" indent="-171450" defTabSz="457200" rtl="0" eaLnBrk="1" fontAlgn="auto" latinLnBrk="0" hangingPunct="0">
              <a:lnSpc>
                <a:spcPct val="100000"/>
              </a:lnSpc>
              <a:spcBef>
                <a:spcPts val="600"/>
              </a:spcBef>
              <a:spcAft>
                <a:spcPts val="0"/>
              </a:spcAft>
              <a:buClrTx/>
              <a:buSzTx/>
              <a:buFont typeface="Arial" panose="020B0604020202020204" pitchFamily="34" charset="0"/>
              <a:buChar char="•"/>
              <a:tabLst/>
              <a:defRPr sz="2200">
                <a:solidFill>
                  <a:srgbClr val="356090"/>
                </a:solidFill>
                <a:latin typeface="Futura"/>
                <a:ea typeface="Futura"/>
                <a:cs typeface="Futura"/>
                <a:sym typeface="Futura"/>
              </a:defRPr>
            </a:pPr>
            <a:r>
              <a:rPr kumimoji="0" lang="en-US" sz="2800" b="0" i="0" u="none" strike="noStrike" kern="0" cap="none" spc="0" normalizeH="0" baseline="0" noProof="0" dirty="0">
                <a:ln>
                  <a:noFill/>
                </a:ln>
                <a:solidFill>
                  <a:srgbClr val="FFFFFF"/>
                </a:solidFill>
                <a:effectLst/>
                <a:uLnTx/>
                <a:uFillTx/>
                <a:latin typeface="Futura"/>
                <a:sym typeface="Futura"/>
              </a:rPr>
              <a:t>Accuracy, objectivity, recency, and transparency are the hallmarks of useful ESG data.</a:t>
            </a:r>
          </a:p>
        </p:txBody>
      </p:sp>
    </p:spTree>
    <p:extLst>
      <p:ext uri="{BB962C8B-B14F-4D97-AF65-F5344CB8AC3E}">
        <p14:creationId xmlns:p14="http://schemas.microsoft.com/office/powerpoint/2010/main" val="2658744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rik-karits-8lfIK-6TgBk-unsplash.jpg" descr="erik-karits-8lfIK-6TgBk-unsplash.jpg">
            <a:extLst>
              <a:ext uri="{FF2B5EF4-FFF2-40B4-BE49-F238E27FC236}">
                <a16:creationId xmlns:a16="http://schemas.microsoft.com/office/drawing/2014/main" id="{6A307D91-42EE-2EEC-D1DA-8EAA7FC541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9" t="34" r="67439" b="-34"/>
          <a:stretch/>
        </p:blipFill>
        <p:spPr>
          <a:xfrm>
            <a:off x="-104775" y="-2345"/>
            <a:ext cx="3933185" cy="6860345"/>
          </a:xfrm>
          <a:prstGeom prst="rect">
            <a:avLst/>
          </a:prstGeom>
          <a:ln w="12700">
            <a:miter lim="400000"/>
          </a:ln>
        </p:spPr>
      </p:pic>
      <p:pic>
        <p:nvPicPr>
          <p:cNvPr id="217" name="erik-karits-8lfIK-6TgBk-unsplash.jpg" descr="erik-karits-8lfIK-6TgBk-unsplash.jpg"/>
          <p:cNvPicPr>
            <a:picLocks noChangeAspect="1"/>
          </p:cNvPicPr>
          <p:nvPr/>
        </p:nvPicPr>
        <p:blipFill rotWithShape="1">
          <a:blip r:embed="rId3" cstate="email">
            <a:extLst>
              <a:ext uri="{28A0092B-C50C-407E-A947-70E740481C1C}">
                <a14:useLocalDpi xmlns:a14="http://schemas.microsoft.com/office/drawing/2010/main"/>
              </a:ext>
            </a:extLst>
          </a:blip>
          <a:srcRect l="31429"/>
          <a:stretch/>
        </p:blipFill>
        <p:spPr>
          <a:xfrm>
            <a:off x="3828410" y="0"/>
            <a:ext cx="8363590" cy="6860345"/>
          </a:xfrm>
          <a:prstGeom prst="rect">
            <a:avLst/>
          </a:prstGeom>
          <a:ln w="12700">
            <a:miter lim="400000"/>
          </a:ln>
        </p:spPr>
      </p:pic>
      <p:sp>
        <p:nvSpPr>
          <p:cNvPr id="219" name="KEY…"/>
          <p:cNvSpPr txBox="1"/>
          <p:nvPr/>
        </p:nvSpPr>
        <p:spPr>
          <a:xfrm>
            <a:off x="417427" y="344045"/>
            <a:ext cx="2769989"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defTabSz="228600" hangingPunct="0">
              <a:defRPr sz="4000">
                <a:solidFill>
                  <a:srgbClr val="F2F2F2"/>
                </a:solidFill>
                <a:latin typeface="Futura Bold"/>
                <a:ea typeface="Futura Bold"/>
                <a:cs typeface="Futura Bold"/>
                <a:sym typeface="Futura Bold"/>
              </a:defRPr>
            </a:pPr>
            <a:r>
              <a:rPr lang="en-US" sz="2000" kern="0" dirty="0">
                <a:solidFill>
                  <a:srgbClr val="F2F2F2"/>
                </a:solidFill>
                <a:latin typeface="Futura Bold"/>
                <a:sym typeface="Futura Bold"/>
              </a:rPr>
              <a:t>Thank you for listening</a:t>
            </a:r>
            <a:endParaRPr sz="2000" kern="0" dirty="0">
              <a:solidFill>
                <a:srgbClr val="F2F2F2"/>
              </a:solidFill>
              <a:latin typeface="Futura Bold"/>
              <a:sym typeface="Futura Bold"/>
            </a:endParaRPr>
          </a:p>
        </p:txBody>
      </p:sp>
      <p:pic>
        <p:nvPicPr>
          <p:cNvPr id="220" name="Screen Shot 2022-10-20 at 12.50.10 PM.png" descr="Screen Shot 2022-10-20 at 12.50.10 PM.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sp>
        <p:nvSpPr>
          <p:cNvPr id="2" name="Slide Number Placeholder 2">
            <a:extLst>
              <a:ext uri="{FF2B5EF4-FFF2-40B4-BE49-F238E27FC236}">
                <a16:creationId xmlns:a16="http://schemas.microsoft.com/office/drawing/2014/main" id="{DDA99904-CF3D-36E9-85FF-10E2FDDAEFF0}"/>
              </a:ext>
            </a:extLst>
          </p:cNvPr>
          <p:cNvSpPr txBox="1">
            <a:spLocks/>
          </p:cNvSpPr>
          <p:nvPr/>
        </p:nvSpPr>
        <p:spPr>
          <a:xfrm>
            <a:off x="11807973" y="6364978"/>
            <a:ext cx="257355" cy="335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 smtClean="0"/>
              <a:pPr/>
              <a:t>20</a:t>
            </a:fld>
            <a:endParaRPr lang="en" dirty="0"/>
          </a:p>
        </p:txBody>
      </p:sp>
      <p:sp>
        <p:nvSpPr>
          <p:cNvPr id="3" name="Rectangle 4">
            <a:extLst>
              <a:ext uri="{FF2B5EF4-FFF2-40B4-BE49-F238E27FC236}">
                <a16:creationId xmlns:a16="http://schemas.microsoft.com/office/drawing/2014/main" id="{796691ED-C8B4-12BC-F7BE-5CFADD80A22C}"/>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753C3D8C-C5EB-8F16-9208-D4016EA8E31B}"/>
              </a:ext>
            </a:extLst>
          </p:cNvPr>
          <p:cNvSpPr txBox="1"/>
          <p:nvPr/>
        </p:nvSpPr>
        <p:spPr>
          <a:xfrm>
            <a:off x="529788" y="3178698"/>
            <a:ext cx="6094562" cy="215443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rPr>
              <a:t>Q&amp;A</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dirty="0">
                <a:solidFill>
                  <a:schemeClr val="bg1"/>
                </a:solidFill>
                <a:latin typeface="Montserrat Light" panose="00000400000000000000" pitchFamily="2" charset="0"/>
                <a:ea typeface="Calibri" panose="020F0502020204030204" pitchFamily="34" charset="0"/>
                <a:cs typeface="Arial" panose="020B0604020202020204" pitchFamily="34" charset="0"/>
              </a:rPr>
              <a:t>www.owlesg.com</a:t>
            </a:r>
            <a:endParaRPr kumimoji="0" lang="en-US" altLang="en-US" sz="1800" i="0" u="none" strike="noStrike" cap="none" normalizeH="0" baseline="0" dirty="0">
              <a:ln>
                <a:noFill/>
              </a:ln>
              <a:solidFill>
                <a:schemeClr val="bg1"/>
              </a:solidFill>
              <a:effectLst/>
              <a:latin typeface="Montserrat Light" panose="00000400000000000000" pitchFamily="2"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9613700"/>
      </p:ext>
    </p:extLst>
  </p:cSld>
  <p:clrMapOvr>
    <a:masterClrMapping/>
  </p:clrMapOvr>
  <p:transition spd="med"/>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D7F2C7CC1A3CA42A94D9617D6915088" ma:contentTypeVersion="9" ma:contentTypeDescription="Create a new document." ma:contentTypeScope="" ma:versionID="b768dd3f77f7914852023eb968a4c42e">
  <xsd:schema xmlns:xsd="http://www.w3.org/2001/XMLSchema" xmlns:xs="http://www.w3.org/2001/XMLSchema" xmlns:p="http://schemas.microsoft.com/office/2006/metadata/properties" xmlns:ns3="ebe665fd-f6e1-4a76-834c-877cf1f7b267" xmlns:ns4="59efa3b6-3069-4f3c-a98b-229b9461bc24" targetNamespace="http://schemas.microsoft.com/office/2006/metadata/properties" ma:root="true" ma:fieldsID="28bad8c667661c3f0293ca9d7c6a7bba" ns3:_="" ns4:_="">
    <xsd:import namespace="ebe665fd-f6e1-4a76-834c-877cf1f7b267"/>
    <xsd:import namespace="59efa3b6-3069-4f3c-a98b-229b9461bc2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e665fd-f6e1-4a76-834c-877cf1f7b26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9efa3b6-3069-4f3c-a98b-229b9461bc2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62D4F08-4B84-4787-B2D7-13CB60F2B122}">
  <ds:schemaRefs>
    <ds:schemaRef ds:uri="http://schemas.microsoft.com/sharepoint/v3/contenttype/forms"/>
  </ds:schemaRefs>
</ds:datastoreItem>
</file>

<file path=customXml/itemProps2.xml><?xml version="1.0" encoding="utf-8"?>
<ds:datastoreItem xmlns:ds="http://schemas.openxmlformats.org/officeDocument/2006/customXml" ds:itemID="{E0C981B0-96E9-4097-9FB6-D4A5A95427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e665fd-f6e1-4a76-834c-877cf1f7b267"/>
    <ds:schemaRef ds:uri="59efa3b6-3069-4f3c-a98b-229b9461bc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CD4551-3F64-4D0C-8BE6-FBECE3620B99}">
  <ds:schemaRefs>
    <ds:schemaRef ds:uri="http://schemas.microsoft.com/office/2006/metadata/properties"/>
    <ds:schemaRef ds:uri="http://www.w3.org/XML/1998/namespace"/>
    <ds:schemaRef ds:uri="http://schemas.microsoft.com/office/infopath/2007/PartnerControls"/>
    <ds:schemaRef ds:uri="http://purl.org/dc/terms/"/>
    <ds:schemaRef ds:uri="59efa3b6-3069-4f3c-a98b-229b9461bc24"/>
    <ds:schemaRef ds:uri="http://purl.org/dc/elements/1.1/"/>
    <ds:schemaRef ds:uri="ebe665fd-f6e1-4a76-834c-877cf1f7b267"/>
    <ds:schemaRef ds:uri="http://schemas.microsoft.com/office/2006/documentManagement/typ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114408</TotalTime>
  <Words>1351</Words>
  <Application>Microsoft Office PowerPoint</Application>
  <PresentationFormat>Widescreen</PresentationFormat>
  <Paragraphs>196</Paragraphs>
  <Slides>20</Slides>
  <Notes>6</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20</vt:i4>
      </vt:variant>
    </vt:vector>
  </HeadingPairs>
  <TitlesOfParts>
    <vt:vector size="36" baseType="lpstr">
      <vt:lpstr>Arial</vt:lpstr>
      <vt:lpstr>Calibri</vt:lpstr>
      <vt:lpstr>Futura</vt:lpstr>
      <vt:lpstr>Futura Bold</vt:lpstr>
      <vt:lpstr>Futura Medium</vt:lpstr>
      <vt:lpstr>Gotham Bold</vt:lpstr>
      <vt:lpstr>Gotham Book</vt:lpstr>
      <vt:lpstr>Gotham Light</vt:lpstr>
      <vt:lpstr>Gotham Medium</vt:lpstr>
      <vt:lpstr>Helvetica Neue</vt:lpstr>
      <vt:lpstr>Helvetica Neue Medium</vt:lpstr>
      <vt:lpstr>Montserrat</vt:lpstr>
      <vt:lpstr>Montserrat Light</vt:lpstr>
      <vt:lpstr>Montserrat SemiBold</vt:lpstr>
      <vt:lpstr>1_Office Theme</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Garofalo</dc:creator>
  <cp:lastModifiedBy>Robert Yates</cp:lastModifiedBy>
  <cp:revision>128</cp:revision>
  <dcterms:created xsi:type="dcterms:W3CDTF">2022-05-20T17:12:27Z</dcterms:created>
  <dcterms:modified xsi:type="dcterms:W3CDTF">2023-01-26T03:41:27Z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0x0101001D7F2C7CC1A3CA42A94D9617D6915088</vt:lpwstr>
  </property>
</Properties>
</file>