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8" r:id="rId5"/>
  </p:sldMasterIdLst>
  <p:notesMasterIdLst>
    <p:notesMasterId r:id="rId35"/>
  </p:notesMasterIdLst>
  <p:sldIdLst>
    <p:sldId id="376" r:id="rId6"/>
    <p:sldId id="2120" r:id="rId7"/>
    <p:sldId id="2132" r:id="rId8"/>
    <p:sldId id="2131" r:id="rId9"/>
    <p:sldId id="2572" r:id="rId10"/>
    <p:sldId id="2588" r:id="rId11"/>
    <p:sldId id="2571" r:id="rId12"/>
    <p:sldId id="2579" r:id="rId13"/>
    <p:sldId id="2582" r:id="rId14"/>
    <p:sldId id="2134" r:id="rId15"/>
    <p:sldId id="2583" r:id="rId16"/>
    <p:sldId id="2592" r:id="rId17"/>
    <p:sldId id="2594" r:id="rId18"/>
    <p:sldId id="2575" r:id="rId19"/>
    <p:sldId id="2584" r:id="rId20"/>
    <p:sldId id="2591" r:id="rId21"/>
    <p:sldId id="2576" r:id="rId22"/>
    <p:sldId id="2585" r:id="rId23"/>
    <p:sldId id="2577" r:id="rId24"/>
    <p:sldId id="2586" r:id="rId25"/>
    <p:sldId id="2578" r:id="rId26"/>
    <p:sldId id="2587" r:id="rId27"/>
    <p:sldId id="2580" r:id="rId28"/>
    <p:sldId id="2112" r:id="rId29"/>
    <p:sldId id="2590" r:id="rId30"/>
    <p:sldId id="2589" r:id="rId31"/>
    <p:sldId id="2593" r:id="rId32"/>
    <p:sldId id="395" r:id="rId33"/>
    <p:sldId id="259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6092"/>
    <a:srgbClr val="F6F6F6"/>
    <a:srgbClr val="8AAC2C"/>
    <a:srgbClr val="0087BA"/>
    <a:srgbClr val="6DC6CD"/>
    <a:srgbClr val="52BF8A"/>
    <a:srgbClr val="B4F7FE"/>
    <a:srgbClr val="ED252D"/>
    <a:srgbClr val="CD831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650" autoAdjust="0"/>
    <p:restoredTop sz="96247" autoAdjust="0"/>
  </p:normalViewPr>
  <p:slideViewPr>
    <p:cSldViewPr snapToGrid="0">
      <p:cViewPr varScale="1">
        <p:scale>
          <a:sx n="106" d="100"/>
          <a:sy n="106" d="100"/>
        </p:scale>
        <p:origin x="138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748E62-2624-4B2B-92B6-EDE8E2E709AA}"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9E702FFA-FEF6-40F7-A123-A85CFC8B9D52}">
      <dgm:prSet phldrT="[Text]"/>
      <dgm:spPr/>
      <dgm:t>
        <a:bodyPr/>
        <a:lstStyle/>
        <a:p>
          <a:r>
            <a:rPr lang="en-US" dirty="0"/>
            <a:t>Communications Hub</a:t>
          </a:r>
        </a:p>
      </dgm:t>
    </dgm:pt>
    <dgm:pt modelId="{6CC89A82-7222-4720-A88C-2EBDE8EDEA1B}" type="parTrans" cxnId="{1B6564DA-CE18-4C7C-B51F-B5BAEB5976C4}">
      <dgm:prSet/>
      <dgm:spPr/>
      <dgm:t>
        <a:bodyPr/>
        <a:lstStyle/>
        <a:p>
          <a:endParaRPr lang="en-US"/>
        </a:p>
      </dgm:t>
    </dgm:pt>
    <dgm:pt modelId="{DDCD7E24-0D99-4397-B065-B9EB3A72DB40}" type="sibTrans" cxnId="{1B6564DA-CE18-4C7C-B51F-B5BAEB5976C4}">
      <dgm:prSet/>
      <dgm:spPr/>
      <dgm:t>
        <a:bodyPr/>
        <a:lstStyle/>
        <a:p>
          <a:endParaRPr lang="en-US"/>
        </a:p>
      </dgm:t>
    </dgm:pt>
    <dgm:pt modelId="{DFA78CFB-494A-4A14-A0EB-A708E427A932}">
      <dgm:prSet phldrT="[Text]"/>
      <dgm:spPr/>
      <dgm:t>
        <a:bodyPr/>
        <a:lstStyle/>
        <a:p>
          <a:r>
            <a:rPr lang="en-US" dirty="0"/>
            <a:t>Communications Guidelines (Internal)</a:t>
          </a:r>
        </a:p>
      </dgm:t>
    </dgm:pt>
    <dgm:pt modelId="{17C3034E-DB36-45E4-9168-472491C7E0C5}" type="parTrans" cxnId="{50E3DEE1-6A5D-4E07-99FD-9F3D65BD636B}">
      <dgm:prSet/>
      <dgm:spPr/>
      <dgm:t>
        <a:bodyPr/>
        <a:lstStyle/>
        <a:p>
          <a:endParaRPr lang="en-US"/>
        </a:p>
      </dgm:t>
    </dgm:pt>
    <dgm:pt modelId="{543AC55F-F015-436E-8B59-A19839AC260F}" type="sibTrans" cxnId="{50E3DEE1-6A5D-4E07-99FD-9F3D65BD636B}">
      <dgm:prSet/>
      <dgm:spPr/>
      <dgm:t>
        <a:bodyPr/>
        <a:lstStyle/>
        <a:p>
          <a:endParaRPr lang="en-US"/>
        </a:p>
      </dgm:t>
    </dgm:pt>
    <dgm:pt modelId="{20E77E72-E773-41E2-9F40-35311C9A6E35}">
      <dgm:prSet phldrT="[Text]"/>
      <dgm:spPr/>
      <dgm:t>
        <a:bodyPr/>
        <a:lstStyle/>
        <a:p>
          <a:r>
            <a:rPr lang="en-US" dirty="0"/>
            <a:t>Content Library (External)</a:t>
          </a:r>
        </a:p>
      </dgm:t>
    </dgm:pt>
    <dgm:pt modelId="{9F557EAB-64F9-4CD4-8386-32C16CF6BBD9}" type="parTrans" cxnId="{6853A9C2-0176-45D7-9454-4FBB3DC40244}">
      <dgm:prSet/>
      <dgm:spPr/>
      <dgm:t>
        <a:bodyPr/>
        <a:lstStyle/>
        <a:p>
          <a:endParaRPr lang="en-US"/>
        </a:p>
      </dgm:t>
    </dgm:pt>
    <dgm:pt modelId="{E248A44D-6AC4-40BB-B5B0-29732507B866}" type="sibTrans" cxnId="{6853A9C2-0176-45D7-9454-4FBB3DC40244}">
      <dgm:prSet/>
      <dgm:spPr/>
      <dgm:t>
        <a:bodyPr/>
        <a:lstStyle/>
        <a:p>
          <a:endParaRPr lang="en-US"/>
        </a:p>
      </dgm:t>
    </dgm:pt>
    <dgm:pt modelId="{C0E78EFD-2E39-4391-A9C9-90D0E76A162F}">
      <dgm:prSet phldrT="[Text]"/>
      <dgm:spPr/>
      <dgm:t>
        <a:bodyPr/>
        <a:lstStyle/>
        <a:p>
          <a:r>
            <a:rPr lang="en-US" dirty="0"/>
            <a:t>Brand Guidelines</a:t>
          </a:r>
        </a:p>
      </dgm:t>
    </dgm:pt>
    <dgm:pt modelId="{CF34932F-819C-487A-973C-234736C188C0}" type="parTrans" cxnId="{50BB57D8-0209-439A-8B2A-A2EC0C8F772E}">
      <dgm:prSet/>
      <dgm:spPr/>
      <dgm:t>
        <a:bodyPr/>
        <a:lstStyle/>
        <a:p>
          <a:endParaRPr lang="en-US"/>
        </a:p>
      </dgm:t>
    </dgm:pt>
    <dgm:pt modelId="{3B451115-E2D0-43B9-8B97-5E8ECEA62A73}" type="sibTrans" cxnId="{50BB57D8-0209-439A-8B2A-A2EC0C8F772E}">
      <dgm:prSet/>
      <dgm:spPr/>
      <dgm:t>
        <a:bodyPr/>
        <a:lstStyle/>
        <a:p>
          <a:endParaRPr lang="en-US"/>
        </a:p>
      </dgm:t>
    </dgm:pt>
    <dgm:pt modelId="{4506A227-70E3-47CD-A2B5-D04BD777F550}">
      <dgm:prSet phldrT="[Text]"/>
      <dgm:spPr/>
      <dgm:t>
        <a:bodyPr/>
        <a:lstStyle/>
        <a:p>
          <a:r>
            <a:rPr lang="en-US" dirty="0"/>
            <a:t>Brand Story</a:t>
          </a:r>
        </a:p>
      </dgm:t>
    </dgm:pt>
    <dgm:pt modelId="{001F2F65-54AC-4D4F-9FD6-EB9FEC92D3C0}" type="parTrans" cxnId="{79AC24E5-EAA8-41FB-BE95-5FA98600354F}">
      <dgm:prSet/>
      <dgm:spPr/>
      <dgm:t>
        <a:bodyPr/>
        <a:lstStyle/>
        <a:p>
          <a:endParaRPr lang="en-US"/>
        </a:p>
      </dgm:t>
    </dgm:pt>
    <dgm:pt modelId="{DDDA2924-6941-4629-B17B-3D1A39D4D455}" type="sibTrans" cxnId="{79AC24E5-EAA8-41FB-BE95-5FA98600354F}">
      <dgm:prSet/>
      <dgm:spPr/>
      <dgm:t>
        <a:bodyPr/>
        <a:lstStyle/>
        <a:p>
          <a:endParaRPr lang="en-US"/>
        </a:p>
      </dgm:t>
    </dgm:pt>
    <dgm:pt modelId="{B2871D9A-8A51-4CFD-8E43-F1FE385C122D}">
      <dgm:prSet phldrT="[Text]"/>
      <dgm:spPr/>
      <dgm:t>
        <a:bodyPr/>
        <a:lstStyle/>
        <a:p>
          <a:r>
            <a:rPr lang="en-US" dirty="0"/>
            <a:t>Market Research</a:t>
          </a:r>
        </a:p>
      </dgm:t>
    </dgm:pt>
    <dgm:pt modelId="{4FDA049F-40BA-4826-8E95-F415A4B26489}" type="sibTrans" cxnId="{6195C8AE-3083-4999-85B0-B14370D9EA89}">
      <dgm:prSet/>
      <dgm:spPr/>
      <dgm:t>
        <a:bodyPr/>
        <a:lstStyle/>
        <a:p>
          <a:endParaRPr lang="en-US"/>
        </a:p>
      </dgm:t>
    </dgm:pt>
    <dgm:pt modelId="{0F205650-8E6B-4D84-8C6B-D2613543130F}" type="parTrans" cxnId="{6195C8AE-3083-4999-85B0-B14370D9EA89}">
      <dgm:prSet/>
      <dgm:spPr/>
      <dgm:t>
        <a:bodyPr/>
        <a:lstStyle/>
        <a:p>
          <a:endParaRPr lang="en-US"/>
        </a:p>
      </dgm:t>
    </dgm:pt>
    <dgm:pt modelId="{8F312DD8-30AD-40BE-A264-5068ADB2B34B}">
      <dgm:prSet phldrT="[Text]"/>
      <dgm:spPr/>
      <dgm:t>
        <a:bodyPr/>
        <a:lstStyle/>
        <a:p>
          <a:r>
            <a:rPr lang="en-US" dirty="0"/>
            <a:t>Client Profiles</a:t>
          </a:r>
        </a:p>
      </dgm:t>
    </dgm:pt>
    <dgm:pt modelId="{2F7DF6BC-A6F3-45E2-BD4A-1C87462E037B}" type="parTrans" cxnId="{30EC2F9F-2396-45A9-B503-E842663DC92A}">
      <dgm:prSet/>
      <dgm:spPr/>
      <dgm:t>
        <a:bodyPr/>
        <a:lstStyle/>
        <a:p>
          <a:endParaRPr lang="en-US"/>
        </a:p>
      </dgm:t>
    </dgm:pt>
    <dgm:pt modelId="{8D5B4772-78FC-41B2-ABD5-9C6522D0C7C1}" type="sibTrans" cxnId="{30EC2F9F-2396-45A9-B503-E842663DC92A}">
      <dgm:prSet/>
      <dgm:spPr/>
      <dgm:t>
        <a:bodyPr/>
        <a:lstStyle/>
        <a:p>
          <a:endParaRPr lang="en-US"/>
        </a:p>
      </dgm:t>
    </dgm:pt>
    <dgm:pt modelId="{C9BB5452-27DA-4B3B-BBA9-26793BA2E37B}">
      <dgm:prSet phldrT="[Text]"/>
      <dgm:spPr/>
      <dgm:t>
        <a:bodyPr/>
        <a:lstStyle/>
        <a:p>
          <a:r>
            <a:rPr lang="en-US" dirty="0"/>
            <a:t>White Papers</a:t>
          </a:r>
        </a:p>
      </dgm:t>
    </dgm:pt>
    <dgm:pt modelId="{5FD2CF75-7CFB-4B5C-9F4C-7D8D4E86EE47}" type="parTrans" cxnId="{F2083108-ECBC-4FCE-86DF-21FAFBDDA3A5}">
      <dgm:prSet/>
      <dgm:spPr/>
      <dgm:t>
        <a:bodyPr/>
        <a:lstStyle/>
        <a:p>
          <a:endParaRPr lang="en-US"/>
        </a:p>
      </dgm:t>
    </dgm:pt>
    <dgm:pt modelId="{4E868E08-157F-46DB-8C86-D14E5E84B619}" type="sibTrans" cxnId="{F2083108-ECBC-4FCE-86DF-21FAFBDDA3A5}">
      <dgm:prSet/>
      <dgm:spPr/>
      <dgm:t>
        <a:bodyPr/>
        <a:lstStyle/>
        <a:p>
          <a:endParaRPr lang="en-US"/>
        </a:p>
      </dgm:t>
    </dgm:pt>
    <dgm:pt modelId="{EC3BB188-ADC1-483B-913D-02B3B32BE700}">
      <dgm:prSet phldrT="[Text]"/>
      <dgm:spPr/>
      <dgm:t>
        <a:bodyPr/>
        <a:lstStyle/>
        <a:p>
          <a:r>
            <a:rPr lang="en-US" dirty="0"/>
            <a:t>Blog</a:t>
          </a:r>
        </a:p>
      </dgm:t>
    </dgm:pt>
    <dgm:pt modelId="{AECA042B-65F2-43F5-8CAC-4755736C9E5C}" type="parTrans" cxnId="{C415EBFD-B1ED-4749-9C9A-B20DCD7A4ACF}">
      <dgm:prSet/>
      <dgm:spPr/>
      <dgm:t>
        <a:bodyPr/>
        <a:lstStyle/>
        <a:p>
          <a:endParaRPr lang="en-US"/>
        </a:p>
      </dgm:t>
    </dgm:pt>
    <dgm:pt modelId="{5A594A4E-4544-446E-9056-44F7C2F38C17}" type="sibTrans" cxnId="{C415EBFD-B1ED-4749-9C9A-B20DCD7A4ACF}">
      <dgm:prSet/>
      <dgm:spPr/>
      <dgm:t>
        <a:bodyPr/>
        <a:lstStyle/>
        <a:p>
          <a:endParaRPr lang="en-US"/>
        </a:p>
      </dgm:t>
    </dgm:pt>
    <dgm:pt modelId="{0E016A7F-2323-4A15-93DA-AED2C4016A20}">
      <dgm:prSet phldrT="[Text]"/>
      <dgm:spPr/>
      <dgm:t>
        <a:bodyPr/>
        <a:lstStyle/>
        <a:p>
          <a:r>
            <a:rPr lang="en-US" dirty="0"/>
            <a:t>Webcasts</a:t>
          </a:r>
        </a:p>
      </dgm:t>
    </dgm:pt>
    <dgm:pt modelId="{97198D0A-8521-403D-8E9F-ACAD426C5E31}" type="parTrans" cxnId="{6EEFFC8C-45E0-4A1B-BD7A-E4BA41D01A3E}">
      <dgm:prSet/>
      <dgm:spPr/>
      <dgm:t>
        <a:bodyPr/>
        <a:lstStyle/>
        <a:p>
          <a:endParaRPr lang="en-US"/>
        </a:p>
      </dgm:t>
    </dgm:pt>
    <dgm:pt modelId="{44F242C5-A602-44DD-A463-727267CB5BDE}" type="sibTrans" cxnId="{6EEFFC8C-45E0-4A1B-BD7A-E4BA41D01A3E}">
      <dgm:prSet/>
      <dgm:spPr/>
      <dgm:t>
        <a:bodyPr/>
        <a:lstStyle/>
        <a:p>
          <a:endParaRPr lang="en-US"/>
        </a:p>
      </dgm:t>
    </dgm:pt>
    <dgm:pt modelId="{43A9531B-4209-46E2-9495-DB03C747FFC3}">
      <dgm:prSet phldrT="[Text]"/>
      <dgm:spPr/>
      <dgm:t>
        <a:bodyPr/>
        <a:lstStyle/>
        <a:p>
          <a:r>
            <a:rPr lang="en-US" dirty="0"/>
            <a:t>Articles</a:t>
          </a:r>
        </a:p>
      </dgm:t>
    </dgm:pt>
    <dgm:pt modelId="{9D6E3719-E8CF-4D00-97B4-0C19AFB08CDC}" type="parTrans" cxnId="{5C01D4B3-809C-4980-B932-B55576D5C89C}">
      <dgm:prSet/>
      <dgm:spPr/>
      <dgm:t>
        <a:bodyPr/>
        <a:lstStyle/>
        <a:p>
          <a:endParaRPr lang="en-US"/>
        </a:p>
      </dgm:t>
    </dgm:pt>
    <dgm:pt modelId="{877A6A85-6C3E-4FCE-938E-10E383B35079}" type="sibTrans" cxnId="{5C01D4B3-809C-4980-B932-B55576D5C89C}">
      <dgm:prSet/>
      <dgm:spPr/>
      <dgm:t>
        <a:bodyPr/>
        <a:lstStyle/>
        <a:p>
          <a:endParaRPr lang="en-US"/>
        </a:p>
      </dgm:t>
    </dgm:pt>
    <dgm:pt modelId="{C51D5943-BD8B-45EB-B41A-97D08B30CD90}">
      <dgm:prSet phldrT="[Text]"/>
      <dgm:spPr/>
      <dgm:t>
        <a:bodyPr/>
        <a:lstStyle/>
        <a:p>
          <a:r>
            <a:rPr lang="en-US" dirty="0"/>
            <a:t>Strategic Partnerships</a:t>
          </a:r>
        </a:p>
      </dgm:t>
    </dgm:pt>
    <dgm:pt modelId="{265D5BA7-A87A-484A-86DD-002886E32918}" type="parTrans" cxnId="{559E0935-F47D-4A0B-ABCC-AF949F799E39}">
      <dgm:prSet/>
      <dgm:spPr/>
      <dgm:t>
        <a:bodyPr/>
        <a:lstStyle/>
        <a:p>
          <a:endParaRPr lang="en-US"/>
        </a:p>
      </dgm:t>
    </dgm:pt>
    <dgm:pt modelId="{2EA78B52-EA14-4C33-A0EA-F025B27E5DF4}" type="sibTrans" cxnId="{559E0935-F47D-4A0B-ABCC-AF949F799E39}">
      <dgm:prSet/>
      <dgm:spPr/>
      <dgm:t>
        <a:bodyPr/>
        <a:lstStyle/>
        <a:p>
          <a:endParaRPr lang="en-US"/>
        </a:p>
      </dgm:t>
    </dgm:pt>
    <dgm:pt modelId="{117DD4DA-6C07-420A-BD0A-95117F14F259}" type="pres">
      <dgm:prSet presAssocID="{55748E62-2624-4B2B-92B6-EDE8E2E709AA}" presName="cycle" presStyleCnt="0">
        <dgm:presLayoutVars>
          <dgm:chMax val="1"/>
          <dgm:dir/>
          <dgm:animLvl val="ctr"/>
          <dgm:resizeHandles val="exact"/>
        </dgm:presLayoutVars>
      </dgm:prSet>
      <dgm:spPr/>
    </dgm:pt>
    <dgm:pt modelId="{EEC2D60B-315E-4AA8-AD7E-6D4E2B3D90AE}" type="pres">
      <dgm:prSet presAssocID="{9E702FFA-FEF6-40F7-A123-A85CFC8B9D52}" presName="centerShape" presStyleLbl="node0" presStyleIdx="0" presStyleCnt="1"/>
      <dgm:spPr/>
    </dgm:pt>
    <dgm:pt modelId="{758C8301-2562-4D5F-B291-9A43A6E8CC0E}" type="pres">
      <dgm:prSet presAssocID="{17C3034E-DB36-45E4-9168-472491C7E0C5}" presName="Name9" presStyleLbl="parChTrans1D2" presStyleIdx="0" presStyleCnt="2"/>
      <dgm:spPr/>
    </dgm:pt>
    <dgm:pt modelId="{D16D6218-A762-4C56-AD02-75977E0F72DD}" type="pres">
      <dgm:prSet presAssocID="{17C3034E-DB36-45E4-9168-472491C7E0C5}" presName="connTx" presStyleLbl="parChTrans1D2" presStyleIdx="0" presStyleCnt="2"/>
      <dgm:spPr/>
    </dgm:pt>
    <dgm:pt modelId="{9FF2CB59-1196-444A-9986-49BD68622C47}" type="pres">
      <dgm:prSet presAssocID="{DFA78CFB-494A-4A14-A0EB-A708E427A932}" presName="node" presStyleLbl="node1" presStyleIdx="0" presStyleCnt="2" custScaleX="95566" custScaleY="99127">
        <dgm:presLayoutVars>
          <dgm:bulletEnabled val="1"/>
        </dgm:presLayoutVars>
      </dgm:prSet>
      <dgm:spPr/>
    </dgm:pt>
    <dgm:pt modelId="{BE3F9548-08A5-4FEF-B31E-A059371C54A6}" type="pres">
      <dgm:prSet presAssocID="{9F557EAB-64F9-4CD4-8386-32C16CF6BBD9}" presName="Name9" presStyleLbl="parChTrans1D2" presStyleIdx="1" presStyleCnt="2"/>
      <dgm:spPr/>
    </dgm:pt>
    <dgm:pt modelId="{01DEA30E-4E36-448A-BA8B-5E73CD499452}" type="pres">
      <dgm:prSet presAssocID="{9F557EAB-64F9-4CD4-8386-32C16CF6BBD9}" presName="connTx" presStyleLbl="parChTrans1D2" presStyleIdx="1" presStyleCnt="2"/>
      <dgm:spPr/>
    </dgm:pt>
    <dgm:pt modelId="{9CAB9A04-E65E-41A4-896F-18A6CB9E4835}" type="pres">
      <dgm:prSet presAssocID="{20E77E72-E773-41E2-9F40-35311C9A6E35}" presName="node" presStyleLbl="node1" presStyleIdx="1" presStyleCnt="2">
        <dgm:presLayoutVars>
          <dgm:bulletEnabled val="1"/>
        </dgm:presLayoutVars>
      </dgm:prSet>
      <dgm:spPr/>
    </dgm:pt>
  </dgm:ptLst>
  <dgm:cxnLst>
    <dgm:cxn modelId="{F2083108-ECBC-4FCE-86DF-21FAFBDDA3A5}" srcId="{20E77E72-E773-41E2-9F40-35311C9A6E35}" destId="{C9BB5452-27DA-4B3B-BBA9-26793BA2E37B}" srcOrd="0" destOrd="0" parTransId="{5FD2CF75-7CFB-4B5C-9F4C-7D8D4E86EE47}" sibTransId="{4E868E08-157F-46DB-8C86-D14E5E84B619}"/>
    <dgm:cxn modelId="{9277180A-301A-4849-9FB5-63B49451940D}" type="presOf" srcId="{43A9531B-4209-46E2-9495-DB03C747FFC3}" destId="{9CAB9A04-E65E-41A4-896F-18A6CB9E4835}" srcOrd="0" destOrd="4" presId="urn:microsoft.com/office/officeart/2005/8/layout/radial1"/>
    <dgm:cxn modelId="{1223B21C-1C57-4905-A73A-0F906529F9F9}" type="presOf" srcId="{8F312DD8-30AD-40BE-A264-5068ADB2B34B}" destId="{9FF2CB59-1196-444A-9986-49BD68622C47}" srcOrd="0" destOrd="4" presId="urn:microsoft.com/office/officeart/2005/8/layout/radial1"/>
    <dgm:cxn modelId="{4601AF25-551D-4491-A951-7F82085610DE}" type="presOf" srcId="{4506A227-70E3-47CD-A2B5-D04BD777F550}" destId="{9FF2CB59-1196-444A-9986-49BD68622C47}" srcOrd="0" destOrd="2" presId="urn:microsoft.com/office/officeart/2005/8/layout/radial1"/>
    <dgm:cxn modelId="{559E0935-F47D-4A0B-ABCC-AF949F799E39}" srcId="{DFA78CFB-494A-4A14-A0EB-A708E427A932}" destId="{C51D5943-BD8B-45EB-B41A-97D08B30CD90}" srcOrd="4" destOrd="0" parTransId="{265D5BA7-A87A-484A-86DD-002886E32918}" sibTransId="{2EA78B52-EA14-4C33-A0EA-F025B27E5DF4}"/>
    <dgm:cxn modelId="{12E39435-FB94-4341-806D-438EE9D78DC8}" type="presOf" srcId="{C9BB5452-27DA-4B3B-BBA9-26793BA2E37B}" destId="{9CAB9A04-E65E-41A4-896F-18A6CB9E4835}" srcOrd="0" destOrd="1" presId="urn:microsoft.com/office/officeart/2005/8/layout/radial1"/>
    <dgm:cxn modelId="{5CA44B38-6871-44DB-AC47-699BEEA742ED}" type="presOf" srcId="{EC3BB188-ADC1-483B-913D-02B3B32BE700}" destId="{9CAB9A04-E65E-41A4-896F-18A6CB9E4835}" srcOrd="0" destOrd="2" presId="urn:microsoft.com/office/officeart/2005/8/layout/radial1"/>
    <dgm:cxn modelId="{876A6B5C-BE09-4B12-86E7-7208F33DB6A7}" type="presOf" srcId="{DFA78CFB-494A-4A14-A0EB-A708E427A932}" destId="{9FF2CB59-1196-444A-9986-49BD68622C47}" srcOrd="0" destOrd="0" presId="urn:microsoft.com/office/officeart/2005/8/layout/radial1"/>
    <dgm:cxn modelId="{645B565F-48A2-446D-8BEA-6E34F92DE05D}" type="presOf" srcId="{9F557EAB-64F9-4CD4-8386-32C16CF6BBD9}" destId="{BE3F9548-08A5-4FEF-B31E-A059371C54A6}" srcOrd="0" destOrd="0" presId="urn:microsoft.com/office/officeart/2005/8/layout/radial1"/>
    <dgm:cxn modelId="{31292C49-E162-4FD7-9731-6267529AC834}" type="presOf" srcId="{17C3034E-DB36-45E4-9168-472491C7E0C5}" destId="{D16D6218-A762-4C56-AD02-75977E0F72DD}" srcOrd="1" destOrd="0" presId="urn:microsoft.com/office/officeart/2005/8/layout/radial1"/>
    <dgm:cxn modelId="{B9CE6175-AF90-4140-ABF8-9077E0FBEA5A}" type="presOf" srcId="{0E016A7F-2323-4A15-93DA-AED2C4016A20}" destId="{9CAB9A04-E65E-41A4-896F-18A6CB9E4835}" srcOrd="0" destOrd="3" presId="urn:microsoft.com/office/officeart/2005/8/layout/radial1"/>
    <dgm:cxn modelId="{3C66CE56-7642-4111-8E53-0DBA9EEAB313}" type="presOf" srcId="{20E77E72-E773-41E2-9F40-35311C9A6E35}" destId="{9CAB9A04-E65E-41A4-896F-18A6CB9E4835}" srcOrd="0" destOrd="0" presId="urn:microsoft.com/office/officeart/2005/8/layout/radial1"/>
    <dgm:cxn modelId="{6557627A-D165-41A1-BB42-A5EC85883C84}" type="presOf" srcId="{9F557EAB-64F9-4CD4-8386-32C16CF6BBD9}" destId="{01DEA30E-4E36-448A-BA8B-5E73CD499452}" srcOrd="1" destOrd="0" presId="urn:microsoft.com/office/officeart/2005/8/layout/radial1"/>
    <dgm:cxn modelId="{B4C7BF7A-8E49-4537-8664-740C9089D9F0}" type="presOf" srcId="{B2871D9A-8A51-4CFD-8E43-F1FE385C122D}" destId="{9FF2CB59-1196-444A-9986-49BD68622C47}" srcOrd="0" destOrd="3" presId="urn:microsoft.com/office/officeart/2005/8/layout/radial1"/>
    <dgm:cxn modelId="{6EEFFC8C-45E0-4A1B-BD7A-E4BA41D01A3E}" srcId="{20E77E72-E773-41E2-9F40-35311C9A6E35}" destId="{0E016A7F-2323-4A15-93DA-AED2C4016A20}" srcOrd="2" destOrd="0" parTransId="{97198D0A-8521-403D-8E9F-ACAD426C5E31}" sibTransId="{44F242C5-A602-44DD-A463-727267CB5BDE}"/>
    <dgm:cxn modelId="{30EC2F9F-2396-45A9-B503-E842663DC92A}" srcId="{DFA78CFB-494A-4A14-A0EB-A708E427A932}" destId="{8F312DD8-30AD-40BE-A264-5068ADB2B34B}" srcOrd="3" destOrd="0" parTransId="{2F7DF6BC-A6F3-45E2-BD4A-1C87462E037B}" sibTransId="{8D5B4772-78FC-41B2-ABD5-9C6522D0C7C1}"/>
    <dgm:cxn modelId="{C83D6EA6-9842-45C0-98C5-B5CD605FA666}" type="presOf" srcId="{C0E78EFD-2E39-4391-A9C9-90D0E76A162F}" destId="{9FF2CB59-1196-444A-9986-49BD68622C47}" srcOrd="0" destOrd="1" presId="urn:microsoft.com/office/officeart/2005/8/layout/radial1"/>
    <dgm:cxn modelId="{6195C8AE-3083-4999-85B0-B14370D9EA89}" srcId="{DFA78CFB-494A-4A14-A0EB-A708E427A932}" destId="{B2871D9A-8A51-4CFD-8E43-F1FE385C122D}" srcOrd="2" destOrd="0" parTransId="{0F205650-8E6B-4D84-8C6B-D2613543130F}" sibTransId="{4FDA049F-40BA-4826-8E95-F415A4B26489}"/>
    <dgm:cxn modelId="{232FE2B0-DBCB-46B7-8E90-29D7C0459661}" type="presOf" srcId="{17C3034E-DB36-45E4-9168-472491C7E0C5}" destId="{758C8301-2562-4D5F-B291-9A43A6E8CC0E}" srcOrd="0" destOrd="0" presId="urn:microsoft.com/office/officeart/2005/8/layout/radial1"/>
    <dgm:cxn modelId="{5C01D4B3-809C-4980-B932-B55576D5C89C}" srcId="{20E77E72-E773-41E2-9F40-35311C9A6E35}" destId="{43A9531B-4209-46E2-9495-DB03C747FFC3}" srcOrd="3" destOrd="0" parTransId="{9D6E3719-E8CF-4D00-97B4-0C19AFB08CDC}" sibTransId="{877A6A85-6C3E-4FCE-938E-10E383B35079}"/>
    <dgm:cxn modelId="{62628CBF-3556-40DD-9243-1F37C167B171}" type="presOf" srcId="{55748E62-2624-4B2B-92B6-EDE8E2E709AA}" destId="{117DD4DA-6C07-420A-BD0A-95117F14F259}" srcOrd="0" destOrd="0" presId="urn:microsoft.com/office/officeart/2005/8/layout/radial1"/>
    <dgm:cxn modelId="{6853A9C2-0176-45D7-9454-4FBB3DC40244}" srcId="{9E702FFA-FEF6-40F7-A123-A85CFC8B9D52}" destId="{20E77E72-E773-41E2-9F40-35311C9A6E35}" srcOrd="1" destOrd="0" parTransId="{9F557EAB-64F9-4CD4-8386-32C16CF6BBD9}" sibTransId="{E248A44D-6AC4-40BB-B5B0-29732507B866}"/>
    <dgm:cxn modelId="{B62FE7CA-2A4E-4C34-A34F-49077D14C598}" type="presOf" srcId="{C51D5943-BD8B-45EB-B41A-97D08B30CD90}" destId="{9FF2CB59-1196-444A-9986-49BD68622C47}" srcOrd="0" destOrd="5" presId="urn:microsoft.com/office/officeart/2005/8/layout/radial1"/>
    <dgm:cxn modelId="{50BB57D8-0209-439A-8B2A-A2EC0C8F772E}" srcId="{DFA78CFB-494A-4A14-A0EB-A708E427A932}" destId="{C0E78EFD-2E39-4391-A9C9-90D0E76A162F}" srcOrd="0" destOrd="0" parTransId="{CF34932F-819C-487A-973C-234736C188C0}" sibTransId="{3B451115-E2D0-43B9-8B97-5E8ECEA62A73}"/>
    <dgm:cxn modelId="{1B6564DA-CE18-4C7C-B51F-B5BAEB5976C4}" srcId="{55748E62-2624-4B2B-92B6-EDE8E2E709AA}" destId="{9E702FFA-FEF6-40F7-A123-A85CFC8B9D52}" srcOrd="0" destOrd="0" parTransId="{6CC89A82-7222-4720-A88C-2EBDE8EDEA1B}" sibTransId="{DDCD7E24-0D99-4397-B065-B9EB3A72DB40}"/>
    <dgm:cxn modelId="{50E3DEE1-6A5D-4E07-99FD-9F3D65BD636B}" srcId="{9E702FFA-FEF6-40F7-A123-A85CFC8B9D52}" destId="{DFA78CFB-494A-4A14-A0EB-A708E427A932}" srcOrd="0" destOrd="0" parTransId="{17C3034E-DB36-45E4-9168-472491C7E0C5}" sibTransId="{543AC55F-F015-436E-8B59-A19839AC260F}"/>
    <dgm:cxn modelId="{0C5C86E2-E3F6-40BF-AC59-D0CD4E7581A9}" type="presOf" srcId="{9E702FFA-FEF6-40F7-A123-A85CFC8B9D52}" destId="{EEC2D60B-315E-4AA8-AD7E-6D4E2B3D90AE}" srcOrd="0" destOrd="0" presId="urn:microsoft.com/office/officeart/2005/8/layout/radial1"/>
    <dgm:cxn modelId="{79AC24E5-EAA8-41FB-BE95-5FA98600354F}" srcId="{DFA78CFB-494A-4A14-A0EB-A708E427A932}" destId="{4506A227-70E3-47CD-A2B5-D04BD777F550}" srcOrd="1" destOrd="0" parTransId="{001F2F65-54AC-4D4F-9FD6-EB9FEC92D3C0}" sibTransId="{DDDA2924-6941-4629-B17B-3D1A39D4D455}"/>
    <dgm:cxn modelId="{C415EBFD-B1ED-4749-9C9A-B20DCD7A4ACF}" srcId="{20E77E72-E773-41E2-9F40-35311C9A6E35}" destId="{EC3BB188-ADC1-483B-913D-02B3B32BE700}" srcOrd="1" destOrd="0" parTransId="{AECA042B-65F2-43F5-8CAC-4755736C9E5C}" sibTransId="{5A594A4E-4544-446E-9056-44F7C2F38C17}"/>
    <dgm:cxn modelId="{12875FD9-2AF3-4371-898B-FFB2D5D6260C}" type="presParOf" srcId="{117DD4DA-6C07-420A-BD0A-95117F14F259}" destId="{EEC2D60B-315E-4AA8-AD7E-6D4E2B3D90AE}" srcOrd="0" destOrd="0" presId="urn:microsoft.com/office/officeart/2005/8/layout/radial1"/>
    <dgm:cxn modelId="{78D8D630-688A-480A-91FD-73BFB924558D}" type="presParOf" srcId="{117DD4DA-6C07-420A-BD0A-95117F14F259}" destId="{758C8301-2562-4D5F-B291-9A43A6E8CC0E}" srcOrd="1" destOrd="0" presId="urn:microsoft.com/office/officeart/2005/8/layout/radial1"/>
    <dgm:cxn modelId="{CABB8B0A-42B0-41C1-AB96-0B8AF70319B2}" type="presParOf" srcId="{758C8301-2562-4D5F-B291-9A43A6E8CC0E}" destId="{D16D6218-A762-4C56-AD02-75977E0F72DD}" srcOrd="0" destOrd="0" presId="urn:microsoft.com/office/officeart/2005/8/layout/radial1"/>
    <dgm:cxn modelId="{B376B7FF-1B67-4A49-9D84-E8652D4228DD}" type="presParOf" srcId="{117DD4DA-6C07-420A-BD0A-95117F14F259}" destId="{9FF2CB59-1196-444A-9986-49BD68622C47}" srcOrd="2" destOrd="0" presId="urn:microsoft.com/office/officeart/2005/8/layout/radial1"/>
    <dgm:cxn modelId="{C9957A82-DE56-4772-B774-A160CA350790}" type="presParOf" srcId="{117DD4DA-6C07-420A-BD0A-95117F14F259}" destId="{BE3F9548-08A5-4FEF-B31E-A059371C54A6}" srcOrd="3" destOrd="0" presId="urn:microsoft.com/office/officeart/2005/8/layout/radial1"/>
    <dgm:cxn modelId="{F55A903F-202F-45D5-8A8D-A363A0B8BBC2}" type="presParOf" srcId="{BE3F9548-08A5-4FEF-B31E-A059371C54A6}" destId="{01DEA30E-4E36-448A-BA8B-5E73CD499452}" srcOrd="0" destOrd="0" presId="urn:microsoft.com/office/officeart/2005/8/layout/radial1"/>
    <dgm:cxn modelId="{B2272F4C-4896-4644-8017-7E986CFFD6D5}" type="presParOf" srcId="{117DD4DA-6C07-420A-BD0A-95117F14F259}" destId="{9CAB9A04-E65E-41A4-896F-18A6CB9E4835}" srcOrd="4"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748E62-2624-4B2B-92B6-EDE8E2E709AA}"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9E702FFA-FEF6-40F7-A123-A85CFC8B9D52}">
      <dgm:prSet phldrT="[Text]"/>
      <dgm:spPr/>
      <dgm:t>
        <a:bodyPr/>
        <a:lstStyle/>
        <a:p>
          <a:r>
            <a:rPr lang="en-US" dirty="0"/>
            <a:t>Distribution Channels</a:t>
          </a:r>
        </a:p>
      </dgm:t>
    </dgm:pt>
    <dgm:pt modelId="{6CC89A82-7222-4720-A88C-2EBDE8EDEA1B}" type="parTrans" cxnId="{1B6564DA-CE18-4C7C-B51F-B5BAEB5976C4}">
      <dgm:prSet/>
      <dgm:spPr/>
      <dgm:t>
        <a:bodyPr/>
        <a:lstStyle/>
        <a:p>
          <a:endParaRPr lang="en-US"/>
        </a:p>
      </dgm:t>
    </dgm:pt>
    <dgm:pt modelId="{DDCD7E24-0D99-4397-B065-B9EB3A72DB40}" type="sibTrans" cxnId="{1B6564DA-CE18-4C7C-B51F-B5BAEB5976C4}">
      <dgm:prSet/>
      <dgm:spPr/>
      <dgm:t>
        <a:bodyPr/>
        <a:lstStyle/>
        <a:p>
          <a:endParaRPr lang="en-US"/>
        </a:p>
      </dgm:t>
    </dgm:pt>
    <dgm:pt modelId="{DFA78CFB-494A-4A14-A0EB-A708E427A932}">
      <dgm:prSet phldrT="[Text]"/>
      <dgm:spPr/>
      <dgm:t>
        <a:bodyPr/>
        <a:lstStyle/>
        <a:p>
          <a:r>
            <a:rPr lang="en-US" dirty="0"/>
            <a:t>Website</a:t>
          </a:r>
        </a:p>
      </dgm:t>
    </dgm:pt>
    <dgm:pt modelId="{17C3034E-DB36-45E4-9168-472491C7E0C5}" type="parTrans" cxnId="{50E3DEE1-6A5D-4E07-99FD-9F3D65BD636B}">
      <dgm:prSet/>
      <dgm:spPr/>
      <dgm:t>
        <a:bodyPr/>
        <a:lstStyle/>
        <a:p>
          <a:endParaRPr lang="en-US"/>
        </a:p>
      </dgm:t>
    </dgm:pt>
    <dgm:pt modelId="{543AC55F-F015-436E-8B59-A19839AC260F}" type="sibTrans" cxnId="{50E3DEE1-6A5D-4E07-99FD-9F3D65BD636B}">
      <dgm:prSet/>
      <dgm:spPr/>
      <dgm:t>
        <a:bodyPr/>
        <a:lstStyle/>
        <a:p>
          <a:endParaRPr lang="en-US"/>
        </a:p>
      </dgm:t>
    </dgm:pt>
    <dgm:pt modelId="{20E77E72-E773-41E2-9F40-35311C9A6E35}">
      <dgm:prSet phldrT="[Text]"/>
      <dgm:spPr/>
      <dgm:t>
        <a:bodyPr/>
        <a:lstStyle/>
        <a:p>
          <a:r>
            <a:rPr lang="en-US" dirty="0"/>
            <a:t>Newsletter</a:t>
          </a:r>
        </a:p>
      </dgm:t>
    </dgm:pt>
    <dgm:pt modelId="{9F557EAB-64F9-4CD4-8386-32C16CF6BBD9}" type="parTrans" cxnId="{6853A9C2-0176-45D7-9454-4FBB3DC40244}">
      <dgm:prSet/>
      <dgm:spPr/>
      <dgm:t>
        <a:bodyPr/>
        <a:lstStyle/>
        <a:p>
          <a:endParaRPr lang="en-US"/>
        </a:p>
      </dgm:t>
    </dgm:pt>
    <dgm:pt modelId="{E248A44D-6AC4-40BB-B5B0-29732507B866}" type="sibTrans" cxnId="{6853A9C2-0176-45D7-9454-4FBB3DC40244}">
      <dgm:prSet/>
      <dgm:spPr/>
      <dgm:t>
        <a:bodyPr/>
        <a:lstStyle/>
        <a:p>
          <a:endParaRPr lang="en-US"/>
        </a:p>
      </dgm:t>
    </dgm:pt>
    <dgm:pt modelId="{B425618C-C868-446D-9E05-CDC09159D34C}">
      <dgm:prSet phldrT="[Text]"/>
      <dgm:spPr/>
      <dgm:t>
        <a:bodyPr/>
        <a:lstStyle/>
        <a:p>
          <a:r>
            <a:rPr lang="en-US" dirty="0"/>
            <a:t>Press Contacts</a:t>
          </a:r>
        </a:p>
      </dgm:t>
    </dgm:pt>
    <dgm:pt modelId="{12A30CDA-03A4-4B11-9CAF-B29FACF37BD1}" type="parTrans" cxnId="{80E28DAC-D535-4360-B85C-432AD7CB716F}">
      <dgm:prSet/>
      <dgm:spPr/>
      <dgm:t>
        <a:bodyPr/>
        <a:lstStyle/>
        <a:p>
          <a:endParaRPr lang="en-US"/>
        </a:p>
      </dgm:t>
    </dgm:pt>
    <dgm:pt modelId="{B0A1B4DF-185D-45D8-9D9B-4AFDFA23EC39}" type="sibTrans" cxnId="{80E28DAC-D535-4360-B85C-432AD7CB716F}">
      <dgm:prSet/>
      <dgm:spPr/>
      <dgm:t>
        <a:bodyPr/>
        <a:lstStyle/>
        <a:p>
          <a:endParaRPr lang="en-US"/>
        </a:p>
      </dgm:t>
    </dgm:pt>
    <dgm:pt modelId="{AD110824-2796-4206-A7A5-CBF7FC80A964}">
      <dgm:prSet phldrT="[Text]"/>
      <dgm:spPr/>
      <dgm:t>
        <a:bodyPr/>
        <a:lstStyle/>
        <a:p>
          <a:r>
            <a:rPr lang="en-US" dirty="0"/>
            <a:t>Marketing Campaigns</a:t>
          </a:r>
        </a:p>
      </dgm:t>
    </dgm:pt>
    <dgm:pt modelId="{8E279702-1DF2-4257-93BA-DAE951066EF8}" type="parTrans" cxnId="{D8F3C817-BF06-43AA-B9E0-A8EBEC38D540}">
      <dgm:prSet/>
      <dgm:spPr/>
      <dgm:t>
        <a:bodyPr/>
        <a:lstStyle/>
        <a:p>
          <a:endParaRPr lang="en-US"/>
        </a:p>
      </dgm:t>
    </dgm:pt>
    <dgm:pt modelId="{CBE7B99E-29F3-4116-8F8C-11A9C70149A0}" type="sibTrans" cxnId="{D8F3C817-BF06-43AA-B9E0-A8EBEC38D540}">
      <dgm:prSet/>
      <dgm:spPr/>
      <dgm:t>
        <a:bodyPr/>
        <a:lstStyle/>
        <a:p>
          <a:endParaRPr lang="en-US"/>
        </a:p>
      </dgm:t>
    </dgm:pt>
    <dgm:pt modelId="{AFE54715-FA2B-424F-B9AD-908C5E3F5494}">
      <dgm:prSet phldrT="[Text]"/>
      <dgm:spPr/>
      <dgm:t>
        <a:bodyPr/>
        <a:lstStyle/>
        <a:p>
          <a:r>
            <a:rPr lang="en-US" dirty="0"/>
            <a:t>Sales Meetings</a:t>
          </a:r>
        </a:p>
      </dgm:t>
    </dgm:pt>
    <dgm:pt modelId="{9566499A-2C28-41C1-9FC4-B99AA6AAD58D}" type="parTrans" cxnId="{34C06EE9-8BC2-4F56-AD6B-DF6D938C96CC}">
      <dgm:prSet/>
      <dgm:spPr/>
      <dgm:t>
        <a:bodyPr/>
        <a:lstStyle/>
        <a:p>
          <a:endParaRPr lang="en-US"/>
        </a:p>
      </dgm:t>
    </dgm:pt>
    <dgm:pt modelId="{E2EA26E9-5DA9-4A32-89C5-B6E99587F5E8}" type="sibTrans" cxnId="{34C06EE9-8BC2-4F56-AD6B-DF6D938C96CC}">
      <dgm:prSet/>
      <dgm:spPr/>
      <dgm:t>
        <a:bodyPr/>
        <a:lstStyle/>
        <a:p>
          <a:endParaRPr lang="en-US"/>
        </a:p>
      </dgm:t>
    </dgm:pt>
    <dgm:pt modelId="{10DD386C-4DD3-4FBC-8EA1-C38F5A2B3FCC}">
      <dgm:prSet phldrT="[Text]"/>
      <dgm:spPr/>
      <dgm:t>
        <a:bodyPr/>
        <a:lstStyle/>
        <a:p>
          <a:r>
            <a:rPr lang="en-US" dirty="0"/>
            <a:t>Social Media</a:t>
          </a:r>
        </a:p>
      </dgm:t>
    </dgm:pt>
    <dgm:pt modelId="{B9F50D65-9D27-4B78-BD77-65E57A2891EC}" type="parTrans" cxnId="{4D71D235-8C39-4D9D-B814-0014843059A2}">
      <dgm:prSet/>
      <dgm:spPr/>
      <dgm:t>
        <a:bodyPr/>
        <a:lstStyle/>
        <a:p>
          <a:endParaRPr lang="en-US"/>
        </a:p>
      </dgm:t>
    </dgm:pt>
    <dgm:pt modelId="{229755FE-5AA5-44A7-8E49-846856C5DC62}" type="sibTrans" cxnId="{4D71D235-8C39-4D9D-B814-0014843059A2}">
      <dgm:prSet/>
      <dgm:spPr/>
      <dgm:t>
        <a:bodyPr/>
        <a:lstStyle/>
        <a:p>
          <a:endParaRPr lang="en-US"/>
        </a:p>
      </dgm:t>
    </dgm:pt>
    <dgm:pt modelId="{7CCF81D7-8AE4-4F5B-8541-82B65910F160}">
      <dgm:prSet phldrT="[Text]"/>
      <dgm:spPr/>
      <dgm:t>
        <a:bodyPr/>
        <a:lstStyle/>
        <a:p>
          <a:r>
            <a:rPr lang="en-US" dirty="0"/>
            <a:t>Academic Institutions</a:t>
          </a:r>
        </a:p>
      </dgm:t>
    </dgm:pt>
    <dgm:pt modelId="{0B886830-E860-48CA-A966-09105E146F32}" type="parTrans" cxnId="{C232315D-40CD-4369-88C0-E1854BD2918D}">
      <dgm:prSet/>
      <dgm:spPr/>
      <dgm:t>
        <a:bodyPr/>
        <a:lstStyle/>
        <a:p>
          <a:endParaRPr lang="en-US"/>
        </a:p>
      </dgm:t>
    </dgm:pt>
    <dgm:pt modelId="{7C61F65C-1D10-4B4D-A067-969095FB654A}" type="sibTrans" cxnId="{C232315D-40CD-4369-88C0-E1854BD2918D}">
      <dgm:prSet/>
      <dgm:spPr/>
      <dgm:t>
        <a:bodyPr/>
        <a:lstStyle/>
        <a:p>
          <a:endParaRPr lang="en-US"/>
        </a:p>
      </dgm:t>
    </dgm:pt>
    <dgm:pt modelId="{117DD4DA-6C07-420A-BD0A-95117F14F259}" type="pres">
      <dgm:prSet presAssocID="{55748E62-2624-4B2B-92B6-EDE8E2E709AA}" presName="cycle" presStyleCnt="0">
        <dgm:presLayoutVars>
          <dgm:chMax val="1"/>
          <dgm:dir/>
          <dgm:animLvl val="ctr"/>
          <dgm:resizeHandles val="exact"/>
        </dgm:presLayoutVars>
      </dgm:prSet>
      <dgm:spPr/>
    </dgm:pt>
    <dgm:pt modelId="{EEC2D60B-315E-4AA8-AD7E-6D4E2B3D90AE}" type="pres">
      <dgm:prSet presAssocID="{9E702FFA-FEF6-40F7-A123-A85CFC8B9D52}" presName="centerShape" presStyleLbl="node0" presStyleIdx="0" presStyleCnt="1"/>
      <dgm:spPr/>
    </dgm:pt>
    <dgm:pt modelId="{758C8301-2562-4D5F-B291-9A43A6E8CC0E}" type="pres">
      <dgm:prSet presAssocID="{17C3034E-DB36-45E4-9168-472491C7E0C5}" presName="Name9" presStyleLbl="parChTrans1D2" presStyleIdx="0" presStyleCnt="7"/>
      <dgm:spPr/>
    </dgm:pt>
    <dgm:pt modelId="{D16D6218-A762-4C56-AD02-75977E0F72DD}" type="pres">
      <dgm:prSet presAssocID="{17C3034E-DB36-45E4-9168-472491C7E0C5}" presName="connTx" presStyleLbl="parChTrans1D2" presStyleIdx="0" presStyleCnt="7"/>
      <dgm:spPr/>
    </dgm:pt>
    <dgm:pt modelId="{9FF2CB59-1196-444A-9986-49BD68622C47}" type="pres">
      <dgm:prSet presAssocID="{DFA78CFB-494A-4A14-A0EB-A708E427A932}" presName="node" presStyleLbl="node1" presStyleIdx="0" presStyleCnt="7" custScaleX="95566" custScaleY="99127">
        <dgm:presLayoutVars>
          <dgm:bulletEnabled val="1"/>
        </dgm:presLayoutVars>
      </dgm:prSet>
      <dgm:spPr/>
    </dgm:pt>
    <dgm:pt modelId="{BE3F9548-08A5-4FEF-B31E-A059371C54A6}" type="pres">
      <dgm:prSet presAssocID="{9F557EAB-64F9-4CD4-8386-32C16CF6BBD9}" presName="Name9" presStyleLbl="parChTrans1D2" presStyleIdx="1" presStyleCnt="7"/>
      <dgm:spPr/>
    </dgm:pt>
    <dgm:pt modelId="{01DEA30E-4E36-448A-BA8B-5E73CD499452}" type="pres">
      <dgm:prSet presAssocID="{9F557EAB-64F9-4CD4-8386-32C16CF6BBD9}" presName="connTx" presStyleLbl="parChTrans1D2" presStyleIdx="1" presStyleCnt="7"/>
      <dgm:spPr/>
    </dgm:pt>
    <dgm:pt modelId="{9CAB9A04-E65E-41A4-896F-18A6CB9E4835}" type="pres">
      <dgm:prSet presAssocID="{20E77E72-E773-41E2-9F40-35311C9A6E35}" presName="node" presStyleLbl="node1" presStyleIdx="1" presStyleCnt="7">
        <dgm:presLayoutVars>
          <dgm:bulletEnabled val="1"/>
        </dgm:presLayoutVars>
      </dgm:prSet>
      <dgm:spPr/>
    </dgm:pt>
    <dgm:pt modelId="{9145A8CE-355C-4D80-8351-C17A21852D6A}" type="pres">
      <dgm:prSet presAssocID="{12A30CDA-03A4-4B11-9CAF-B29FACF37BD1}" presName="Name9" presStyleLbl="parChTrans1D2" presStyleIdx="2" presStyleCnt="7"/>
      <dgm:spPr/>
    </dgm:pt>
    <dgm:pt modelId="{AD84BE8F-CC92-4646-8785-26B1BB093E83}" type="pres">
      <dgm:prSet presAssocID="{12A30CDA-03A4-4B11-9CAF-B29FACF37BD1}" presName="connTx" presStyleLbl="parChTrans1D2" presStyleIdx="2" presStyleCnt="7"/>
      <dgm:spPr/>
    </dgm:pt>
    <dgm:pt modelId="{6AF45FC0-8B0B-4207-AD49-91C3C9FA64E1}" type="pres">
      <dgm:prSet presAssocID="{B425618C-C868-446D-9E05-CDC09159D34C}" presName="node" presStyleLbl="node1" presStyleIdx="2" presStyleCnt="7">
        <dgm:presLayoutVars>
          <dgm:bulletEnabled val="1"/>
        </dgm:presLayoutVars>
      </dgm:prSet>
      <dgm:spPr/>
    </dgm:pt>
    <dgm:pt modelId="{880BA58F-8128-4DD5-AF96-489A205C6034}" type="pres">
      <dgm:prSet presAssocID="{8E279702-1DF2-4257-93BA-DAE951066EF8}" presName="Name9" presStyleLbl="parChTrans1D2" presStyleIdx="3" presStyleCnt="7"/>
      <dgm:spPr/>
    </dgm:pt>
    <dgm:pt modelId="{12F295A3-0940-4151-B71D-2C96162E8FBD}" type="pres">
      <dgm:prSet presAssocID="{8E279702-1DF2-4257-93BA-DAE951066EF8}" presName="connTx" presStyleLbl="parChTrans1D2" presStyleIdx="3" presStyleCnt="7"/>
      <dgm:spPr/>
    </dgm:pt>
    <dgm:pt modelId="{B89A55B6-845A-46BD-B857-CCD78529B92E}" type="pres">
      <dgm:prSet presAssocID="{AD110824-2796-4206-A7A5-CBF7FC80A964}" presName="node" presStyleLbl="node1" presStyleIdx="3" presStyleCnt="7">
        <dgm:presLayoutVars>
          <dgm:bulletEnabled val="1"/>
        </dgm:presLayoutVars>
      </dgm:prSet>
      <dgm:spPr/>
    </dgm:pt>
    <dgm:pt modelId="{C58E267A-14D3-4C74-8272-EDBC1D1E12AF}" type="pres">
      <dgm:prSet presAssocID="{9566499A-2C28-41C1-9FC4-B99AA6AAD58D}" presName="Name9" presStyleLbl="parChTrans1D2" presStyleIdx="4" presStyleCnt="7"/>
      <dgm:spPr/>
    </dgm:pt>
    <dgm:pt modelId="{96A886DE-0B55-4258-BDB7-92983B061DCB}" type="pres">
      <dgm:prSet presAssocID="{9566499A-2C28-41C1-9FC4-B99AA6AAD58D}" presName="connTx" presStyleLbl="parChTrans1D2" presStyleIdx="4" presStyleCnt="7"/>
      <dgm:spPr/>
    </dgm:pt>
    <dgm:pt modelId="{558E48AE-D93D-43A6-AFB8-71147DCDC742}" type="pres">
      <dgm:prSet presAssocID="{AFE54715-FA2B-424F-B9AD-908C5E3F5494}" presName="node" presStyleLbl="node1" presStyleIdx="4" presStyleCnt="7">
        <dgm:presLayoutVars>
          <dgm:bulletEnabled val="1"/>
        </dgm:presLayoutVars>
      </dgm:prSet>
      <dgm:spPr/>
    </dgm:pt>
    <dgm:pt modelId="{B5A4BCA2-D6ED-479B-9863-7F9C369420CB}" type="pres">
      <dgm:prSet presAssocID="{B9F50D65-9D27-4B78-BD77-65E57A2891EC}" presName="Name9" presStyleLbl="parChTrans1D2" presStyleIdx="5" presStyleCnt="7"/>
      <dgm:spPr/>
    </dgm:pt>
    <dgm:pt modelId="{B6E95F62-E842-4330-B010-8391DE9CDAD7}" type="pres">
      <dgm:prSet presAssocID="{B9F50D65-9D27-4B78-BD77-65E57A2891EC}" presName="connTx" presStyleLbl="parChTrans1D2" presStyleIdx="5" presStyleCnt="7"/>
      <dgm:spPr/>
    </dgm:pt>
    <dgm:pt modelId="{C5640F5D-9A06-46CE-A3B4-CAC2D45D39C7}" type="pres">
      <dgm:prSet presAssocID="{10DD386C-4DD3-4FBC-8EA1-C38F5A2B3FCC}" presName="node" presStyleLbl="node1" presStyleIdx="5" presStyleCnt="7">
        <dgm:presLayoutVars>
          <dgm:bulletEnabled val="1"/>
        </dgm:presLayoutVars>
      </dgm:prSet>
      <dgm:spPr/>
    </dgm:pt>
    <dgm:pt modelId="{CA232908-FC14-48F8-8836-EE4AE8DED18B}" type="pres">
      <dgm:prSet presAssocID="{0B886830-E860-48CA-A966-09105E146F32}" presName="Name9" presStyleLbl="parChTrans1D2" presStyleIdx="6" presStyleCnt="7"/>
      <dgm:spPr/>
    </dgm:pt>
    <dgm:pt modelId="{8D288817-F309-414E-A800-634BEEDFE3FB}" type="pres">
      <dgm:prSet presAssocID="{0B886830-E860-48CA-A966-09105E146F32}" presName="connTx" presStyleLbl="parChTrans1D2" presStyleIdx="6" presStyleCnt="7"/>
      <dgm:spPr/>
    </dgm:pt>
    <dgm:pt modelId="{59A61326-BC6C-4AB0-8A3B-AA5A26218CA8}" type="pres">
      <dgm:prSet presAssocID="{7CCF81D7-8AE4-4F5B-8541-82B65910F160}" presName="node" presStyleLbl="node1" presStyleIdx="6" presStyleCnt="7">
        <dgm:presLayoutVars>
          <dgm:bulletEnabled val="1"/>
        </dgm:presLayoutVars>
      </dgm:prSet>
      <dgm:spPr/>
    </dgm:pt>
  </dgm:ptLst>
  <dgm:cxnLst>
    <dgm:cxn modelId="{4CC1BA06-1B34-408B-9A84-5735A8131494}" type="presOf" srcId="{0B886830-E860-48CA-A966-09105E146F32}" destId="{CA232908-FC14-48F8-8836-EE4AE8DED18B}" srcOrd="0" destOrd="0" presId="urn:microsoft.com/office/officeart/2005/8/layout/radial1"/>
    <dgm:cxn modelId="{E73BB617-5EDB-4AA9-86BC-73C0063165C9}" type="presOf" srcId="{7CCF81D7-8AE4-4F5B-8541-82B65910F160}" destId="{59A61326-BC6C-4AB0-8A3B-AA5A26218CA8}" srcOrd="0" destOrd="0" presId="urn:microsoft.com/office/officeart/2005/8/layout/radial1"/>
    <dgm:cxn modelId="{D8F3C817-BF06-43AA-B9E0-A8EBEC38D540}" srcId="{9E702FFA-FEF6-40F7-A123-A85CFC8B9D52}" destId="{AD110824-2796-4206-A7A5-CBF7FC80A964}" srcOrd="3" destOrd="0" parTransId="{8E279702-1DF2-4257-93BA-DAE951066EF8}" sibTransId="{CBE7B99E-29F3-4116-8F8C-11A9C70149A0}"/>
    <dgm:cxn modelId="{3536D22A-060B-481B-862E-872B88160108}" type="presOf" srcId="{12A30CDA-03A4-4B11-9CAF-B29FACF37BD1}" destId="{AD84BE8F-CC92-4646-8785-26B1BB093E83}" srcOrd="1" destOrd="0" presId="urn:microsoft.com/office/officeart/2005/8/layout/radial1"/>
    <dgm:cxn modelId="{4D71D235-8C39-4D9D-B814-0014843059A2}" srcId="{9E702FFA-FEF6-40F7-A123-A85CFC8B9D52}" destId="{10DD386C-4DD3-4FBC-8EA1-C38F5A2B3FCC}" srcOrd="5" destOrd="0" parTransId="{B9F50D65-9D27-4B78-BD77-65E57A2891EC}" sibTransId="{229755FE-5AA5-44A7-8E49-846856C5DC62}"/>
    <dgm:cxn modelId="{876A6B5C-BE09-4B12-86E7-7208F33DB6A7}" type="presOf" srcId="{DFA78CFB-494A-4A14-A0EB-A708E427A932}" destId="{9FF2CB59-1196-444A-9986-49BD68622C47}" srcOrd="0" destOrd="0" presId="urn:microsoft.com/office/officeart/2005/8/layout/radial1"/>
    <dgm:cxn modelId="{C232315D-40CD-4369-88C0-E1854BD2918D}" srcId="{9E702FFA-FEF6-40F7-A123-A85CFC8B9D52}" destId="{7CCF81D7-8AE4-4F5B-8541-82B65910F160}" srcOrd="6" destOrd="0" parTransId="{0B886830-E860-48CA-A966-09105E146F32}" sibTransId="{7C61F65C-1D10-4B4D-A067-969095FB654A}"/>
    <dgm:cxn modelId="{645B565F-48A2-446D-8BEA-6E34F92DE05D}" type="presOf" srcId="{9F557EAB-64F9-4CD4-8386-32C16CF6BBD9}" destId="{BE3F9548-08A5-4FEF-B31E-A059371C54A6}" srcOrd="0" destOrd="0" presId="urn:microsoft.com/office/officeart/2005/8/layout/radial1"/>
    <dgm:cxn modelId="{A2591844-2B10-473C-A0EF-892EB783931A}" type="presOf" srcId="{9566499A-2C28-41C1-9FC4-B99AA6AAD58D}" destId="{C58E267A-14D3-4C74-8272-EDBC1D1E12AF}" srcOrd="0" destOrd="0" presId="urn:microsoft.com/office/officeart/2005/8/layout/radial1"/>
    <dgm:cxn modelId="{0B511345-F74A-4500-96F0-A5BA34CFE496}" type="presOf" srcId="{8E279702-1DF2-4257-93BA-DAE951066EF8}" destId="{12F295A3-0940-4151-B71D-2C96162E8FBD}" srcOrd="1" destOrd="0" presId="urn:microsoft.com/office/officeart/2005/8/layout/radial1"/>
    <dgm:cxn modelId="{03702245-01AA-427B-840E-EF942BCCBBFE}" type="presOf" srcId="{B425618C-C868-446D-9E05-CDC09159D34C}" destId="{6AF45FC0-8B0B-4207-AD49-91C3C9FA64E1}" srcOrd="0" destOrd="0" presId="urn:microsoft.com/office/officeart/2005/8/layout/radial1"/>
    <dgm:cxn modelId="{31292C49-E162-4FD7-9731-6267529AC834}" type="presOf" srcId="{17C3034E-DB36-45E4-9168-472491C7E0C5}" destId="{D16D6218-A762-4C56-AD02-75977E0F72DD}" srcOrd="1" destOrd="0" presId="urn:microsoft.com/office/officeart/2005/8/layout/radial1"/>
    <dgm:cxn modelId="{9603E669-DE90-4B34-97DB-10EDE9E2CD70}" type="presOf" srcId="{AD110824-2796-4206-A7A5-CBF7FC80A964}" destId="{B89A55B6-845A-46BD-B857-CCD78529B92E}" srcOrd="0" destOrd="0" presId="urn:microsoft.com/office/officeart/2005/8/layout/radial1"/>
    <dgm:cxn modelId="{DA22EC50-1EC7-4F93-B429-A2AF3568E77C}" type="presOf" srcId="{10DD386C-4DD3-4FBC-8EA1-C38F5A2B3FCC}" destId="{C5640F5D-9A06-46CE-A3B4-CAC2D45D39C7}" srcOrd="0" destOrd="0" presId="urn:microsoft.com/office/officeart/2005/8/layout/radial1"/>
    <dgm:cxn modelId="{404ECF53-0E88-493B-A8A6-9BA5BF0C29C6}" type="presOf" srcId="{B9F50D65-9D27-4B78-BD77-65E57A2891EC}" destId="{B5A4BCA2-D6ED-479B-9863-7F9C369420CB}" srcOrd="0" destOrd="0" presId="urn:microsoft.com/office/officeart/2005/8/layout/radial1"/>
    <dgm:cxn modelId="{3C66CE56-7642-4111-8E53-0DBA9EEAB313}" type="presOf" srcId="{20E77E72-E773-41E2-9F40-35311C9A6E35}" destId="{9CAB9A04-E65E-41A4-896F-18A6CB9E4835}" srcOrd="0" destOrd="0" presId="urn:microsoft.com/office/officeart/2005/8/layout/radial1"/>
    <dgm:cxn modelId="{A9C98779-E7AC-427A-B7BD-A86FA73BCA74}" type="presOf" srcId="{8E279702-1DF2-4257-93BA-DAE951066EF8}" destId="{880BA58F-8128-4DD5-AF96-489A205C6034}" srcOrd="0" destOrd="0" presId="urn:microsoft.com/office/officeart/2005/8/layout/radial1"/>
    <dgm:cxn modelId="{6557627A-D165-41A1-BB42-A5EC85883C84}" type="presOf" srcId="{9F557EAB-64F9-4CD4-8386-32C16CF6BBD9}" destId="{01DEA30E-4E36-448A-BA8B-5E73CD499452}" srcOrd="1" destOrd="0" presId="urn:microsoft.com/office/officeart/2005/8/layout/radial1"/>
    <dgm:cxn modelId="{88DD3686-7F23-4D8E-A76E-D1CAA61289BC}" type="presOf" srcId="{12A30CDA-03A4-4B11-9CAF-B29FACF37BD1}" destId="{9145A8CE-355C-4D80-8351-C17A21852D6A}" srcOrd="0" destOrd="0" presId="urn:microsoft.com/office/officeart/2005/8/layout/radial1"/>
    <dgm:cxn modelId="{FBD48C9E-AC4C-4FB4-9300-45DCADCF367B}" type="presOf" srcId="{B9F50D65-9D27-4B78-BD77-65E57A2891EC}" destId="{B6E95F62-E842-4330-B010-8391DE9CDAD7}" srcOrd="1" destOrd="0" presId="urn:microsoft.com/office/officeart/2005/8/layout/radial1"/>
    <dgm:cxn modelId="{3C8893A3-4E23-4AF0-97D6-EF08A3F13499}" type="presOf" srcId="{9566499A-2C28-41C1-9FC4-B99AA6AAD58D}" destId="{96A886DE-0B55-4258-BDB7-92983B061DCB}" srcOrd="1" destOrd="0" presId="urn:microsoft.com/office/officeart/2005/8/layout/radial1"/>
    <dgm:cxn modelId="{80E28DAC-D535-4360-B85C-432AD7CB716F}" srcId="{9E702FFA-FEF6-40F7-A123-A85CFC8B9D52}" destId="{B425618C-C868-446D-9E05-CDC09159D34C}" srcOrd="2" destOrd="0" parTransId="{12A30CDA-03A4-4B11-9CAF-B29FACF37BD1}" sibTransId="{B0A1B4DF-185D-45D8-9D9B-4AFDFA23EC39}"/>
    <dgm:cxn modelId="{232FE2B0-DBCB-46B7-8E90-29D7C0459661}" type="presOf" srcId="{17C3034E-DB36-45E4-9168-472491C7E0C5}" destId="{758C8301-2562-4D5F-B291-9A43A6E8CC0E}" srcOrd="0" destOrd="0" presId="urn:microsoft.com/office/officeart/2005/8/layout/radial1"/>
    <dgm:cxn modelId="{62628CBF-3556-40DD-9243-1F37C167B171}" type="presOf" srcId="{55748E62-2624-4B2B-92B6-EDE8E2E709AA}" destId="{117DD4DA-6C07-420A-BD0A-95117F14F259}" srcOrd="0" destOrd="0" presId="urn:microsoft.com/office/officeart/2005/8/layout/radial1"/>
    <dgm:cxn modelId="{6853A9C2-0176-45D7-9454-4FBB3DC40244}" srcId="{9E702FFA-FEF6-40F7-A123-A85CFC8B9D52}" destId="{20E77E72-E773-41E2-9F40-35311C9A6E35}" srcOrd="1" destOrd="0" parTransId="{9F557EAB-64F9-4CD4-8386-32C16CF6BBD9}" sibTransId="{E248A44D-6AC4-40BB-B5B0-29732507B866}"/>
    <dgm:cxn modelId="{DAB8CAD3-52FA-439D-8EEC-9356119D76E7}" type="presOf" srcId="{AFE54715-FA2B-424F-B9AD-908C5E3F5494}" destId="{558E48AE-D93D-43A6-AFB8-71147DCDC742}" srcOrd="0" destOrd="0" presId="urn:microsoft.com/office/officeart/2005/8/layout/radial1"/>
    <dgm:cxn modelId="{1B6564DA-CE18-4C7C-B51F-B5BAEB5976C4}" srcId="{55748E62-2624-4B2B-92B6-EDE8E2E709AA}" destId="{9E702FFA-FEF6-40F7-A123-A85CFC8B9D52}" srcOrd="0" destOrd="0" parTransId="{6CC89A82-7222-4720-A88C-2EBDE8EDEA1B}" sibTransId="{DDCD7E24-0D99-4397-B065-B9EB3A72DB40}"/>
    <dgm:cxn modelId="{FD1CA2E1-9A33-40AC-A222-2FB6D4D99B07}" type="presOf" srcId="{0B886830-E860-48CA-A966-09105E146F32}" destId="{8D288817-F309-414E-A800-634BEEDFE3FB}" srcOrd="1" destOrd="0" presId="urn:microsoft.com/office/officeart/2005/8/layout/radial1"/>
    <dgm:cxn modelId="{50E3DEE1-6A5D-4E07-99FD-9F3D65BD636B}" srcId="{9E702FFA-FEF6-40F7-A123-A85CFC8B9D52}" destId="{DFA78CFB-494A-4A14-A0EB-A708E427A932}" srcOrd="0" destOrd="0" parTransId="{17C3034E-DB36-45E4-9168-472491C7E0C5}" sibTransId="{543AC55F-F015-436E-8B59-A19839AC260F}"/>
    <dgm:cxn modelId="{0C5C86E2-E3F6-40BF-AC59-D0CD4E7581A9}" type="presOf" srcId="{9E702FFA-FEF6-40F7-A123-A85CFC8B9D52}" destId="{EEC2D60B-315E-4AA8-AD7E-6D4E2B3D90AE}" srcOrd="0" destOrd="0" presId="urn:microsoft.com/office/officeart/2005/8/layout/radial1"/>
    <dgm:cxn modelId="{34C06EE9-8BC2-4F56-AD6B-DF6D938C96CC}" srcId="{9E702FFA-FEF6-40F7-A123-A85CFC8B9D52}" destId="{AFE54715-FA2B-424F-B9AD-908C5E3F5494}" srcOrd="4" destOrd="0" parTransId="{9566499A-2C28-41C1-9FC4-B99AA6AAD58D}" sibTransId="{E2EA26E9-5DA9-4A32-89C5-B6E99587F5E8}"/>
    <dgm:cxn modelId="{12875FD9-2AF3-4371-898B-FFB2D5D6260C}" type="presParOf" srcId="{117DD4DA-6C07-420A-BD0A-95117F14F259}" destId="{EEC2D60B-315E-4AA8-AD7E-6D4E2B3D90AE}" srcOrd="0" destOrd="0" presId="urn:microsoft.com/office/officeart/2005/8/layout/radial1"/>
    <dgm:cxn modelId="{78D8D630-688A-480A-91FD-73BFB924558D}" type="presParOf" srcId="{117DD4DA-6C07-420A-BD0A-95117F14F259}" destId="{758C8301-2562-4D5F-B291-9A43A6E8CC0E}" srcOrd="1" destOrd="0" presId="urn:microsoft.com/office/officeart/2005/8/layout/radial1"/>
    <dgm:cxn modelId="{CABB8B0A-42B0-41C1-AB96-0B8AF70319B2}" type="presParOf" srcId="{758C8301-2562-4D5F-B291-9A43A6E8CC0E}" destId="{D16D6218-A762-4C56-AD02-75977E0F72DD}" srcOrd="0" destOrd="0" presId="urn:microsoft.com/office/officeart/2005/8/layout/radial1"/>
    <dgm:cxn modelId="{B376B7FF-1B67-4A49-9D84-E8652D4228DD}" type="presParOf" srcId="{117DD4DA-6C07-420A-BD0A-95117F14F259}" destId="{9FF2CB59-1196-444A-9986-49BD68622C47}" srcOrd="2" destOrd="0" presId="urn:microsoft.com/office/officeart/2005/8/layout/radial1"/>
    <dgm:cxn modelId="{C9957A82-DE56-4772-B774-A160CA350790}" type="presParOf" srcId="{117DD4DA-6C07-420A-BD0A-95117F14F259}" destId="{BE3F9548-08A5-4FEF-B31E-A059371C54A6}" srcOrd="3" destOrd="0" presId="urn:microsoft.com/office/officeart/2005/8/layout/radial1"/>
    <dgm:cxn modelId="{F55A903F-202F-45D5-8A8D-A363A0B8BBC2}" type="presParOf" srcId="{BE3F9548-08A5-4FEF-B31E-A059371C54A6}" destId="{01DEA30E-4E36-448A-BA8B-5E73CD499452}" srcOrd="0" destOrd="0" presId="urn:microsoft.com/office/officeart/2005/8/layout/radial1"/>
    <dgm:cxn modelId="{B2272F4C-4896-4644-8017-7E986CFFD6D5}" type="presParOf" srcId="{117DD4DA-6C07-420A-BD0A-95117F14F259}" destId="{9CAB9A04-E65E-41A4-896F-18A6CB9E4835}" srcOrd="4" destOrd="0" presId="urn:microsoft.com/office/officeart/2005/8/layout/radial1"/>
    <dgm:cxn modelId="{982178F9-33D5-40C1-851F-8180C398B87E}" type="presParOf" srcId="{117DD4DA-6C07-420A-BD0A-95117F14F259}" destId="{9145A8CE-355C-4D80-8351-C17A21852D6A}" srcOrd="5" destOrd="0" presId="urn:microsoft.com/office/officeart/2005/8/layout/radial1"/>
    <dgm:cxn modelId="{4618620B-39FA-4BB6-9F6D-A62177C617AF}" type="presParOf" srcId="{9145A8CE-355C-4D80-8351-C17A21852D6A}" destId="{AD84BE8F-CC92-4646-8785-26B1BB093E83}" srcOrd="0" destOrd="0" presId="urn:microsoft.com/office/officeart/2005/8/layout/radial1"/>
    <dgm:cxn modelId="{D2B58900-E417-4A51-A840-9589AB36D7A3}" type="presParOf" srcId="{117DD4DA-6C07-420A-BD0A-95117F14F259}" destId="{6AF45FC0-8B0B-4207-AD49-91C3C9FA64E1}" srcOrd="6" destOrd="0" presId="urn:microsoft.com/office/officeart/2005/8/layout/radial1"/>
    <dgm:cxn modelId="{A0456E1F-348E-4C71-A284-A69F3363BD8A}" type="presParOf" srcId="{117DD4DA-6C07-420A-BD0A-95117F14F259}" destId="{880BA58F-8128-4DD5-AF96-489A205C6034}" srcOrd="7" destOrd="0" presId="urn:microsoft.com/office/officeart/2005/8/layout/radial1"/>
    <dgm:cxn modelId="{B0D1D198-64FE-4E73-8FEE-6D2E62D288E4}" type="presParOf" srcId="{880BA58F-8128-4DD5-AF96-489A205C6034}" destId="{12F295A3-0940-4151-B71D-2C96162E8FBD}" srcOrd="0" destOrd="0" presId="urn:microsoft.com/office/officeart/2005/8/layout/radial1"/>
    <dgm:cxn modelId="{24D6A802-8EC4-40D1-B655-F6CC1E733A9C}" type="presParOf" srcId="{117DD4DA-6C07-420A-BD0A-95117F14F259}" destId="{B89A55B6-845A-46BD-B857-CCD78529B92E}" srcOrd="8" destOrd="0" presId="urn:microsoft.com/office/officeart/2005/8/layout/radial1"/>
    <dgm:cxn modelId="{309CF79D-778E-4388-BC6E-791EA6E51A82}" type="presParOf" srcId="{117DD4DA-6C07-420A-BD0A-95117F14F259}" destId="{C58E267A-14D3-4C74-8272-EDBC1D1E12AF}" srcOrd="9" destOrd="0" presId="urn:microsoft.com/office/officeart/2005/8/layout/radial1"/>
    <dgm:cxn modelId="{8A4479C2-3E98-460A-B288-147170A508A4}" type="presParOf" srcId="{C58E267A-14D3-4C74-8272-EDBC1D1E12AF}" destId="{96A886DE-0B55-4258-BDB7-92983B061DCB}" srcOrd="0" destOrd="0" presId="urn:microsoft.com/office/officeart/2005/8/layout/radial1"/>
    <dgm:cxn modelId="{E0A7F69C-98EA-4EAF-BF29-4458D845AB33}" type="presParOf" srcId="{117DD4DA-6C07-420A-BD0A-95117F14F259}" destId="{558E48AE-D93D-43A6-AFB8-71147DCDC742}" srcOrd="10" destOrd="0" presId="urn:microsoft.com/office/officeart/2005/8/layout/radial1"/>
    <dgm:cxn modelId="{47165D57-0CCB-48C8-9579-8FC6D95583F6}" type="presParOf" srcId="{117DD4DA-6C07-420A-BD0A-95117F14F259}" destId="{B5A4BCA2-D6ED-479B-9863-7F9C369420CB}" srcOrd="11" destOrd="0" presId="urn:microsoft.com/office/officeart/2005/8/layout/radial1"/>
    <dgm:cxn modelId="{689E3565-96D6-454B-A30E-8AAC6155868F}" type="presParOf" srcId="{B5A4BCA2-D6ED-479B-9863-7F9C369420CB}" destId="{B6E95F62-E842-4330-B010-8391DE9CDAD7}" srcOrd="0" destOrd="0" presId="urn:microsoft.com/office/officeart/2005/8/layout/radial1"/>
    <dgm:cxn modelId="{D09F9E0B-FE57-4B41-9987-D3683F680853}" type="presParOf" srcId="{117DD4DA-6C07-420A-BD0A-95117F14F259}" destId="{C5640F5D-9A06-46CE-A3B4-CAC2D45D39C7}" srcOrd="12" destOrd="0" presId="urn:microsoft.com/office/officeart/2005/8/layout/radial1"/>
    <dgm:cxn modelId="{DE2DE1AC-C030-4898-8965-0C609C926A08}" type="presParOf" srcId="{117DD4DA-6C07-420A-BD0A-95117F14F259}" destId="{CA232908-FC14-48F8-8836-EE4AE8DED18B}" srcOrd="13" destOrd="0" presId="urn:microsoft.com/office/officeart/2005/8/layout/radial1"/>
    <dgm:cxn modelId="{CB95F788-3129-4622-AB9F-8D338EAC86F6}" type="presParOf" srcId="{CA232908-FC14-48F8-8836-EE4AE8DED18B}" destId="{8D288817-F309-414E-A800-634BEEDFE3FB}" srcOrd="0" destOrd="0" presId="urn:microsoft.com/office/officeart/2005/8/layout/radial1"/>
    <dgm:cxn modelId="{1283068B-BE95-4246-8F6C-21634B9F90A1}" type="presParOf" srcId="{117DD4DA-6C07-420A-BD0A-95117F14F259}" destId="{59A61326-BC6C-4AB0-8A3B-AA5A26218CA8}" srcOrd="14" destOrd="0" presId="urn:microsoft.com/office/officeart/2005/8/layout/radial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748E62-2624-4B2B-92B6-EDE8E2E709AA}"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9E702FFA-FEF6-40F7-A123-A85CFC8B9D52}">
      <dgm:prSet phldrT="[Text]"/>
      <dgm:spPr/>
      <dgm:t>
        <a:bodyPr/>
        <a:lstStyle/>
        <a:p>
          <a:r>
            <a:rPr lang="en-US" dirty="0"/>
            <a:t>Market Penetration</a:t>
          </a:r>
        </a:p>
        <a:p>
          <a:r>
            <a:rPr lang="en-US" dirty="0"/>
            <a:t>(Street Cred)</a:t>
          </a:r>
        </a:p>
      </dgm:t>
    </dgm:pt>
    <dgm:pt modelId="{6CC89A82-7222-4720-A88C-2EBDE8EDEA1B}" type="parTrans" cxnId="{1B6564DA-CE18-4C7C-B51F-B5BAEB5976C4}">
      <dgm:prSet/>
      <dgm:spPr/>
      <dgm:t>
        <a:bodyPr/>
        <a:lstStyle/>
        <a:p>
          <a:endParaRPr lang="en-US"/>
        </a:p>
      </dgm:t>
    </dgm:pt>
    <dgm:pt modelId="{DDCD7E24-0D99-4397-B065-B9EB3A72DB40}" type="sibTrans" cxnId="{1B6564DA-CE18-4C7C-B51F-B5BAEB5976C4}">
      <dgm:prSet/>
      <dgm:spPr/>
      <dgm:t>
        <a:bodyPr/>
        <a:lstStyle/>
        <a:p>
          <a:endParaRPr lang="en-US"/>
        </a:p>
      </dgm:t>
    </dgm:pt>
    <dgm:pt modelId="{DFA78CFB-494A-4A14-A0EB-A708E427A932}">
      <dgm:prSet phldrT="[Text]"/>
      <dgm:spPr/>
      <dgm:t>
        <a:bodyPr/>
        <a:lstStyle/>
        <a:p>
          <a:r>
            <a:rPr lang="en-US" dirty="0"/>
            <a:t>Press development</a:t>
          </a:r>
        </a:p>
      </dgm:t>
    </dgm:pt>
    <dgm:pt modelId="{17C3034E-DB36-45E4-9168-472491C7E0C5}" type="parTrans" cxnId="{50E3DEE1-6A5D-4E07-99FD-9F3D65BD636B}">
      <dgm:prSet/>
      <dgm:spPr/>
      <dgm:t>
        <a:bodyPr/>
        <a:lstStyle/>
        <a:p>
          <a:endParaRPr lang="en-US"/>
        </a:p>
      </dgm:t>
    </dgm:pt>
    <dgm:pt modelId="{543AC55F-F015-436E-8B59-A19839AC260F}" type="sibTrans" cxnId="{50E3DEE1-6A5D-4E07-99FD-9F3D65BD636B}">
      <dgm:prSet/>
      <dgm:spPr/>
      <dgm:t>
        <a:bodyPr/>
        <a:lstStyle/>
        <a:p>
          <a:endParaRPr lang="en-US"/>
        </a:p>
      </dgm:t>
    </dgm:pt>
    <dgm:pt modelId="{AF458DD3-B839-444D-847A-6726D01F19D8}">
      <dgm:prSet phldrT="[Text]"/>
      <dgm:spPr/>
      <dgm:t>
        <a:bodyPr/>
        <a:lstStyle/>
        <a:p>
          <a:r>
            <a:rPr lang="en-US" dirty="0"/>
            <a:t>Events / Webcasts / Panels / Podcasts</a:t>
          </a:r>
        </a:p>
      </dgm:t>
    </dgm:pt>
    <dgm:pt modelId="{5FF9C60A-7A5E-4B25-8545-4B67AA831F69}" type="parTrans" cxnId="{F86557FF-F442-49D0-B63E-E02181618F8F}">
      <dgm:prSet/>
      <dgm:spPr/>
      <dgm:t>
        <a:bodyPr/>
        <a:lstStyle/>
        <a:p>
          <a:endParaRPr lang="en-US"/>
        </a:p>
      </dgm:t>
    </dgm:pt>
    <dgm:pt modelId="{482F26C9-166C-4F59-B909-8D2DD2348D1F}" type="sibTrans" cxnId="{F86557FF-F442-49D0-B63E-E02181618F8F}">
      <dgm:prSet/>
      <dgm:spPr/>
      <dgm:t>
        <a:bodyPr/>
        <a:lstStyle/>
        <a:p>
          <a:endParaRPr lang="en-US"/>
        </a:p>
      </dgm:t>
    </dgm:pt>
    <dgm:pt modelId="{4C9B4F5B-CAB1-4430-81B6-D6303F0AA33E}">
      <dgm:prSet phldrT="[Text]"/>
      <dgm:spPr/>
      <dgm:t>
        <a:bodyPr/>
        <a:lstStyle/>
        <a:p>
          <a:r>
            <a:rPr lang="en-US" dirty="0"/>
            <a:t>Awards</a:t>
          </a:r>
        </a:p>
      </dgm:t>
    </dgm:pt>
    <dgm:pt modelId="{472B2024-1B5D-4D5F-BD48-D4CA0FB0836B}" type="parTrans" cxnId="{2E675DF4-C999-4E42-8612-09C311A45422}">
      <dgm:prSet/>
      <dgm:spPr/>
      <dgm:t>
        <a:bodyPr/>
        <a:lstStyle/>
        <a:p>
          <a:endParaRPr lang="en-US"/>
        </a:p>
      </dgm:t>
    </dgm:pt>
    <dgm:pt modelId="{C3933F9F-D50B-4D86-A56B-E9DD63421639}" type="sibTrans" cxnId="{2E675DF4-C999-4E42-8612-09C311A45422}">
      <dgm:prSet/>
      <dgm:spPr/>
      <dgm:t>
        <a:bodyPr/>
        <a:lstStyle/>
        <a:p>
          <a:endParaRPr lang="en-US"/>
        </a:p>
      </dgm:t>
    </dgm:pt>
    <dgm:pt modelId="{117DD4DA-6C07-420A-BD0A-95117F14F259}" type="pres">
      <dgm:prSet presAssocID="{55748E62-2624-4B2B-92B6-EDE8E2E709AA}" presName="cycle" presStyleCnt="0">
        <dgm:presLayoutVars>
          <dgm:chMax val="1"/>
          <dgm:dir/>
          <dgm:animLvl val="ctr"/>
          <dgm:resizeHandles val="exact"/>
        </dgm:presLayoutVars>
      </dgm:prSet>
      <dgm:spPr/>
    </dgm:pt>
    <dgm:pt modelId="{EEC2D60B-315E-4AA8-AD7E-6D4E2B3D90AE}" type="pres">
      <dgm:prSet presAssocID="{9E702FFA-FEF6-40F7-A123-A85CFC8B9D52}" presName="centerShape" presStyleLbl="node0" presStyleIdx="0" presStyleCnt="1" custScaleX="96191" custScaleY="95509" custLinFactNeighborX="671" custLinFactNeighborY="-11527"/>
      <dgm:spPr/>
    </dgm:pt>
    <dgm:pt modelId="{758C8301-2562-4D5F-B291-9A43A6E8CC0E}" type="pres">
      <dgm:prSet presAssocID="{17C3034E-DB36-45E4-9168-472491C7E0C5}" presName="Name9" presStyleLbl="parChTrans1D2" presStyleIdx="0" presStyleCnt="3"/>
      <dgm:spPr/>
    </dgm:pt>
    <dgm:pt modelId="{D16D6218-A762-4C56-AD02-75977E0F72DD}" type="pres">
      <dgm:prSet presAssocID="{17C3034E-DB36-45E4-9168-472491C7E0C5}" presName="connTx" presStyleLbl="parChTrans1D2" presStyleIdx="0" presStyleCnt="3"/>
      <dgm:spPr/>
    </dgm:pt>
    <dgm:pt modelId="{9FF2CB59-1196-444A-9986-49BD68622C47}" type="pres">
      <dgm:prSet presAssocID="{DFA78CFB-494A-4A14-A0EB-A708E427A932}" presName="node" presStyleLbl="node1" presStyleIdx="0" presStyleCnt="3" custScaleX="86522" custScaleY="84867">
        <dgm:presLayoutVars>
          <dgm:bulletEnabled val="1"/>
        </dgm:presLayoutVars>
      </dgm:prSet>
      <dgm:spPr/>
    </dgm:pt>
    <dgm:pt modelId="{35704A6A-63E4-4C11-9517-CDDAF08858FE}" type="pres">
      <dgm:prSet presAssocID="{5FF9C60A-7A5E-4B25-8545-4B67AA831F69}" presName="Name9" presStyleLbl="parChTrans1D2" presStyleIdx="1" presStyleCnt="3"/>
      <dgm:spPr/>
    </dgm:pt>
    <dgm:pt modelId="{ACC26E77-A065-46A4-8579-0B2083D05D34}" type="pres">
      <dgm:prSet presAssocID="{5FF9C60A-7A5E-4B25-8545-4B67AA831F69}" presName="connTx" presStyleLbl="parChTrans1D2" presStyleIdx="1" presStyleCnt="3"/>
      <dgm:spPr/>
    </dgm:pt>
    <dgm:pt modelId="{EA2BFA21-F1B8-42DB-A743-A78D0B8AC8D6}" type="pres">
      <dgm:prSet presAssocID="{AF458DD3-B839-444D-847A-6726D01F19D8}" presName="node" presStyleLbl="node1" presStyleIdx="1" presStyleCnt="3" custScaleX="72023" custScaleY="77523" custRadScaleRad="63363" custRadScaleInc="99787">
        <dgm:presLayoutVars>
          <dgm:bulletEnabled val="1"/>
        </dgm:presLayoutVars>
      </dgm:prSet>
      <dgm:spPr/>
    </dgm:pt>
    <dgm:pt modelId="{06E1EE03-8F15-4C45-B229-B41802933EA6}" type="pres">
      <dgm:prSet presAssocID="{472B2024-1B5D-4D5F-BD48-D4CA0FB0836B}" presName="Name9" presStyleLbl="parChTrans1D2" presStyleIdx="2" presStyleCnt="3"/>
      <dgm:spPr/>
    </dgm:pt>
    <dgm:pt modelId="{1F366378-E9D4-4ED9-B59F-E37C8E2E091E}" type="pres">
      <dgm:prSet presAssocID="{472B2024-1B5D-4D5F-BD48-D4CA0FB0836B}" presName="connTx" presStyleLbl="parChTrans1D2" presStyleIdx="2" presStyleCnt="3"/>
      <dgm:spPr/>
    </dgm:pt>
    <dgm:pt modelId="{87F47183-CFE1-4EB1-B733-2771859E3E60}" type="pres">
      <dgm:prSet presAssocID="{4C9B4F5B-CAB1-4430-81B6-D6303F0AA33E}" presName="node" presStyleLbl="node1" presStyleIdx="2" presStyleCnt="3" custScaleX="84552" custScaleY="79539" custRadScaleRad="89150" custRadScaleInc="68414">
        <dgm:presLayoutVars>
          <dgm:bulletEnabled val="1"/>
        </dgm:presLayoutVars>
      </dgm:prSet>
      <dgm:spPr/>
    </dgm:pt>
  </dgm:ptLst>
  <dgm:cxnLst>
    <dgm:cxn modelId="{A9A84B05-392F-404C-9E00-9F12EA1284FF}" type="presOf" srcId="{5FF9C60A-7A5E-4B25-8545-4B67AA831F69}" destId="{35704A6A-63E4-4C11-9517-CDDAF08858FE}" srcOrd="0" destOrd="0" presId="urn:microsoft.com/office/officeart/2005/8/layout/radial1"/>
    <dgm:cxn modelId="{C3328817-BD22-4C2D-A505-7BEF46D7A45F}" type="presOf" srcId="{AF458DD3-B839-444D-847A-6726D01F19D8}" destId="{EA2BFA21-F1B8-42DB-A743-A78D0B8AC8D6}" srcOrd="0" destOrd="0" presId="urn:microsoft.com/office/officeart/2005/8/layout/radial1"/>
    <dgm:cxn modelId="{8706CE39-BA0A-4C1A-8B55-AA15E1496BC9}" type="presOf" srcId="{4C9B4F5B-CAB1-4430-81B6-D6303F0AA33E}" destId="{87F47183-CFE1-4EB1-B733-2771859E3E60}" srcOrd="0" destOrd="0" presId="urn:microsoft.com/office/officeart/2005/8/layout/radial1"/>
    <dgm:cxn modelId="{876A6B5C-BE09-4B12-86E7-7208F33DB6A7}" type="presOf" srcId="{DFA78CFB-494A-4A14-A0EB-A708E427A932}" destId="{9FF2CB59-1196-444A-9986-49BD68622C47}" srcOrd="0" destOrd="0" presId="urn:microsoft.com/office/officeart/2005/8/layout/radial1"/>
    <dgm:cxn modelId="{31292C49-E162-4FD7-9731-6267529AC834}" type="presOf" srcId="{17C3034E-DB36-45E4-9168-472491C7E0C5}" destId="{D16D6218-A762-4C56-AD02-75977E0F72DD}" srcOrd="1" destOrd="0" presId="urn:microsoft.com/office/officeart/2005/8/layout/radial1"/>
    <dgm:cxn modelId="{13A9C18C-7DE5-4009-A810-2D860940472B}" type="presOf" srcId="{5FF9C60A-7A5E-4B25-8545-4B67AA831F69}" destId="{ACC26E77-A065-46A4-8579-0B2083D05D34}" srcOrd="1" destOrd="0" presId="urn:microsoft.com/office/officeart/2005/8/layout/radial1"/>
    <dgm:cxn modelId="{49BC4E95-8EC0-409A-B670-B3B36B339D7B}" type="presOf" srcId="{472B2024-1B5D-4D5F-BD48-D4CA0FB0836B}" destId="{1F366378-E9D4-4ED9-B59F-E37C8E2E091E}" srcOrd="1" destOrd="0" presId="urn:microsoft.com/office/officeart/2005/8/layout/radial1"/>
    <dgm:cxn modelId="{232FE2B0-DBCB-46B7-8E90-29D7C0459661}" type="presOf" srcId="{17C3034E-DB36-45E4-9168-472491C7E0C5}" destId="{758C8301-2562-4D5F-B291-9A43A6E8CC0E}" srcOrd="0" destOrd="0" presId="urn:microsoft.com/office/officeart/2005/8/layout/radial1"/>
    <dgm:cxn modelId="{8C48D7B6-F89D-4F5F-BE1B-80BF6A67927E}" type="presOf" srcId="{472B2024-1B5D-4D5F-BD48-D4CA0FB0836B}" destId="{06E1EE03-8F15-4C45-B229-B41802933EA6}" srcOrd="0" destOrd="0" presId="urn:microsoft.com/office/officeart/2005/8/layout/radial1"/>
    <dgm:cxn modelId="{62628CBF-3556-40DD-9243-1F37C167B171}" type="presOf" srcId="{55748E62-2624-4B2B-92B6-EDE8E2E709AA}" destId="{117DD4DA-6C07-420A-BD0A-95117F14F259}" srcOrd="0" destOrd="0" presId="urn:microsoft.com/office/officeart/2005/8/layout/radial1"/>
    <dgm:cxn modelId="{1B6564DA-CE18-4C7C-B51F-B5BAEB5976C4}" srcId="{55748E62-2624-4B2B-92B6-EDE8E2E709AA}" destId="{9E702FFA-FEF6-40F7-A123-A85CFC8B9D52}" srcOrd="0" destOrd="0" parTransId="{6CC89A82-7222-4720-A88C-2EBDE8EDEA1B}" sibTransId="{DDCD7E24-0D99-4397-B065-B9EB3A72DB40}"/>
    <dgm:cxn modelId="{50E3DEE1-6A5D-4E07-99FD-9F3D65BD636B}" srcId="{9E702FFA-FEF6-40F7-A123-A85CFC8B9D52}" destId="{DFA78CFB-494A-4A14-A0EB-A708E427A932}" srcOrd="0" destOrd="0" parTransId="{17C3034E-DB36-45E4-9168-472491C7E0C5}" sibTransId="{543AC55F-F015-436E-8B59-A19839AC260F}"/>
    <dgm:cxn modelId="{0C5C86E2-E3F6-40BF-AC59-D0CD4E7581A9}" type="presOf" srcId="{9E702FFA-FEF6-40F7-A123-A85CFC8B9D52}" destId="{EEC2D60B-315E-4AA8-AD7E-6D4E2B3D90AE}" srcOrd="0" destOrd="0" presId="urn:microsoft.com/office/officeart/2005/8/layout/radial1"/>
    <dgm:cxn modelId="{2E675DF4-C999-4E42-8612-09C311A45422}" srcId="{9E702FFA-FEF6-40F7-A123-A85CFC8B9D52}" destId="{4C9B4F5B-CAB1-4430-81B6-D6303F0AA33E}" srcOrd="2" destOrd="0" parTransId="{472B2024-1B5D-4D5F-BD48-D4CA0FB0836B}" sibTransId="{C3933F9F-D50B-4D86-A56B-E9DD63421639}"/>
    <dgm:cxn modelId="{F86557FF-F442-49D0-B63E-E02181618F8F}" srcId="{9E702FFA-FEF6-40F7-A123-A85CFC8B9D52}" destId="{AF458DD3-B839-444D-847A-6726D01F19D8}" srcOrd="1" destOrd="0" parTransId="{5FF9C60A-7A5E-4B25-8545-4B67AA831F69}" sibTransId="{482F26C9-166C-4F59-B909-8D2DD2348D1F}"/>
    <dgm:cxn modelId="{12875FD9-2AF3-4371-898B-FFB2D5D6260C}" type="presParOf" srcId="{117DD4DA-6C07-420A-BD0A-95117F14F259}" destId="{EEC2D60B-315E-4AA8-AD7E-6D4E2B3D90AE}" srcOrd="0" destOrd="0" presId="urn:microsoft.com/office/officeart/2005/8/layout/radial1"/>
    <dgm:cxn modelId="{78D8D630-688A-480A-91FD-73BFB924558D}" type="presParOf" srcId="{117DD4DA-6C07-420A-BD0A-95117F14F259}" destId="{758C8301-2562-4D5F-B291-9A43A6E8CC0E}" srcOrd="1" destOrd="0" presId="urn:microsoft.com/office/officeart/2005/8/layout/radial1"/>
    <dgm:cxn modelId="{CABB8B0A-42B0-41C1-AB96-0B8AF70319B2}" type="presParOf" srcId="{758C8301-2562-4D5F-B291-9A43A6E8CC0E}" destId="{D16D6218-A762-4C56-AD02-75977E0F72DD}" srcOrd="0" destOrd="0" presId="urn:microsoft.com/office/officeart/2005/8/layout/radial1"/>
    <dgm:cxn modelId="{B376B7FF-1B67-4A49-9D84-E8652D4228DD}" type="presParOf" srcId="{117DD4DA-6C07-420A-BD0A-95117F14F259}" destId="{9FF2CB59-1196-444A-9986-49BD68622C47}" srcOrd="2" destOrd="0" presId="urn:microsoft.com/office/officeart/2005/8/layout/radial1"/>
    <dgm:cxn modelId="{698C9204-67CD-44DE-AB9F-7129362FB306}" type="presParOf" srcId="{117DD4DA-6C07-420A-BD0A-95117F14F259}" destId="{35704A6A-63E4-4C11-9517-CDDAF08858FE}" srcOrd="3" destOrd="0" presId="urn:microsoft.com/office/officeart/2005/8/layout/radial1"/>
    <dgm:cxn modelId="{F9E416C4-482D-4426-BBBC-B2CB9B4AB56A}" type="presParOf" srcId="{35704A6A-63E4-4C11-9517-CDDAF08858FE}" destId="{ACC26E77-A065-46A4-8579-0B2083D05D34}" srcOrd="0" destOrd="0" presId="urn:microsoft.com/office/officeart/2005/8/layout/radial1"/>
    <dgm:cxn modelId="{CD67380F-7681-4F64-8AA2-9A622100BB90}" type="presParOf" srcId="{117DD4DA-6C07-420A-BD0A-95117F14F259}" destId="{EA2BFA21-F1B8-42DB-A743-A78D0B8AC8D6}" srcOrd="4" destOrd="0" presId="urn:microsoft.com/office/officeart/2005/8/layout/radial1"/>
    <dgm:cxn modelId="{17094A93-145B-4695-BB39-683584DD6A07}" type="presParOf" srcId="{117DD4DA-6C07-420A-BD0A-95117F14F259}" destId="{06E1EE03-8F15-4C45-B229-B41802933EA6}" srcOrd="5" destOrd="0" presId="urn:microsoft.com/office/officeart/2005/8/layout/radial1"/>
    <dgm:cxn modelId="{E16670A7-BAA4-474A-87B0-FCFFCF69FEC0}" type="presParOf" srcId="{06E1EE03-8F15-4C45-B229-B41802933EA6}" destId="{1F366378-E9D4-4ED9-B59F-E37C8E2E091E}" srcOrd="0" destOrd="0" presId="urn:microsoft.com/office/officeart/2005/8/layout/radial1"/>
    <dgm:cxn modelId="{794B1ADF-4D1B-46C6-B318-3FD995085C64}" type="presParOf" srcId="{117DD4DA-6C07-420A-BD0A-95117F14F259}" destId="{87F47183-CFE1-4EB1-B733-2771859E3E60}" srcOrd="6" destOrd="0" presId="urn:microsoft.com/office/officeart/2005/8/layout/radial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C2D60B-315E-4AA8-AD7E-6D4E2B3D90AE}">
      <dsp:nvSpPr>
        <dsp:cNvPr id="0" name=""/>
        <dsp:cNvSpPr/>
      </dsp:nvSpPr>
      <dsp:spPr>
        <a:xfrm>
          <a:off x="1420037" y="1977995"/>
          <a:ext cx="1520099" cy="15200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Communications Hub</a:t>
          </a:r>
        </a:p>
      </dsp:txBody>
      <dsp:txXfrm>
        <a:off x="1642650" y="2200608"/>
        <a:ext cx="1074873" cy="1074873"/>
      </dsp:txXfrm>
    </dsp:sp>
    <dsp:sp modelId="{758C8301-2562-4D5F-B291-9A43A6E8CC0E}">
      <dsp:nvSpPr>
        <dsp:cNvPr id="0" name=""/>
        <dsp:cNvSpPr/>
      </dsp:nvSpPr>
      <dsp:spPr>
        <a:xfrm rot="16200000">
          <a:off x="1947378" y="1713909"/>
          <a:ext cx="465417" cy="62753"/>
        </a:xfrm>
        <a:custGeom>
          <a:avLst/>
          <a:gdLst/>
          <a:ahLst/>
          <a:cxnLst/>
          <a:rect l="0" t="0" r="0" b="0"/>
          <a:pathLst>
            <a:path>
              <a:moveTo>
                <a:pt x="0" y="31376"/>
              </a:moveTo>
              <a:lnTo>
                <a:pt x="465417" y="313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68451" y="1733651"/>
        <a:ext cx="23270" cy="23270"/>
      </dsp:txXfrm>
    </dsp:sp>
    <dsp:sp modelId="{9FF2CB59-1196-444A-9986-49BD68622C47}">
      <dsp:nvSpPr>
        <dsp:cNvPr id="0" name=""/>
        <dsp:cNvSpPr/>
      </dsp:nvSpPr>
      <dsp:spPr>
        <a:xfrm>
          <a:off x="1453737" y="5748"/>
          <a:ext cx="1452698" cy="1506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l" defTabSz="400050">
            <a:lnSpc>
              <a:spcPct val="90000"/>
            </a:lnSpc>
            <a:spcBef>
              <a:spcPct val="0"/>
            </a:spcBef>
            <a:spcAft>
              <a:spcPct val="35000"/>
            </a:spcAft>
            <a:buNone/>
          </a:pPr>
          <a:r>
            <a:rPr lang="en-US" sz="900" kern="1200" dirty="0"/>
            <a:t>Communications Guidelines (Internal)</a:t>
          </a:r>
        </a:p>
        <a:p>
          <a:pPr marL="57150" lvl="1" indent="-57150" algn="l" defTabSz="311150">
            <a:lnSpc>
              <a:spcPct val="90000"/>
            </a:lnSpc>
            <a:spcBef>
              <a:spcPct val="0"/>
            </a:spcBef>
            <a:spcAft>
              <a:spcPct val="15000"/>
            </a:spcAft>
            <a:buChar char="•"/>
          </a:pPr>
          <a:r>
            <a:rPr lang="en-US" sz="700" kern="1200" dirty="0"/>
            <a:t>Brand Guidelines</a:t>
          </a:r>
        </a:p>
        <a:p>
          <a:pPr marL="57150" lvl="1" indent="-57150" algn="l" defTabSz="311150">
            <a:lnSpc>
              <a:spcPct val="90000"/>
            </a:lnSpc>
            <a:spcBef>
              <a:spcPct val="0"/>
            </a:spcBef>
            <a:spcAft>
              <a:spcPct val="15000"/>
            </a:spcAft>
            <a:buChar char="•"/>
          </a:pPr>
          <a:r>
            <a:rPr lang="en-US" sz="700" kern="1200" dirty="0"/>
            <a:t>Brand Story</a:t>
          </a:r>
        </a:p>
        <a:p>
          <a:pPr marL="57150" lvl="1" indent="-57150" algn="l" defTabSz="311150">
            <a:lnSpc>
              <a:spcPct val="90000"/>
            </a:lnSpc>
            <a:spcBef>
              <a:spcPct val="0"/>
            </a:spcBef>
            <a:spcAft>
              <a:spcPct val="15000"/>
            </a:spcAft>
            <a:buChar char="•"/>
          </a:pPr>
          <a:r>
            <a:rPr lang="en-US" sz="700" kern="1200" dirty="0"/>
            <a:t>Market Research</a:t>
          </a:r>
        </a:p>
        <a:p>
          <a:pPr marL="57150" lvl="1" indent="-57150" algn="l" defTabSz="311150">
            <a:lnSpc>
              <a:spcPct val="90000"/>
            </a:lnSpc>
            <a:spcBef>
              <a:spcPct val="0"/>
            </a:spcBef>
            <a:spcAft>
              <a:spcPct val="15000"/>
            </a:spcAft>
            <a:buChar char="•"/>
          </a:pPr>
          <a:r>
            <a:rPr lang="en-US" sz="700" kern="1200" dirty="0"/>
            <a:t>Client Profiles</a:t>
          </a:r>
        </a:p>
        <a:p>
          <a:pPr marL="57150" lvl="1" indent="-57150" algn="l" defTabSz="311150">
            <a:lnSpc>
              <a:spcPct val="90000"/>
            </a:lnSpc>
            <a:spcBef>
              <a:spcPct val="0"/>
            </a:spcBef>
            <a:spcAft>
              <a:spcPct val="15000"/>
            </a:spcAft>
            <a:buChar char="•"/>
          </a:pPr>
          <a:r>
            <a:rPr lang="en-US" sz="700" kern="1200" dirty="0"/>
            <a:t>Strategic Partnerships</a:t>
          </a:r>
        </a:p>
      </dsp:txBody>
      <dsp:txXfrm>
        <a:off x="1666480" y="226418"/>
        <a:ext cx="1027212" cy="1065489"/>
      </dsp:txXfrm>
    </dsp:sp>
    <dsp:sp modelId="{BE3F9548-08A5-4FEF-B31E-A059371C54A6}">
      <dsp:nvSpPr>
        <dsp:cNvPr id="0" name=""/>
        <dsp:cNvSpPr/>
      </dsp:nvSpPr>
      <dsp:spPr>
        <a:xfrm rot="5400000">
          <a:off x="1950695" y="3696109"/>
          <a:ext cx="458782" cy="62753"/>
        </a:xfrm>
        <a:custGeom>
          <a:avLst/>
          <a:gdLst/>
          <a:ahLst/>
          <a:cxnLst/>
          <a:rect l="0" t="0" r="0" b="0"/>
          <a:pathLst>
            <a:path>
              <a:moveTo>
                <a:pt x="0" y="31376"/>
              </a:moveTo>
              <a:lnTo>
                <a:pt x="458782" y="313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68617" y="3716016"/>
        <a:ext cx="22939" cy="22939"/>
      </dsp:txXfrm>
    </dsp:sp>
    <dsp:sp modelId="{9CAB9A04-E65E-41A4-896F-18A6CB9E4835}">
      <dsp:nvSpPr>
        <dsp:cNvPr id="0" name=""/>
        <dsp:cNvSpPr/>
      </dsp:nvSpPr>
      <dsp:spPr>
        <a:xfrm>
          <a:off x="1420037" y="3956877"/>
          <a:ext cx="1520099" cy="15200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l" defTabSz="400050">
            <a:lnSpc>
              <a:spcPct val="90000"/>
            </a:lnSpc>
            <a:spcBef>
              <a:spcPct val="0"/>
            </a:spcBef>
            <a:spcAft>
              <a:spcPct val="35000"/>
            </a:spcAft>
            <a:buNone/>
          </a:pPr>
          <a:r>
            <a:rPr lang="en-US" sz="900" kern="1200" dirty="0"/>
            <a:t>Content Library (External)</a:t>
          </a:r>
        </a:p>
        <a:p>
          <a:pPr marL="57150" lvl="1" indent="-57150" algn="l" defTabSz="311150">
            <a:lnSpc>
              <a:spcPct val="90000"/>
            </a:lnSpc>
            <a:spcBef>
              <a:spcPct val="0"/>
            </a:spcBef>
            <a:spcAft>
              <a:spcPct val="15000"/>
            </a:spcAft>
            <a:buChar char="•"/>
          </a:pPr>
          <a:r>
            <a:rPr lang="en-US" sz="700" kern="1200" dirty="0"/>
            <a:t>White Papers</a:t>
          </a:r>
        </a:p>
        <a:p>
          <a:pPr marL="57150" lvl="1" indent="-57150" algn="l" defTabSz="311150">
            <a:lnSpc>
              <a:spcPct val="90000"/>
            </a:lnSpc>
            <a:spcBef>
              <a:spcPct val="0"/>
            </a:spcBef>
            <a:spcAft>
              <a:spcPct val="15000"/>
            </a:spcAft>
            <a:buChar char="•"/>
          </a:pPr>
          <a:r>
            <a:rPr lang="en-US" sz="700" kern="1200" dirty="0"/>
            <a:t>Blog</a:t>
          </a:r>
        </a:p>
        <a:p>
          <a:pPr marL="57150" lvl="1" indent="-57150" algn="l" defTabSz="311150">
            <a:lnSpc>
              <a:spcPct val="90000"/>
            </a:lnSpc>
            <a:spcBef>
              <a:spcPct val="0"/>
            </a:spcBef>
            <a:spcAft>
              <a:spcPct val="15000"/>
            </a:spcAft>
            <a:buChar char="•"/>
          </a:pPr>
          <a:r>
            <a:rPr lang="en-US" sz="700" kern="1200" dirty="0"/>
            <a:t>Webcasts</a:t>
          </a:r>
        </a:p>
        <a:p>
          <a:pPr marL="57150" lvl="1" indent="-57150" algn="l" defTabSz="311150">
            <a:lnSpc>
              <a:spcPct val="90000"/>
            </a:lnSpc>
            <a:spcBef>
              <a:spcPct val="0"/>
            </a:spcBef>
            <a:spcAft>
              <a:spcPct val="15000"/>
            </a:spcAft>
            <a:buChar char="•"/>
          </a:pPr>
          <a:r>
            <a:rPr lang="en-US" sz="700" kern="1200" dirty="0"/>
            <a:t>Articles</a:t>
          </a:r>
        </a:p>
      </dsp:txBody>
      <dsp:txXfrm>
        <a:off x="1642650" y="4179490"/>
        <a:ext cx="1074873" cy="10748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C2D60B-315E-4AA8-AD7E-6D4E2B3D90AE}">
      <dsp:nvSpPr>
        <dsp:cNvPr id="0" name=""/>
        <dsp:cNvSpPr/>
      </dsp:nvSpPr>
      <dsp:spPr>
        <a:xfrm>
          <a:off x="1577581" y="1308373"/>
          <a:ext cx="873374" cy="8733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Distribution Channels</a:t>
          </a:r>
        </a:p>
      </dsp:txBody>
      <dsp:txXfrm>
        <a:off x="1705484" y="1436276"/>
        <a:ext cx="617568" cy="617568"/>
      </dsp:txXfrm>
    </dsp:sp>
    <dsp:sp modelId="{758C8301-2562-4D5F-B291-9A43A6E8CC0E}">
      <dsp:nvSpPr>
        <dsp:cNvPr id="0" name=""/>
        <dsp:cNvSpPr/>
      </dsp:nvSpPr>
      <dsp:spPr>
        <a:xfrm rot="16200000">
          <a:off x="1794545" y="1069138"/>
          <a:ext cx="439446" cy="39023"/>
        </a:xfrm>
        <a:custGeom>
          <a:avLst/>
          <a:gdLst/>
          <a:ahLst/>
          <a:cxnLst/>
          <a:rect l="0" t="0" r="0" b="0"/>
          <a:pathLst>
            <a:path>
              <a:moveTo>
                <a:pt x="0" y="19511"/>
              </a:moveTo>
              <a:lnTo>
                <a:pt x="439446" y="195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03282" y="1077663"/>
        <a:ext cx="21972" cy="21972"/>
      </dsp:txXfrm>
    </dsp:sp>
    <dsp:sp modelId="{9FF2CB59-1196-444A-9986-49BD68622C47}">
      <dsp:nvSpPr>
        <dsp:cNvPr id="0" name=""/>
        <dsp:cNvSpPr/>
      </dsp:nvSpPr>
      <dsp:spPr>
        <a:xfrm>
          <a:off x="1596944" y="3176"/>
          <a:ext cx="834648" cy="86574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Website</a:t>
          </a:r>
        </a:p>
      </dsp:txBody>
      <dsp:txXfrm>
        <a:off x="1719175" y="129962"/>
        <a:ext cx="590186" cy="612177"/>
      </dsp:txXfrm>
    </dsp:sp>
    <dsp:sp modelId="{BE3F9548-08A5-4FEF-B31E-A059371C54A6}">
      <dsp:nvSpPr>
        <dsp:cNvPr id="0" name=""/>
        <dsp:cNvSpPr/>
      </dsp:nvSpPr>
      <dsp:spPr>
        <a:xfrm rot="19285714">
          <a:off x="2308163" y="1317472"/>
          <a:ext cx="435634" cy="39023"/>
        </a:xfrm>
        <a:custGeom>
          <a:avLst/>
          <a:gdLst/>
          <a:ahLst/>
          <a:cxnLst/>
          <a:rect l="0" t="0" r="0" b="0"/>
          <a:pathLst>
            <a:path>
              <a:moveTo>
                <a:pt x="0" y="19511"/>
              </a:moveTo>
              <a:lnTo>
                <a:pt x="435634" y="195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5089" y="1326092"/>
        <a:ext cx="21781" cy="21781"/>
      </dsp:txXfrm>
    </dsp:sp>
    <dsp:sp modelId="{9CAB9A04-E65E-41A4-896F-18A6CB9E4835}">
      <dsp:nvSpPr>
        <dsp:cNvPr id="0" name=""/>
        <dsp:cNvSpPr/>
      </dsp:nvSpPr>
      <dsp:spPr>
        <a:xfrm>
          <a:off x="2601005" y="492219"/>
          <a:ext cx="873374" cy="8733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Newsletter</a:t>
          </a:r>
        </a:p>
      </dsp:txBody>
      <dsp:txXfrm>
        <a:off x="2728908" y="620122"/>
        <a:ext cx="617568" cy="617568"/>
      </dsp:txXfrm>
    </dsp:sp>
    <dsp:sp modelId="{9145A8CE-355C-4D80-8351-C17A21852D6A}">
      <dsp:nvSpPr>
        <dsp:cNvPr id="0" name=""/>
        <dsp:cNvSpPr/>
      </dsp:nvSpPr>
      <dsp:spPr>
        <a:xfrm rot="771429">
          <a:off x="2434545" y="1871189"/>
          <a:ext cx="435634" cy="39023"/>
        </a:xfrm>
        <a:custGeom>
          <a:avLst/>
          <a:gdLst/>
          <a:ahLst/>
          <a:cxnLst/>
          <a:rect l="0" t="0" r="0" b="0"/>
          <a:pathLst>
            <a:path>
              <a:moveTo>
                <a:pt x="0" y="19511"/>
              </a:moveTo>
              <a:lnTo>
                <a:pt x="435634" y="195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41472" y="1879810"/>
        <a:ext cx="21781" cy="21781"/>
      </dsp:txXfrm>
    </dsp:sp>
    <dsp:sp modelId="{6AF45FC0-8B0B-4207-AD49-91C3C9FA64E1}">
      <dsp:nvSpPr>
        <dsp:cNvPr id="0" name=""/>
        <dsp:cNvSpPr/>
      </dsp:nvSpPr>
      <dsp:spPr>
        <a:xfrm>
          <a:off x="2853770" y="1599655"/>
          <a:ext cx="873374" cy="8733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Press Contacts</a:t>
          </a:r>
        </a:p>
      </dsp:txBody>
      <dsp:txXfrm>
        <a:off x="2981673" y="1727558"/>
        <a:ext cx="617568" cy="617568"/>
      </dsp:txXfrm>
    </dsp:sp>
    <dsp:sp modelId="{880BA58F-8128-4DD5-AF96-489A205C6034}">
      <dsp:nvSpPr>
        <dsp:cNvPr id="0" name=""/>
        <dsp:cNvSpPr/>
      </dsp:nvSpPr>
      <dsp:spPr>
        <a:xfrm rot="3857143">
          <a:off x="2080430" y="2315237"/>
          <a:ext cx="435634" cy="39023"/>
        </a:xfrm>
        <a:custGeom>
          <a:avLst/>
          <a:gdLst/>
          <a:ahLst/>
          <a:cxnLst/>
          <a:rect l="0" t="0" r="0" b="0"/>
          <a:pathLst>
            <a:path>
              <a:moveTo>
                <a:pt x="0" y="19511"/>
              </a:moveTo>
              <a:lnTo>
                <a:pt x="435634" y="195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87356" y="2323857"/>
        <a:ext cx="21781" cy="21781"/>
      </dsp:txXfrm>
    </dsp:sp>
    <dsp:sp modelId="{B89A55B6-845A-46BD-B857-CCD78529B92E}">
      <dsp:nvSpPr>
        <dsp:cNvPr id="0" name=""/>
        <dsp:cNvSpPr/>
      </dsp:nvSpPr>
      <dsp:spPr>
        <a:xfrm>
          <a:off x="2145539" y="2487749"/>
          <a:ext cx="873374" cy="8733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Marketing Campaigns</a:t>
          </a:r>
        </a:p>
      </dsp:txBody>
      <dsp:txXfrm>
        <a:off x="2273442" y="2615652"/>
        <a:ext cx="617568" cy="617568"/>
      </dsp:txXfrm>
    </dsp:sp>
    <dsp:sp modelId="{C58E267A-14D3-4C74-8272-EDBC1D1E12AF}">
      <dsp:nvSpPr>
        <dsp:cNvPr id="0" name=""/>
        <dsp:cNvSpPr/>
      </dsp:nvSpPr>
      <dsp:spPr>
        <a:xfrm rot="6942857">
          <a:off x="1512472" y="2315237"/>
          <a:ext cx="435634" cy="39023"/>
        </a:xfrm>
        <a:custGeom>
          <a:avLst/>
          <a:gdLst/>
          <a:ahLst/>
          <a:cxnLst/>
          <a:rect l="0" t="0" r="0" b="0"/>
          <a:pathLst>
            <a:path>
              <a:moveTo>
                <a:pt x="0" y="19511"/>
              </a:moveTo>
              <a:lnTo>
                <a:pt x="435634" y="195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719398" y="2323857"/>
        <a:ext cx="21781" cy="21781"/>
      </dsp:txXfrm>
    </dsp:sp>
    <dsp:sp modelId="{558E48AE-D93D-43A6-AFB8-71147DCDC742}">
      <dsp:nvSpPr>
        <dsp:cNvPr id="0" name=""/>
        <dsp:cNvSpPr/>
      </dsp:nvSpPr>
      <dsp:spPr>
        <a:xfrm>
          <a:off x="1009623" y="2487749"/>
          <a:ext cx="873374" cy="8733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Sales Meetings</a:t>
          </a:r>
        </a:p>
      </dsp:txBody>
      <dsp:txXfrm>
        <a:off x="1137526" y="2615652"/>
        <a:ext cx="617568" cy="617568"/>
      </dsp:txXfrm>
    </dsp:sp>
    <dsp:sp modelId="{B5A4BCA2-D6ED-479B-9863-7F9C369420CB}">
      <dsp:nvSpPr>
        <dsp:cNvPr id="0" name=""/>
        <dsp:cNvSpPr/>
      </dsp:nvSpPr>
      <dsp:spPr>
        <a:xfrm rot="10028571">
          <a:off x="1158356" y="1871189"/>
          <a:ext cx="435634" cy="39023"/>
        </a:xfrm>
        <a:custGeom>
          <a:avLst/>
          <a:gdLst/>
          <a:ahLst/>
          <a:cxnLst/>
          <a:rect l="0" t="0" r="0" b="0"/>
          <a:pathLst>
            <a:path>
              <a:moveTo>
                <a:pt x="0" y="19511"/>
              </a:moveTo>
              <a:lnTo>
                <a:pt x="435634" y="195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365283" y="1879810"/>
        <a:ext cx="21781" cy="21781"/>
      </dsp:txXfrm>
    </dsp:sp>
    <dsp:sp modelId="{C5640F5D-9A06-46CE-A3B4-CAC2D45D39C7}">
      <dsp:nvSpPr>
        <dsp:cNvPr id="0" name=""/>
        <dsp:cNvSpPr/>
      </dsp:nvSpPr>
      <dsp:spPr>
        <a:xfrm>
          <a:off x="301392" y="1599655"/>
          <a:ext cx="873374" cy="8733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Social Media</a:t>
          </a:r>
        </a:p>
      </dsp:txBody>
      <dsp:txXfrm>
        <a:off x="429295" y="1727558"/>
        <a:ext cx="617568" cy="617568"/>
      </dsp:txXfrm>
    </dsp:sp>
    <dsp:sp modelId="{CA232908-FC14-48F8-8836-EE4AE8DED18B}">
      <dsp:nvSpPr>
        <dsp:cNvPr id="0" name=""/>
        <dsp:cNvSpPr/>
      </dsp:nvSpPr>
      <dsp:spPr>
        <a:xfrm rot="13114286">
          <a:off x="1284739" y="1317472"/>
          <a:ext cx="435634" cy="39023"/>
        </a:xfrm>
        <a:custGeom>
          <a:avLst/>
          <a:gdLst/>
          <a:ahLst/>
          <a:cxnLst/>
          <a:rect l="0" t="0" r="0" b="0"/>
          <a:pathLst>
            <a:path>
              <a:moveTo>
                <a:pt x="0" y="19511"/>
              </a:moveTo>
              <a:lnTo>
                <a:pt x="435634" y="195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491665" y="1326092"/>
        <a:ext cx="21781" cy="21781"/>
      </dsp:txXfrm>
    </dsp:sp>
    <dsp:sp modelId="{59A61326-BC6C-4AB0-8A3B-AA5A26218CA8}">
      <dsp:nvSpPr>
        <dsp:cNvPr id="0" name=""/>
        <dsp:cNvSpPr/>
      </dsp:nvSpPr>
      <dsp:spPr>
        <a:xfrm>
          <a:off x="554157" y="492219"/>
          <a:ext cx="873374" cy="8733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Academic Institutions</a:t>
          </a:r>
        </a:p>
      </dsp:txBody>
      <dsp:txXfrm>
        <a:off x="682060" y="620122"/>
        <a:ext cx="617568" cy="617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C2D60B-315E-4AA8-AD7E-6D4E2B3D90AE}">
      <dsp:nvSpPr>
        <dsp:cNvPr id="0" name=""/>
        <dsp:cNvSpPr/>
      </dsp:nvSpPr>
      <dsp:spPr>
        <a:xfrm>
          <a:off x="1384500" y="1269659"/>
          <a:ext cx="1113697" cy="11058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Market Penetration</a:t>
          </a:r>
        </a:p>
        <a:p>
          <a:pPr marL="0" lvl="0" indent="0" algn="ctr" defTabSz="488950">
            <a:lnSpc>
              <a:spcPct val="90000"/>
            </a:lnSpc>
            <a:spcBef>
              <a:spcPct val="0"/>
            </a:spcBef>
            <a:spcAft>
              <a:spcPct val="35000"/>
            </a:spcAft>
            <a:buNone/>
          </a:pPr>
          <a:r>
            <a:rPr lang="en-US" sz="1100" kern="1200" dirty="0"/>
            <a:t>(Street Cred)</a:t>
          </a:r>
        </a:p>
      </dsp:txBody>
      <dsp:txXfrm>
        <a:off x="1547597" y="1431600"/>
        <a:ext cx="787503" cy="781919"/>
      </dsp:txXfrm>
    </dsp:sp>
    <dsp:sp modelId="{758C8301-2562-4D5F-B291-9A43A6E8CC0E}">
      <dsp:nvSpPr>
        <dsp:cNvPr id="0" name=""/>
        <dsp:cNvSpPr/>
      </dsp:nvSpPr>
      <dsp:spPr>
        <a:xfrm rot="16140049">
          <a:off x="1873297" y="1184700"/>
          <a:ext cx="114819" cy="55283"/>
        </a:xfrm>
        <a:custGeom>
          <a:avLst/>
          <a:gdLst/>
          <a:ahLst/>
          <a:cxnLst/>
          <a:rect l="0" t="0" r="0" b="0"/>
          <a:pathLst>
            <a:path>
              <a:moveTo>
                <a:pt x="0" y="27641"/>
              </a:moveTo>
              <a:lnTo>
                <a:pt x="114819" y="276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927836" y="1209471"/>
        <a:ext cx="5740" cy="5740"/>
      </dsp:txXfrm>
    </dsp:sp>
    <dsp:sp modelId="{9FF2CB59-1196-444A-9986-49BD68622C47}">
      <dsp:nvSpPr>
        <dsp:cNvPr id="0" name=""/>
        <dsp:cNvSpPr/>
      </dsp:nvSpPr>
      <dsp:spPr>
        <a:xfrm>
          <a:off x="1420263" y="172424"/>
          <a:ext cx="1001749" cy="98258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Press development</a:t>
          </a:r>
        </a:p>
      </dsp:txBody>
      <dsp:txXfrm>
        <a:off x="1566966" y="316321"/>
        <a:ext cx="708343" cy="694794"/>
      </dsp:txXfrm>
    </dsp:sp>
    <dsp:sp modelId="{35704A6A-63E4-4C11-9517-CDDAF08858FE}">
      <dsp:nvSpPr>
        <dsp:cNvPr id="0" name=""/>
        <dsp:cNvSpPr/>
      </dsp:nvSpPr>
      <dsp:spPr>
        <a:xfrm rot="5448399">
          <a:off x="1790187" y="2489138"/>
          <a:ext cx="282774" cy="55283"/>
        </a:xfrm>
        <a:custGeom>
          <a:avLst/>
          <a:gdLst/>
          <a:ahLst/>
          <a:cxnLst/>
          <a:rect l="0" t="0" r="0" b="0"/>
          <a:pathLst>
            <a:path>
              <a:moveTo>
                <a:pt x="0" y="27641"/>
              </a:moveTo>
              <a:lnTo>
                <a:pt x="282774" y="276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924505" y="2509711"/>
        <a:ext cx="14138" cy="14138"/>
      </dsp:txXfrm>
    </dsp:sp>
    <dsp:sp modelId="{EA2BFA21-F1B8-42DB-A743-A78D0B8AC8D6}">
      <dsp:nvSpPr>
        <dsp:cNvPr id="0" name=""/>
        <dsp:cNvSpPr/>
      </dsp:nvSpPr>
      <dsp:spPr>
        <a:xfrm>
          <a:off x="1506326" y="2658102"/>
          <a:ext cx="833880" cy="89755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Events / Webcasts / Panels / Podcasts</a:t>
          </a:r>
        </a:p>
      </dsp:txBody>
      <dsp:txXfrm>
        <a:off x="1628445" y="2789546"/>
        <a:ext cx="589642" cy="634671"/>
      </dsp:txXfrm>
    </dsp:sp>
    <dsp:sp modelId="{06E1EE03-8F15-4C45-B229-B41802933EA6}">
      <dsp:nvSpPr>
        <dsp:cNvPr id="0" name=""/>
        <dsp:cNvSpPr/>
      </dsp:nvSpPr>
      <dsp:spPr>
        <a:xfrm rot="10569352">
          <a:off x="1091278" y="1842133"/>
          <a:ext cx="294824" cy="55283"/>
        </a:xfrm>
        <a:custGeom>
          <a:avLst/>
          <a:gdLst/>
          <a:ahLst/>
          <a:cxnLst/>
          <a:rect l="0" t="0" r="0" b="0"/>
          <a:pathLst>
            <a:path>
              <a:moveTo>
                <a:pt x="0" y="27641"/>
              </a:moveTo>
              <a:lnTo>
                <a:pt x="294824" y="276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231320" y="1862404"/>
        <a:ext cx="14741" cy="14741"/>
      </dsp:txXfrm>
    </dsp:sp>
    <dsp:sp modelId="{87F47183-CFE1-4EB1-B733-2771859E3E60}">
      <dsp:nvSpPr>
        <dsp:cNvPr id="0" name=""/>
        <dsp:cNvSpPr/>
      </dsp:nvSpPr>
      <dsp:spPr>
        <a:xfrm>
          <a:off x="113913" y="1452012"/>
          <a:ext cx="978941" cy="9209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Awards</a:t>
          </a:r>
        </a:p>
      </dsp:txBody>
      <dsp:txXfrm>
        <a:off x="257276" y="1586875"/>
        <a:ext cx="692215" cy="65117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D2E756-A84F-4315-A765-67030097DCF2}" type="datetimeFigureOut">
              <a:rPr lang="en-US" smtClean="0"/>
              <a:t>7/31/2023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E2881E-04E8-4853-A3DE-F435DAD7B5C2}" type="slidenum">
              <a:rPr lang="en-US" smtClean="0"/>
              <a:t>‹#›</a:t>
            </a:fld>
            <a:endParaRPr lang="en-US"/>
          </a:p>
        </p:txBody>
      </p:sp>
    </p:spTree>
    <p:extLst>
      <p:ext uri="{BB962C8B-B14F-4D97-AF65-F5344CB8AC3E}">
        <p14:creationId xmlns:p14="http://schemas.microsoft.com/office/powerpoint/2010/main" val="1687988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b6a10b3c21_2_7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4" name="Google Shape;124;gb6a10b3c21_2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b6a10b3c21_2_21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6" name="Google Shape;276;gb6a10b3c21_2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4399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b6a10b3c21_2_21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6" name="Google Shape;276;gb6a10b3c21_2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3343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b6a10b3c21_2_21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6" name="Google Shape;276;gb6a10b3c21_2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3771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b6a10b3c21_2_21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6" name="Google Shape;276;gb6a10b3c21_2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250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b6a10b3c21_2_21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6" name="Google Shape;276;gb6a10b3c21_2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0449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b6a10b3c21_2_23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gb6a10b3c21_2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9219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b6a10b3c21_2_23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gb6a10b3c21_2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3288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b6a10b3c21_2_23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gb6a10b3c21_2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6353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6"/>
        <p:cNvGrpSpPr/>
        <p:nvPr/>
      </p:nvGrpSpPr>
      <p:grpSpPr>
        <a:xfrm>
          <a:off x="0" y="0"/>
          <a:ext cx="0" cy="0"/>
          <a:chOff x="0" y="0"/>
          <a:chExt cx="0" cy="0"/>
        </a:xfrm>
      </p:grpSpPr>
      <p:sp>
        <p:nvSpPr>
          <p:cNvPr id="87" name="Google Shape;87;p19"/>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8" name="Google Shape;88;p19"/>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0" name="Google Shape;90;p19"/>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3955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dpi="0" rotWithShape="1">
          <a:blip r:embed="rId2">
            <a:lum/>
          </a:blip>
          <a:srcRect/>
          <a:stretch>
            <a:fillRect t="-1000" b="-1000"/>
          </a:stretch>
        </a:blipFill>
        <a:effectLst/>
      </p:bgPr>
    </p:bg>
    <p:spTree>
      <p:nvGrpSpPr>
        <p:cNvPr id="1" name="Shape 91"/>
        <p:cNvGrpSpPr/>
        <p:nvPr/>
      </p:nvGrpSpPr>
      <p:grpSpPr>
        <a:xfrm>
          <a:off x="0" y="0"/>
          <a:ext cx="0" cy="0"/>
          <a:chOff x="0" y="0"/>
          <a:chExt cx="0" cy="0"/>
        </a:xfrm>
      </p:grpSpPr>
      <p:sp>
        <p:nvSpPr>
          <p:cNvPr id="92" name="Google Shape;92;p20"/>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20"/>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20"/>
          <p:cNvSpPr txBox="1">
            <a:spLocks noGrp="1"/>
          </p:cNvSpPr>
          <p:nvPr>
            <p:ph type="sldNum" idx="12"/>
          </p:nvPr>
        </p:nvSpPr>
        <p:spPr>
          <a:xfrm>
            <a:off x="9245600" y="6408251"/>
            <a:ext cx="2743200" cy="3652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467" b="1">
                <a:solidFill>
                  <a:schemeClr val="lt1"/>
                </a:solidFill>
                <a:latin typeface="Montserrat"/>
                <a:ea typeface="Montserrat"/>
                <a:cs typeface="Montserrat"/>
                <a:sym typeface="Montserrat"/>
              </a:defRPr>
            </a:lvl1pPr>
            <a:lvl2pPr marL="0" lvl="1" indent="0" algn="r">
              <a:spcBef>
                <a:spcPts val="0"/>
              </a:spcBef>
              <a:buNone/>
              <a:defRPr sz="1467" b="1">
                <a:solidFill>
                  <a:schemeClr val="lt1"/>
                </a:solidFill>
                <a:latin typeface="Montserrat"/>
                <a:ea typeface="Montserrat"/>
                <a:cs typeface="Montserrat"/>
                <a:sym typeface="Montserrat"/>
              </a:defRPr>
            </a:lvl2pPr>
            <a:lvl3pPr marL="0" lvl="2" indent="0" algn="r">
              <a:spcBef>
                <a:spcPts val="0"/>
              </a:spcBef>
              <a:buNone/>
              <a:defRPr sz="1467" b="1">
                <a:solidFill>
                  <a:schemeClr val="lt1"/>
                </a:solidFill>
                <a:latin typeface="Montserrat"/>
                <a:ea typeface="Montserrat"/>
                <a:cs typeface="Montserrat"/>
                <a:sym typeface="Montserrat"/>
              </a:defRPr>
            </a:lvl3pPr>
            <a:lvl4pPr marL="0" lvl="3" indent="0" algn="r">
              <a:spcBef>
                <a:spcPts val="0"/>
              </a:spcBef>
              <a:buNone/>
              <a:defRPr sz="1467" b="1">
                <a:solidFill>
                  <a:schemeClr val="lt1"/>
                </a:solidFill>
                <a:latin typeface="Montserrat"/>
                <a:ea typeface="Montserrat"/>
                <a:cs typeface="Montserrat"/>
                <a:sym typeface="Montserrat"/>
              </a:defRPr>
            </a:lvl4pPr>
            <a:lvl5pPr marL="0" lvl="4" indent="0" algn="r">
              <a:spcBef>
                <a:spcPts val="0"/>
              </a:spcBef>
              <a:buNone/>
              <a:defRPr sz="1467" b="1">
                <a:solidFill>
                  <a:schemeClr val="lt1"/>
                </a:solidFill>
                <a:latin typeface="Montserrat"/>
                <a:ea typeface="Montserrat"/>
                <a:cs typeface="Montserrat"/>
                <a:sym typeface="Montserrat"/>
              </a:defRPr>
            </a:lvl5pPr>
            <a:lvl6pPr marL="0" lvl="5" indent="0" algn="r">
              <a:spcBef>
                <a:spcPts val="0"/>
              </a:spcBef>
              <a:buNone/>
              <a:defRPr sz="1467" b="1">
                <a:solidFill>
                  <a:schemeClr val="lt1"/>
                </a:solidFill>
                <a:latin typeface="Montserrat"/>
                <a:ea typeface="Montserrat"/>
                <a:cs typeface="Montserrat"/>
                <a:sym typeface="Montserrat"/>
              </a:defRPr>
            </a:lvl6pPr>
            <a:lvl7pPr marL="0" lvl="6" indent="0" algn="r">
              <a:spcBef>
                <a:spcPts val="0"/>
              </a:spcBef>
              <a:buNone/>
              <a:defRPr sz="1467" b="1">
                <a:solidFill>
                  <a:schemeClr val="lt1"/>
                </a:solidFill>
                <a:latin typeface="Montserrat"/>
                <a:ea typeface="Montserrat"/>
                <a:cs typeface="Montserrat"/>
                <a:sym typeface="Montserrat"/>
              </a:defRPr>
            </a:lvl7pPr>
            <a:lvl8pPr marL="0" lvl="7" indent="0" algn="r">
              <a:spcBef>
                <a:spcPts val="0"/>
              </a:spcBef>
              <a:buNone/>
              <a:defRPr sz="1467" b="1">
                <a:solidFill>
                  <a:schemeClr val="lt1"/>
                </a:solidFill>
                <a:latin typeface="Montserrat"/>
                <a:ea typeface="Montserrat"/>
                <a:cs typeface="Montserrat"/>
                <a:sym typeface="Montserrat"/>
              </a:defRPr>
            </a:lvl8pPr>
            <a:lvl9pPr marL="0" lvl="8" indent="0" algn="r">
              <a:spcBef>
                <a:spcPts val="0"/>
              </a:spcBef>
              <a:buNone/>
              <a:defRPr sz="1467" b="1">
                <a:solidFill>
                  <a:schemeClr val="lt1"/>
                </a:solidFill>
                <a:latin typeface="Montserrat"/>
                <a:ea typeface="Montserrat"/>
                <a:cs typeface="Montserrat"/>
                <a:sym typeface="Montserrat"/>
              </a:defRPr>
            </a:lvl9pPr>
          </a:lstStyle>
          <a:p>
            <a:fld id="{00000000-1234-1234-1234-123412341234}" type="slidenum">
              <a:rPr lang="en" smtClean="0"/>
              <a:pPr/>
              <a:t>‹#›</a:t>
            </a:fld>
            <a:endParaRPr lang="en"/>
          </a:p>
        </p:txBody>
      </p:sp>
      <p:pic>
        <p:nvPicPr>
          <p:cNvPr id="6" name="Picture 5" descr="Logo&#10;&#10;Description automatically generated">
            <a:extLst>
              <a:ext uri="{FF2B5EF4-FFF2-40B4-BE49-F238E27FC236}">
                <a16:creationId xmlns:a16="http://schemas.microsoft.com/office/drawing/2014/main" id="{EFB5260F-FC66-D24C-9D66-72E0ED7DB4EE}"/>
              </a:ext>
            </a:extLst>
          </p:cNvPr>
          <p:cNvPicPr>
            <a:picLocks noChangeAspect="1"/>
          </p:cNvPicPr>
          <p:nvPr userDrawn="1"/>
        </p:nvPicPr>
        <p:blipFill>
          <a:blip r:embed="rId3"/>
          <a:stretch>
            <a:fillRect/>
          </a:stretch>
        </p:blipFill>
        <p:spPr>
          <a:xfrm>
            <a:off x="10039131" y="251816"/>
            <a:ext cx="1949669" cy="361731"/>
          </a:xfrm>
          <a:prstGeom prst="rect">
            <a:avLst/>
          </a:prstGeom>
        </p:spPr>
      </p:pic>
    </p:spTree>
    <p:extLst>
      <p:ext uri="{BB962C8B-B14F-4D97-AF65-F5344CB8AC3E}">
        <p14:creationId xmlns:p14="http://schemas.microsoft.com/office/powerpoint/2010/main" val="3082838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5183188" y="987426"/>
            <a:ext cx="6172200" cy="4873625"/>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Clr>
                <a:schemeClr val="dk1"/>
              </a:buClr>
              <a:buSzPts val="2400"/>
              <a:buChar char="•"/>
              <a:defRPr sz="3200"/>
            </a:lvl1pPr>
            <a:lvl2pPr marL="1219170" lvl="1" indent="-482588" algn="l">
              <a:lnSpc>
                <a:spcPct val="90000"/>
              </a:lnSpc>
              <a:spcBef>
                <a:spcPts val="533"/>
              </a:spcBef>
              <a:spcAft>
                <a:spcPts val="0"/>
              </a:spcAft>
              <a:buClr>
                <a:schemeClr val="dk1"/>
              </a:buClr>
              <a:buSzPts val="2100"/>
              <a:buChar char="•"/>
              <a:defRPr sz="2800"/>
            </a:lvl2pPr>
            <a:lvl3pPr marL="1828754" lvl="2" indent="-457189" algn="l">
              <a:lnSpc>
                <a:spcPct val="90000"/>
              </a:lnSpc>
              <a:spcBef>
                <a:spcPts val="533"/>
              </a:spcBef>
              <a:spcAft>
                <a:spcPts val="0"/>
              </a:spcAft>
              <a:buClr>
                <a:schemeClr val="dk1"/>
              </a:buClr>
              <a:buSzPts val="1800"/>
              <a:buChar char="•"/>
              <a:defRPr sz="2400"/>
            </a:lvl3pPr>
            <a:lvl4pPr marL="2438339" lvl="3" indent="-431789" algn="l">
              <a:lnSpc>
                <a:spcPct val="90000"/>
              </a:lnSpc>
              <a:spcBef>
                <a:spcPts val="533"/>
              </a:spcBef>
              <a:spcAft>
                <a:spcPts val="0"/>
              </a:spcAft>
              <a:buClr>
                <a:schemeClr val="dk1"/>
              </a:buClr>
              <a:buSzPts val="1500"/>
              <a:buChar char="•"/>
              <a:defRPr sz="2000"/>
            </a:lvl4pPr>
            <a:lvl5pPr marL="3047924" lvl="4" indent="-431789" algn="l">
              <a:lnSpc>
                <a:spcPct val="90000"/>
              </a:lnSpc>
              <a:spcBef>
                <a:spcPts val="533"/>
              </a:spcBef>
              <a:spcAft>
                <a:spcPts val="0"/>
              </a:spcAft>
              <a:buClr>
                <a:schemeClr val="dk1"/>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99" name="Google Shape;99;p21"/>
          <p:cNvSpPr txBox="1">
            <a:spLocks noGrp="1"/>
          </p:cNvSpPr>
          <p:nvPr>
            <p:ph type="body" idx="2"/>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200"/>
              <a:buNone/>
              <a:defRPr sz="1600"/>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00" name="Google Shape;100;p21"/>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1" name="Google Shape;101;p21"/>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2" name="Google Shape;102;p21"/>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03355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5" name="Google Shape;105;p22"/>
          <p:cNvSpPr>
            <a:spLocks noGrp="1"/>
          </p:cNvSpPr>
          <p:nvPr>
            <p:ph type="pic" idx="2"/>
          </p:nvPr>
        </p:nvSpPr>
        <p:spPr>
          <a:xfrm>
            <a:off x="5183188" y="987426"/>
            <a:ext cx="6172200" cy="4873625"/>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6" name="Google Shape;106;p22"/>
          <p:cNvSpPr txBox="1">
            <a:spLocks noGrp="1"/>
          </p:cNvSpPr>
          <p:nvPr>
            <p:ph type="body" idx="1"/>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200"/>
              <a:buNone/>
              <a:defRPr sz="1600"/>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07" name="Google Shape;107;p22"/>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22"/>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9" name="Google Shape;109;p22"/>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24287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0"/>
        <p:cNvGrpSpPr/>
        <p:nvPr/>
      </p:nvGrpSpPr>
      <p:grpSpPr>
        <a:xfrm>
          <a:off x="0" y="0"/>
          <a:ext cx="0" cy="0"/>
          <a:chOff x="0" y="0"/>
          <a:chExt cx="0" cy="0"/>
        </a:xfrm>
      </p:grpSpPr>
      <p:sp>
        <p:nvSpPr>
          <p:cNvPr id="111" name="Google Shape;111;p2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2" name="Google Shape;112;p23"/>
          <p:cNvSpPr txBox="1">
            <a:spLocks noGrp="1"/>
          </p:cNvSpPr>
          <p:nvPr>
            <p:ph type="body" idx="1"/>
          </p:nvPr>
        </p:nvSpPr>
        <p:spPr>
          <a:xfrm rot="5400000">
            <a:off x="3920331" y="-1256505"/>
            <a:ext cx="4351339" cy="105156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3" name="Google Shape;113;p2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4" name="Google Shape;114;p2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5" name="Google Shape;115;p2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79632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6"/>
        <p:cNvGrpSpPr/>
        <p:nvPr/>
      </p:nvGrpSpPr>
      <p:grpSpPr>
        <a:xfrm>
          <a:off x="0" y="0"/>
          <a:ext cx="0" cy="0"/>
          <a:chOff x="0" y="0"/>
          <a:chExt cx="0" cy="0"/>
        </a:xfrm>
      </p:grpSpPr>
      <p:sp>
        <p:nvSpPr>
          <p:cNvPr id="117" name="Google Shape;117;p24"/>
          <p:cNvSpPr txBox="1">
            <a:spLocks noGrp="1"/>
          </p:cNvSpPr>
          <p:nvPr>
            <p:ph type="title"/>
          </p:nvPr>
        </p:nvSpPr>
        <p:spPr>
          <a:xfrm rot="5400000">
            <a:off x="7133431" y="1956595"/>
            <a:ext cx="5811839" cy="26289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8" name="Google Shape;118;p24"/>
          <p:cNvSpPr txBox="1">
            <a:spLocks noGrp="1"/>
          </p:cNvSpPr>
          <p:nvPr>
            <p:ph type="body" idx="1"/>
          </p:nvPr>
        </p:nvSpPr>
        <p:spPr>
          <a:xfrm rot="5400000">
            <a:off x="1799431" y="-596105"/>
            <a:ext cx="5811839" cy="77343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9" name="Google Shape;119;p24"/>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4"/>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4"/>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35868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Subtitle">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508001" y="1178428"/>
            <a:ext cx="11157818"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93" indent="0">
              <a:buNone/>
              <a:defRPr sz="1600"/>
            </a:lvl2pPr>
            <a:lvl3pPr marL="1219185" indent="0">
              <a:buNone/>
              <a:defRPr sz="1334"/>
            </a:lvl3pPr>
            <a:lvl4pPr marL="1828778" indent="0">
              <a:buNone/>
              <a:defRPr sz="1200"/>
            </a:lvl4pPr>
            <a:lvl5pPr marL="2438369" indent="0">
              <a:buNone/>
              <a:defRPr sz="1200"/>
            </a:lvl5pPr>
            <a:lvl6pPr marL="3047962" indent="0">
              <a:buNone/>
              <a:defRPr sz="1200"/>
            </a:lvl6pPr>
            <a:lvl7pPr marL="3657554" indent="0">
              <a:buNone/>
              <a:defRPr sz="1200"/>
            </a:lvl7pPr>
            <a:lvl8pPr marL="4267147" indent="0">
              <a:buNone/>
              <a:defRPr sz="1200"/>
            </a:lvl8pPr>
            <a:lvl9pPr marL="4876740" indent="0">
              <a:buNone/>
              <a:defRPr sz="1200"/>
            </a:lvl9pPr>
          </a:lstStyle>
          <a:p>
            <a:pPr lvl="0"/>
            <a:r>
              <a:rPr lang="en-US" dirty="0"/>
              <a:t>CLICK TO EDITE SUBTITLE</a:t>
            </a:r>
          </a:p>
        </p:txBody>
      </p:sp>
      <p:sp>
        <p:nvSpPr>
          <p:cNvPr id="5" name="Title 2"/>
          <p:cNvSpPr>
            <a:spLocks noGrp="1"/>
          </p:cNvSpPr>
          <p:nvPr>
            <p:ph type="title"/>
          </p:nvPr>
        </p:nvSpPr>
        <p:spPr>
          <a:xfrm>
            <a:off x="508001" y="455085"/>
            <a:ext cx="11157818" cy="660511"/>
          </a:xfrm>
          <a:prstGeom prst="rect">
            <a:avLst/>
          </a:prstGeom>
        </p:spPr>
        <p:txBody>
          <a:bodyPr lIns="0" tIns="0" rIns="0" bIns="0" anchor="ctr"/>
          <a:lstStyle>
            <a:lvl1pPr algn="ctr">
              <a:defRPr sz="4800">
                <a:solidFill>
                  <a:schemeClr val="tx1">
                    <a:lumMod val="50000"/>
                    <a:lumOff val="50000"/>
                  </a:schemeClr>
                </a:solidFill>
              </a:defRPr>
            </a:lvl1pPr>
          </a:lstStyle>
          <a:p>
            <a:r>
              <a:rPr lang="en-US" dirty="0"/>
              <a:t>Click to edit Master title style</a:t>
            </a:r>
          </a:p>
        </p:txBody>
      </p:sp>
    </p:spTree>
    <p:extLst>
      <p:ext uri="{BB962C8B-B14F-4D97-AF65-F5344CB8AC3E}">
        <p14:creationId xmlns:p14="http://schemas.microsoft.com/office/powerpoint/2010/main" val="39997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6"/>
        <p:cNvGrpSpPr/>
        <p:nvPr/>
      </p:nvGrpSpPr>
      <p:grpSpPr>
        <a:xfrm>
          <a:off x="0" y="0"/>
          <a:ext cx="0" cy="0"/>
          <a:chOff x="0" y="0"/>
          <a:chExt cx="0" cy="0"/>
        </a:xfrm>
      </p:grpSpPr>
      <p:sp>
        <p:nvSpPr>
          <p:cNvPr id="57" name="Google Shape;57;p14"/>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333" b="1">
                <a:solidFill>
                  <a:schemeClr val="lt1"/>
                </a:solidFill>
                <a:latin typeface="Montserrat"/>
                <a:ea typeface="Montserrat"/>
                <a:cs typeface="Montserrat"/>
                <a:sym typeface="Montserrat"/>
              </a:defRPr>
            </a:lvl1pPr>
            <a:lvl2pPr marL="0" lvl="1" indent="0" algn="r">
              <a:spcBef>
                <a:spcPts val="0"/>
              </a:spcBef>
              <a:buNone/>
              <a:defRPr sz="1333" b="1">
                <a:solidFill>
                  <a:schemeClr val="lt1"/>
                </a:solidFill>
                <a:latin typeface="Montserrat"/>
                <a:ea typeface="Montserrat"/>
                <a:cs typeface="Montserrat"/>
                <a:sym typeface="Montserrat"/>
              </a:defRPr>
            </a:lvl2pPr>
            <a:lvl3pPr marL="0" lvl="2" indent="0" algn="r">
              <a:spcBef>
                <a:spcPts val="0"/>
              </a:spcBef>
              <a:buNone/>
              <a:defRPr sz="1333" b="1">
                <a:solidFill>
                  <a:schemeClr val="lt1"/>
                </a:solidFill>
                <a:latin typeface="Montserrat"/>
                <a:ea typeface="Montserrat"/>
                <a:cs typeface="Montserrat"/>
                <a:sym typeface="Montserrat"/>
              </a:defRPr>
            </a:lvl3pPr>
            <a:lvl4pPr marL="0" lvl="3" indent="0" algn="r">
              <a:spcBef>
                <a:spcPts val="0"/>
              </a:spcBef>
              <a:buNone/>
              <a:defRPr sz="1333" b="1">
                <a:solidFill>
                  <a:schemeClr val="lt1"/>
                </a:solidFill>
                <a:latin typeface="Montserrat"/>
                <a:ea typeface="Montserrat"/>
                <a:cs typeface="Montserrat"/>
                <a:sym typeface="Montserrat"/>
              </a:defRPr>
            </a:lvl4pPr>
            <a:lvl5pPr marL="0" lvl="4" indent="0" algn="r">
              <a:spcBef>
                <a:spcPts val="0"/>
              </a:spcBef>
              <a:buNone/>
              <a:defRPr sz="1333" b="1">
                <a:solidFill>
                  <a:schemeClr val="lt1"/>
                </a:solidFill>
                <a:latin typeface="Montserrat"/>
                <a:ea typeface="Montserrat"/>
                <a:cs typeface="Montserrat"/>
                <a:sym typeface="Montserrat"/>
              </a:defRPr>
            </a:lvl5pPr>
            <a:lvl6pPr marL="0" lvl="5" indent="0" algn="r">
              <a:spcBef>
                <a:spcPts val="0"/>
              </a:spcBef>
              <a:buNone/>
              <a:defRPr sz="1333" b="1">
                <a:solidFill>
                  <a:schemeClr val="lt1"/>
                </a:solidFill>
                <a:latin typeface="Montserrat"/>
                <a:ea typeface="Montserrat"/>
                <a:cs typeface="Montserrat"/>
                <a:sym typeface="Montserrat"/>
              </a:defRPr>
            </a:lvl6pPr>
            <a:lvl7pPr marL="0" lvl="6" indent="0" algn="r">
              <a:spcBef>
                <a:spcPts val="0"/>
              </a:spcBef>
              <a:buNone/>
              <a:defRPr sz="1333" b="1">
                <a:solidFill>
                  <a:schemeClr val="lt1"/>
                </a:solidFill>
                <a:latin typeface="Montserrat"/>
                <a:ea typeface="Montserrat"/>
                <a:cs typeface="Montserrat"/>
                <a:sym typeface="Montserrat"/>
              </a:defRPr>
            </a:lvl7pPr>
            <a:lvl8pPr marL="0" lvl="7" indent="0" algn="r">
              <a:spcBef>
                <a:spcPts val="0"/>
              </a:spcBef>
              <a:buNone/>
              <a:defRPr sz="1333" b="1">
                <a:solidFill>
                  <a:schemeClr val="lt1"/>
                </a:solidFill>
                <a:latin typeface="Montserrat"/>
                <a:ea typeface="Montserrat"/>
                <a:cs typeface="Montserrat"/>
                <a:sym typeface="Montserrat"/>
              </a:defRPr>
            </a:lvl8pPr>
            <a:lvl9pPr marL="0" lvl="8" indent="0" algn="r">
              <a:spcBef>
                <a:spcPts val="0"/>
              </a:spcBef>
              <a:buNone/>
              <a:defRPr sz="1333" b="1">
                <a:solidFill>
                  <a:schemeClr val="lt1"/>
                </a:solidFill>
                <a:latin typeface="Montserrat"/>
                <a:ea typeface="Montserrat"/>
                <a:cs typeface="Montserrat"/>
                <a:sym typeface="Montserrat"/>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777382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0" name="Google Shape;60;p15"/>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61" name="Google Shape;61;p15"/>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62" name="Google Shape;62;p15"/>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63" name="Google Shape;63;p15"/>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612303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831851" y="1709740"/>
            <a:ext cx="10515600" cy="2852737"/>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6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6" name="Google Shape;66;p16"/>
          <p:cNvSpPr txBox="1">
            <a:spLocks noGrp="1"/>
          </p:cNvSpPr>
          <p:nvPr>
            <p:ph type="body" idx="1"/>
          </p:nvPr>
        </p:nvSpPr>
        <p:spPr>
          <a:xfrm>
            <a:off x="831851" y="4589463"/>
            <a:ext cx="10515600" cy="1500187"/>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rgbClr val="888888"/>
              </a:buClr>
              <a:buSzPts val="1800"/>
              <a:buNone/>
              <a:defRPr sz="2400">
                <a:solidFill>
                  <a:srgbClr val="888888"/>
                </a:solidFill>
              </a:defRPr>
            </a:lvl1pPr>
            <a:lvl2pPr marL="1219170" lvl="1" indent="-304792" algn="l">
              <a:lnSpc>
                <a:spcPct val="90000"/>
              </a:lnSpc>
              <a:spcBef>
                <a:spcPts val="533"/>
              </a:spcBef>
              <a:spcAft>
                <a:spcPts val="0"/>
              </a:spcAft>
              <a:buClr>
                <a:srgbClr val="888888"/>
              </a:buClr>
              <a:buSzPts val="1500"/>
              <a:buNone/>
              <a:defRPr sz="2000">
                <a:solidFill>
                  <a:srgbClr val="888888"/>
                </a:solidFill>
              </a:defRPr>
            </a:lvl2pPr>
            <a:lvl3pPr marL="1828754" lvl="2" indent="-304792" algn="l">
              <a:lnSpc>
                <a:spcPct val="90000"/>
              </a:lnSpc>
              <a:spcBef>
                <a:spcPts val="533"/>
              </a:spcBef>
              <a:spcAft>
                <a:spcPts val="0"/>
              </a:spcAft>
              <a:buClr>
                <a:srgbClr val="888888"/>
              </a:buClr>
              <a:buSzPts val="1400"/>
              <a:buNone/>
              <a:defRPr sz="1867">
                <a:solidFill>
                  <a:srgbClr val="888888"/>
                </a:solidFill>
              </a:defRPr>
            </a:lvl3pPr>
            <a:lvl4pPr marL="2438339" lvl="3" indent="-304792" algn="l">
              <a:lnSpc>
                <a:spcPct val="90000"/>
              </a:lnSpc>
              <a:spcBef>
                <a:spcPts val="533"/>
              </a:spcBef>
              <a:spcAft>
                <a:spcPts val="0"/>
              </a:spcAft>
              <a:buClr>
                <a:srgbClr val="888888"/>
              </a:buClr>
              <a:buSzPts val="1200"/>
              <a:buNone/>
              <a:defRPr sz="1600">
                <a:solidFill>
                  <a:srgbClr val="888888"/>
                </a:solidFill>
              </a:defRPr>
            </a:lvl4pPr>
            <a:lvl5pPr marL="3047924" lvl="4" indent="-304792" algn="l">
              <a:lnSpc>
                <a:spcPct val="90000"/>
              </a:lnSpc>
              <a:spcBef>
                <a:spcPts val="533"/>
              </a:spcBef>
              <a:spcAft>
                <a:spcPts val="0"/>
              </a:spcAft>
              <a:buClr>
                <a:srgbClr val="888888"/>
              </a:buClr>
              <a:buSzPts val="1200"/>
              <a:buNone/>
              <a:defRPr sz="1600">
                <a:solidFill>
                  <a:srgbClr val="888888"/>
                </a:solidFill>
              </a:defRPr>
            </a:lvl5pPr>
            <a:lvl6pPr marL="3657509" lvl="5" indent="-304792" algn="l">
              <a:lnSpc>
                <a:spcPct val="90000"/>
              </a:lnSpc>
              <a:spcBef>
                <a:spcPts val="533"/>
              </a:spcBef>
              <a:spcAft>
                <a:spcPts val="0"/>
              </a:spcAft>
              <a:buClr>
                <a:srgbClr val="888888"/>
              </a:buClr>
              <a:buSzPts val="1200"/>
              <a:buNone/>
              <a:defRPr sz="1600">
                <a:solidFill>
                  <a:srgbClr val="888888"/>
                </a:solidFill>
              </a:defRPr>
            </a:lvl6pPr>
            <a:lvl7pPr marL="4267093" lvl="6" indent="-304792" algn="l">
              <a:lnSpc>
                <a:spcPct val="90000"/>
              </a:lnSpc>
              <a:spcBef>
                <a:spcPts val="533"/>
              </a:spcBef>
              <a:spcAft>
                <a:spcPts val="0"/>
              </a:spcAft>
              <a:buClr>
                <a:srgbClr val="888888"/>
              </a:buClr>
              <a:buSzPts val="1200"/>
              <a:buNone/>
              <a:defRPr sz="1600">
                <a:solidFill>
                  <a:srgbClr val="888888"/>
                </a:solidFill>
              </a:defRPr>
            </a:lvl7pPr>
            <a:lvl8pPr marL="4876678" lvl="7" indent="-304792" algn="l">
              <a:lnSpc>
                <a:spcPct val="90000"/>
              </a:lnSpc>
              <a:spcBef>
                <a:spcPts val="533"/>
              </a:spcBef>
              <a:spcAft>
                <a:spcPts val="0"/>
              </a:spcAft>
              <a:buClr>
                <a:srgbClr val="888888"/>
              </a:buClr>
              <a:buSzPts val="1200"/>
              <a:buNone/>
              <a:defRPr sz="1600">
                <a:solidFill>
                  <a:srgbClr val="888888"/>
                </a:solidFill>
              </a:defRPr>
            </a:lvl8pPr>
            <a:lvl9pPr marL="5486263" lvl="8" indent="-304792" algn="l">
              <a:lnSpc>
                <a:spcPct val="90000"/>
              </a:lnSpc>
              <a:spcBef>
                <a:spcPts val="533"/>
              </a:spcBef>
              <a:spcAft>
                <a:spcPts val="0"/>
              </a:spcAft>
              <a:buClr>
                <a:srgbClr val="888888"/>
              </a:buClr>
              <a:buSzPts val="1200"/>
              <a:buNone/>
              <a:defRPr sz="1600">
                <a:solidFill>
                  <a:srgbClr val="888888"/>
                </a:solidFill>
              </a:defRPr>
            </a:lvl9pPr>
          </a:lstStyle>
          <a:p>
            <a:endParaRPr/>
          </a:p>
        </p:txBody>
      </p:sp>
      <p:sp>
        <p:nvSpPr>
          <p:cNvPr id="67" name="Google Shape;67;p16"/>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68" name="Google Shape;68;p16"/>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69" name="Google Shape;69;p16"/>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591634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0"/>
        <p:cNvGrpSpPr/>
        <p:nvPr/>
      </p:nvGrpSpPr>
      <p:grpSpPr>
        <a:xfrm>
          <a:off x="0" y="0"/>
          <a:ext cx="0" cy="0"/>
          <a:chOff x="0" y="0"/>
          <a:chExt cx="0" cy="0"/>
        </a:xfrm>
      </p:grpSpPr>
      <p:sp>
        <p:nvSpPr>
          <p:cNvPr id="71" name="Google Shape;71;p17"/>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2" name="Google Shape;72;p17"/>
          <p:cNvSpPr txBox="1">
            <a:spLocks noGrp="1"/>
          </p:cNvSpPr>
          <p:nvPr>
            <p:ph type="body" idx="1"/>
          </p:nvPr>
        </p:nvSpPr>
        <p:spPr>
          <a:xfrm>
            <a:off x="838200" y="1825625"/>
            <a:ext cx="5181600" cy="4351339"/>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73" name="Google Shape;73;p17"/>
          <p:cNvSpPr txBox="1">
            <a:spLocks noGrp="1"/>
          </p:cNvSpPr>
          <p:nvPr>
            <p:ph type="body" idx="2"/>
          </p:nvPr>
        </p:nvSpPr>
        <p:spPr>
          <a:xfrm>
            <a:off x="6172200" y="1825625"/>
            <a:ext cx="5181600" cy="4351339"/>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74" name="Google Shape;74;p17"/>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75" name="Google Shape;75;p17"/>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76" name="Google Shape;76;p17"/>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769315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dpi="0" rotWithShape="1">
          <a:blip r:embed="rId2">
            <a:lum/>
          </a:blip>
          <a:srcRect/>
          <a:stretch>
            <a:fillRect t="-1000" b="-1000"/>
          </a:stretch>
        </a:blipFill>
        <a:effectLst/>
      </p:bgPr>
    </p:bg>
    <p:spTree>
      <p:nvGrpSpPr>
        <p:cNvPr id="1" name="Shape 91"/>
        <p:cNvGrpSpPr/>
        <p:nvPr/>
      </p:nvGrpSpPr>
      <p:grpSpPr>
        <a:xfrm>
          <a:off x="0" y="0"/>
          <a:ext cx="0" cy="0"/>
          <a:chOff x="0" y="0"/>
          <a:chExt cx="0" cy="0"/>
        </a:xfrm>
      </p:grpSpPr>
      <p:sp>
        <p:nvSpPr>
          <p:cNvPr id="92" name="Google Shape;92;p20"/>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93" name="Google Shape;93;p20"/>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94" name="Google Shape;94;p20"/>
          <p:cNvSpPr txBox="1">
            <a:spLocks noGrp="1"/>
          </p:cNvSpPr>
          <p:nvPr>
            <p:ph type="sldNum" idx="12"/>
          </p:nvPr>
        </p:nvSpPr>
        <p:spPr>
          <a:xfrm>
            <a:off x="9245600" y="6408251"/>
            <a:ext cx="2743200" cy="3652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467" b="1">
                <a:solidFill>
                  <a:schemeClr val="lt1"/>
                </a:solidFill>
                <a:latin typeface="Montserrat"/>
                <a:ea typeface="Montserrat"/>
                <a:cs typeface="Montserrat"/>
                <a:sym typeface="Montserrat"/>
              </a:defRPr>
            </a:lvl1pPr>
            <a:lvl2pPr marL="0" lvl="1" indent="0" algn="r">
              <a:spcBef>
                <a:spcPts val="0"/>
              </a:spcBef>
              <a:buNone/>
              <a:defRPr sz="1467" b="1">
                <a:solidFill>
                  <a:schemeClr val="lt1"/>
                </a:solidFill>
                <a:latin typeface="Montserrat"/>
                <a:ea typeface="Montserrat"/>
                <a:cs typeface="Montserrat"/>
                <a:sym typeface="Montserrat"/>
              </a:defRPr>
            </a:lvl2pPr>
            <a:lvl3pPr marL="0" lvl="2" indent="0" algn="r">
              <a:spcBef>
                <a:spcPts val="0"/>
              </a:spcBef>
              <a:buNone/>
              <a:defRPr sz="1467" b="1">
                <a:solidFill>
                  <a:schemeClr val="lt1"/>
                </a:solidFill>
                <a:latin typeface="Montserrat"/>
                <a:ea typeface="Montserrat"/>
                <a:cs typeface="Montserrat"/>
                <a:sym typeface="Montserrat"/>
              </a:defRPr>
            </a:lvl3pPr>
            <a:lvl4pPr marL="0" lvl="3" indent="0" algn="r">
              <a:spcBef>
                <a:spcPts val="0"/>
              </a:spcBef>
              <a:buNone/>
              <a:defRPr sz="1467" b="1">
                <a:solidFill>
                  <a:schemeClr val="lt1"/>
                </a:solidFill>
                <a:latin typeface="Montserrat"/>
                <a:ea typeface="Montserrat"/>
                <a:cs typeface="Montserrat"/>
                <a:sym typeface="Montserrat"/>
              </a:defRPr>
            </a:lvl4pPr>
            <a:lvl5pPr marL="0" lvl="4" indent="0" algn="r">
              <a:spcBef>
                <a:spcPts val="0"/>
              </a:spcBef>
              <a:buNone/>
              <a:defRPr sz="1467" b="1">
                <a:solidFill>
                  <a:schemeClr val="lt1"/>
                </a:solidFill>
                <a:latin typeface="Montserrat"/>
                <a:ea typeface="Montserrat"/>
                <a:cs typeface="Montserrat"/>
                <a:sym typeface="Montserrat"/>
              </a:defRPr>
            </a:lvl5pPr>
            <a:lvl6pPr marL="0" lvl="5" indent="0" algn="r">
              <a:spcBef>
                <a:spcPts val="0"/>
              </a:spcBef>
              <a:buNone/>
              <a:defRPr sz="1467" b="1">
                <a:solidFill>
                  <a:schemeClr val="lt1"/>
                </a:solidFill>
                <a:latin typeface="Montserrat"/>
                <a:ea typeface="Montserrat"/>
                <a:cs typeface="Montserrat"/>
                <a:sym typeface="Montserrat"/>
              </a:defRPr>
            </a:lvl6pPr>
            <a:lvl7pPr marL="0" lvl="6" indent="0" algn="r">
              <a:spcBef>
                <a:spcPts val="0"/>
              </a:spcBef>
              <a:buNone/>
              <a:defRPr sz="1467" b="1">
                <a:solidFill>
                  <a:schemeClr val="lt1"/>
                </a:solidFill>
                <a:latin typeface="Montserrat"/>
                <a:ea typeface="Montserrat"/>
                <a:cs typeface="Montserrat"/>
                <a:sym typeface="Montserrat"/>
              </a:defRPr>
            </a:lvl7pPr>
            <a:lvl8pPr marL="0" lvl="7" indent="0" algn="r">
              <a:spcBef>
                <a:spcPts val="0"/>
              </a:spcBef>
              <a:buNone/>
              <a:defRPr sz="1467" b="1">
                <a:solidFill>
                  <a:schemeClr val="lt1"/>
                </a:solidFill>
                <a:latin typeface="Montserrat"/>
                <a:ea typeface="Montserrat"/>
                <a:cs typeface="Montserrat"/>
                <a:sym typeface="Montserrat"/>
              </a:defRPr>
            </a:lvl8pPr>
            <a:lvl9pPr marL="0" lvl="8" indent="0" algn="r">
              <a:spcBef>
                <a:spcPts val="0"/>
              </a:spcBef>
              <a:buNone/>
              <a:defRPr sz="1467" b="1">
                <a:solidFill>
                  <a:schemeClr val="lt1"/>
                </a:solidFill>
                <a:latin typeface="Montserrat"/>
                <a:ea typeface="Montserrat"/>
                <a:cs typeface="Montserrat"/>
                <a:sym typeface="Montserrat"/>
              </a:defRPr>
            </a:lvl9pPr>
          </a:lstStyle>
          <a:p>
            <a:fld id="{00000000-1234-1234-1234-123412341234}" type="slidenum">
              <a:rPr lang="en" smtClean="0"/>
              <a:pPr/>
              <a:t>‹#›</a:t>
            </a:fld>
            <a:endParaRPr lang="en" dirty="0"/>
          </a:p>
        </p:txBody>
      </p:sp>
      <p:pic>
        <p:nvPicPr>
          <p:cNvPr id="3" name="Picture 2" descr="Logo&#10;&#10;Description automatically generated">
            <a:extLst>
              <a:ext uri="{FF2B5EF4-FFF2-40B4-BE49-F238E27FC236}">
                <a16:creationId xmlns:a16="http://schemas.microsoft.com/office/drawing/2014/main" id="{41FACC7C-535F-C59D-DF19-95D1E03ECBD7}"/>
              </a:ext>
            </a:extLst>
          </p:cNvPr>
          <p:cNvPicPr>
            <a:picLocks noChangeAspect="1"/>
          </p:cNvPicPr>
          <p:nvPr userDrawn="1"/>
        </p:nvPicPr>
        <p:blipFill>
          <a:blip r:embed="rId3"/>
          <a:stretch>
            <a:fillRect/>
          </a:stretch>
        </p:blipFill>
        <p:spPr>
          <a:xfrm>
            <a:off x="10496811" y="176408"/>
            <a:ext cx="1491989" cy="376897"/>
          </a:xfrm>
          <a:prstGeom prst="rect">
            <a:avLst/>
          </a:prstGeom>
        </p:spPr>
      </p:pic>
    </p:spTree>
    <p:extLst>
      <p:ext uri="{BB962C8B-B14F-4D97-AF65-F5344CB8AC3E}">
        <p14:creationId xmlns:p14="http://schemas.microsoft.com/office/powerpoint/2010/main" val="1323776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5183188" y="987426"/>
            <a:ext cx="6172200" cy="4873625"/>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Clr>
                <a:schemeClr val="dk1"/>
              </a:buClr>
              <a:buSzPts val="2400"/>
              <a:buChar char="•"/>
              <a:defRPr sz="3200"/>
            </a:lvl1pPr>
            <a:lvl2pPr marL="1219170" lvl="1" indent="-482588" algn="l">
              <a:lnSpc>
                <a:spcPct val="90000"/>
              </a:lnSpc>
              <a:spcBef>
                <a:spcPts val="533"/>
              </a:spcBef>
              <a:spcAft>
                <a:spcPts val="0"/>
              </a:spcAft>
              <a:buClr>
                <a:schemeClr val="dk1"/>
              </a:buClr>
              <a:buSzPts val="2100"/>
              <a:buChar char="•"/>
              <a:defRPr sz="2800"/>
            </a:lvl2pPr>
            <a:lvl3pPr marL="1828754" lvl="2" indent="-457189" algn="l">
              <a:lnSpc>
                <a:spcPct val="90000"/>
              </a:lnSpc>
              <a:spcBef>
                <a:spcPts val="533"/>
              </a:spcBef>
              <a:spcAft>
                <a:spcPts val="0"/>
              </a:spcAft>
              <a:buClr>
                <a:schemeClr val="dk1"/>
              </a:buClr>
              <a:buSzPts val="1800"/>
              <a:buChar char="•"/>
              <a:defRPr sz="2400"/>
            </a:lvl3pPr>
            <a:lvl4pPr marL="2438339" lvl="3" indent="-431789" algn="l">
              <a:lnSpc>
                <a:spcPct val="90000"/>
              </a:lnSpc>
              <a:spcBef>
                <a:spcPts val="533"/>
              </a:spcBef>
              <a:spcAft>
                <a:spcPts val="0"/>
              </a:spcAft>
              <a:buClr>
                <a:schemeClr val="dk1"/>
              </a:buClr>
              <a:buSzPts val="1500"/>
              <a:buChar char="•"/>
              <a:defRPr sz="2000"/>
            </a:lvl4pPr>
            <a:lvl5pPr marL="3047924" lvl="4" indent="-431789" algn="l">
              <a:lnSpc>
                <a:spcPct val="90000"/>
              </a:lnSpc>
              <a:spcBef>
                <a:spcPts val="533"/>
              </a:spcBef>
              <a:spcAft>
                <a:spcPts val="0"/>
              </a:spcAft>
              <a:buClr>
                <a:schemeClr val="dk1"/>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99" name="Google Shape;99;p21"/>
          <p:cNvSpPr txBox="1">
            <a:spLocks noGrp="1"/>
          </p:cNvSpPr>
          <p:nvPr>
            <p:ph type="body" idx="2"/>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200"/>
              <a:buNone/>
              <a:defRPr sz="1600"/>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00" name="Google Shape;100;p21"/>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01" name="Google Shape;101;p21"/>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02" name="Google Shape;102;p21"/>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2635919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5" name="Google Shape;105;p22"/>
          <p:cNvSpPr>
            <a:spLocks noGrp="1"/>
          </p:cNvSpPr>
          <p:nvPr>
            <p:ph type="pic" idx="2"/>
          </p:nvPr>
        </p:nvSpPr>
        <p:spPr>
          <a:xfrm>
            <a:off x="5183188" y="987426"/>
            <a:ext cx="6172200" cy="4873625"/>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106" name="Google Shape;106;p22"/>
          <p:cNvSpPr txBox="1">
            <a:spLocks noGrp="1"/>
          </p:cNvSpPr>
          <p:nvPr>
            <p:ph type="body" idx="1"/>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200"/>
              <a:buNone/>
              <a:defRPr sz="1600"/>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07" name="Google Shape;107;p22"/>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08" name="Google Shape;108;p22"/>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09" name="Google Shape;109;p22"/>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723512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0"/>
        <p:cNvGrpSpPr/>
        <p:nvPr/>
      </p:nvGrpSpPr>
      <p:grpSpPr>
        <a:xfrm>
          <a:off x="0" y="0"/>
          <a:ext cx="0" cy="0"/>
          <a:chOff x="0" y="0"/>
          <a:chExt cx="0" cy="0"/>
        </a:xfrm>
      </p:grpSpPr>
      <p:sp>
        <p:nvSpPr>
          <p:cNvPr id="111" name="Google Shape;111;p2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2" name="Google Shape;112;p23"/>
          <p:cNvSpPr txBox="1">
            <a:spLocks noGrp="1"/>
          </p:cNvSpPr>
          <p:nvPr>
            <p:ph type="body" idx="1"/>
          </p:nvPr>
        </p:nvSpPr>
        <p:spPr>
          <a:xfrm rot="5400000">
            <a:off x="3920331" y="-1256505"/>
            <a:ext cx="4351339" cy="105156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3" name="Google Shape;113;p2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14" name="Google Shape;114;p2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15" name="Google Shape;115;p2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725769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6"/>
        <p:cNvGrpSpPr/>
        <p:nvPr/>
      </p:nvGrpSpPr>
      <p:grpSpPr>
        <a:xfrm>
          <a:off x="0" y="0"/>
          <a:ext cx="0" cy="0"/>
          <a:chOff x="0" y="0"/>
          <a:chExt cx="0" cy="0"/>
        </a:xfrm>
      </p:grpSpPr>
      <p:sp>
        <p:nvSpPr>
          <p:cNvPr id="117" name="Google Shape;117;p24"/>
          <p:cNvSpPr txBox="1">
            <a:spLocks noGrp="1"/>
          </p:cNvSpPr>
          <p:nvPr>
            <p:ph type="title"/>
          </p:nvPr>
        </p:nvSpPr>
        <p:spPr>
          <a:xfrm rot="5400000">
            <a:off x="7133431" y="1956595"/>
            <a:ext cx="5811839" cy="26289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8" name="Google Shape;118;p24"/>
          <p:cNvSpPr txBox="1">
            <a:spLocks noGrp="1"/>
          </p:cNvSpPr>
          <p:nvPr>
            <p:ph type="body" idx="1"/>
          </p:nvPr>
        </p:nvSpPr>
        <p:spPr>
          <a:xfrm rot="5400000">
            <a:off x="1799431" y="-596105"/>
            <a:ext cx="5811839" cy="77343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9" name="Google Shape;119;p24"/>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20" name="Google Shape;120;p24"/>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21" name="Google Shape;121;p24"/>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950845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Montserrat Light"/>
              <a:buNone/>
              <a:defRPr sz="3300" i="0" u="none" strike="noStrike" cap="none">
                <a:solidFill>
                  <a:schemeClr val="dk1"/>
                </a:solidFill>
                <a:latin typeface="Montserrat Light"/>
                <a:ea typeface="Montserrat Light"/>
                <a:cs typeface="Montserrat Light"/>
                <a:sym typeface="Montserrat Light"/>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Montserrat SemiBold"/>
              <a:buChar char="•"/>
              <a:defRPr sz="2100" i="0" u="none" strike="noStrike" cap="none">
                <a:solidFill>
                  <a:schemeClr val="dk1"/>
                </a:solidFill>
                <a:latin typeface="Montserrat SemiBold"/>
                <a:ea typeface="Montserrat SemiBold"/>
                <a:cs typeface="Montserrat SemiBold"/>
                <a:sym typeface="Montserrat SemiBold"/>
              </a:defRPr>
            </a:lvl1pPr>
            <a:lvl2pPr marL="914400" marR="0" lvl="1" indent="-342900" algn="l" rtl="0">
              <a:lnSpc>
                <a:spcPct val="90000"/>
              </a:lnSpc>
              <a:spcBef>
                <a:spcPts val="400"/>
              </a:spcBef>
              <a:spcAft>
                <a:spcPts val="0"/>
              </a:spcAft>
              <a:buClr>
                <a:schemeClr val="dk1"/>
              </a:buClr>
              <a:buSzPts val="1800"/>
              <a:buFont typeface="Montserrat SemiBold"/>
              <a:buChar char="•"/>
              <a:defRPr sz="1800" i="0" u="none" strike="noStrike" cap="none">
                <a:solidFill>
                  <a:schemeClr val="dk1"/>
                </a:solidFill>
                <a:latin typeface="Montserrat SemiBold"/>
                <a:ea typeface="Montserrat SemiBold"/>
                <a:cs typeface="Montserrat SemiBold"/>
                <a:sym typeface="Montserrat SemiBold"/>
              </a:defRPr>
            </a:lvl2pPr>
            <a:lvl3pPr marL="1371600" marR="0" lvl="2" indent="-323850" algn="l" rtl="0">
              <a:lnSpc>
                <a:spcPct val="90000"/>
              </a:lnSpc>
              <a:spcBef>
                <a:spcPts val="400"/>
              </a:spcBef>
              <a:spcAft>
                <a:spcPts val="0"/>
              </a:spcAft>
              <a:buClr>
                <a:schemeClr val="dk1"/>
              </a:buClr>
              <a:buSzPts val="1500"/>
              <a:buFont typeface="Montserrat SemiBold"/>
              <a:buChar char="•"/>
              <a:defRPr sz="1500" i="0" u="none" strike="noStrike" cap="none">
                <a:solidFill>
                  <a:schemeClr val="dk1"/>
                </a:solidFill>
                <a:latin typeface="Montserrat SemiBold"/>
                <a:ea typeface="Montserrat SemiBold"/>
                <a:cs typeface="Montserrat SemiBold"/>
                <a:sym typeface="Montserrat SemiBold"/>
              </a:defRPr>
            </a:lvl3pPr>
            <a:lvl4pPr marL="1828800" marR="0" lvl="3"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4pPr>
            <a:lvl5pPr marL="2286000" marR="0" lvl="4"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5pPr>
            <a:lvl6pPr marL="2743200" marR="0" lvl="5"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6pPr>
            <a:lvl7pPr marL="3200400" marR="0" lvl="6"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7pPr>
            <a:lvl8pPr marL="3657600" marR="0" lvl="7"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8pPr>
            <a:lvl9pPr marL="4114800" marR="0" lvl="8"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9pPr>
          </a:lstStyle>
          <a:p>
            <a:endParaRPr/>
          </a:p>
        </p:txBody>
      </p:sp>
      <p:sp>
        <p:nvSpPr>
          <p:cNvPr id="53" name="Google Shape;53;p1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38300466"/>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81"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Montserrat Light"/>
              <a:buNone/>
              <a:defRPr sz="3300" i="0" u="none" strike="noStrike" cap="none">
                <a:solidFill>
                  <a:schemeClr val="dk1"/>
                </a:solidFill>
                <a:latin typeface="Montserrat Light"/>
                <a:ea typeface="Montserrat Light"/>
                <a:cs typeface="Montserrat Light"/>
                <a:sym typeface="Montserrat Light"/>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Montserrat SemiBold"/>
              <a:buChar char="•"/>
              <a:defRPr sz="2100" i="0" u="none" strike="noStrike" cap="none">
                <a:solidFill>
                  <a:schemeClr val="dk1"/>
                </a:solidFill>
                <a:latin typeface="Montserrat SemiBold"/>
                <a:ea typeface="Montserrat SemiBold"/>
                <a:cs typeface="Montserrat SemiBold"/>
                <a:sym typeface="Montserrat SemiBold"/>
              </a:defRPr>
            </a:lvl1pPr>
            <a:lvl2pPr marL="914400" marR="0" lvl="1" indent="-342900" algn="l" rtl="0">
              <a:lnSpc>
                <a:spcPct val="90000"/>
              </a:lnSpc>
              <a:spcBef>
                <a:spcPts val="400"/>
              </a:spcBef>
              <a:spcAft>
                <a:spcPts val="0"/>
              </a:spcAft>
              <a:buClr>
                <a:schemeClr val="dk1"/>
              </a:buClr>
              <a:buSzPts val="1800"/>
              <a:buFont typeface="Montserrat SemiBold"/>
              <a:buChar char="•"/>
              <a:defRPr sz="1800" i="0" u="none" strike="noStrike" cap="none">
                <a:solidFill>
                  <a:schemeClr val="dk1"/>
                </a:solidFill>
                <a:latin typeface="Montserrat SemiBold"/>
                <a:ea typeface="Montserrat SemiBold"/>
                <a:cs typeface="Montserrat SemiBold"/>
                <a:sym typeface="Montserrat SemiBold"/>
              </a:defRPr>
            </a:lvl2pPr>
            <a:lvl3pPr marL="1371600" marR="0" lvl="2" indent="-323850" algn="l" rtl="0">
              <a:lnSpc>
                <a:spcPct val="90000"/>
              </a:lnSpc>
              <a:spcBef>
                <a:spcPts val="400"/>
              </a:spcBef>
              <a:spcAft>
                <a:spcPts val="0"/>
              </a:spcAft>
              <a:buClr>
                <a:schemeClr val="dk1"/>
              </a:buClr>
              <a:buSzPts val="1500"/>
              <a:buFont typeface="Montserrat SemiBold"/>
              <a:buChar char="•"/>
              <a:defRPr sz="1500" i="0" u="none" strike="noStrike" cap="none">
                <a:solidFill>
                  <a:schemeClr val="dk1"/>
                </a:solidFill>
                <a:latin typeface="Montserrat SemiBold"/>
                <a:ea typeface="Montserrat SemiBold"/>
                <a:cs typeface="Montserrat SemiBold"/>
                <a:sym typeface="Montserrat SemiBold"/>
              </a:defRPr>
            </a:lvl3pPr>
            <a:lvl4pPr marL="1828800" marR="0" lvl="3"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4pPr>
            <a:lvl5pPr marL="2286000" marR="0" lvl="4"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5pPr>
            <a:lvl6pPr marL="2743200" marR="0" lvl="5"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6pPr>
            <a:lvl7pPr marL="3200400" marR="0" lvl="6"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7pPr>
            <a:lvl8pPr marL="3657600" marR="0" lvl="7"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8pPr>
            <a:lvl9pPr marL="4114800" marR="0" lvl="8"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9pPr>
          </a:lstStyle>
          <a:p>
            <a:endParaRPr dirty="0"/>
          </a:p>
        </p:txBody>
      </p:sp>
      <p:sp>
        <p:nvSpPr>
          <p:cNvPr id="53" name="Google Shape;53;p1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54" name="Google Shape;54;p1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55" name="Google Shape;55;p1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147105219"/>
      </p:ext>
    </p:extLst>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5" r:id="rId5"/>
    <p:sldLayoutId id="2147483676" r:id="rId6"/>
    <p:sldLayoutId id="2147483677" r:id="rId7"/>
    <p:sldLayoutId id="2147483678" r:id="rId8"/>
    <p:sldLayoutId id="214748367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6.jp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3.xml"/><Relationship Id="rId16" Type="http://schemas.openxmlformats.org/officeDocument/2006/relationships/diagramQuickStyle" Target="../diagrams/quickStyle3.xml"/><Relationship Id="rId1" Type="http://schemas.openxmlformats.org/officeDocument/2006/relationships/slideLayout" Target="../slideLayouts/slideLayout1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8.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theimpactinvestor.com/esg-blog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forbes.com/advisor/investing/best-esg-funds/" TargetMode="External"/><Relationship Id="rId3" Type="http://schemas.openxmlformats.org/officeDocument/2006/relationships/image" Target="../media/image10.jpeg"/><Relationship Id="rId7" Type="http://schemas.openxmlformats.org/officeDocument/2006/relationships/hyperlink" Target="https://www.linkedin.com/posts/patti-arendt_ibds-100-best-esg-companies-for-2022-activity-6991405152813424640-rg8q/?originalSubdomain=rh"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linkedin.com/company/the-nature-conservancy/" TargetMode="External"/><Relationship Id="rId11" Type="http://schemas.openxmlformats.org/officeDocument/2006/relationships/hyperlink" Target="https://blog.feedspot.com/youtube_blogs/" TargetMode="External"/><Relationship Id="rId5" Type="http://schemas.openxmlformats.org/officeDocument/2006/relationships/hyperlink" Target="https://www.linkedin.com/company/appleone/?trk=li_slideshare_1213_bestof_lcp" TargetMode="External"/><Relationship Id="rId10" Type="http://schemas.openxmlformats.org/officeDocument/2006/relationships/hyperlink" Target="https://www.linkedin.com/pulse/what-big-4-actually-doing-esg-mike-tyrrell" TargetMode="External"/><Relationship Id="rId4" Type="http://schemas.openxmlformats.org/officeDocument/2006/relationships/hyperlink" Target="https://www.linkedin.com/company/the-coca-cola-company/" TargetMode="External"/><Relationship Id="rId9" Type="http://schemas.openxmlformats.org/officeDocument/2006/relationships/hyperlink" Target="https://www.linkedin.com/pulse/7-big-esg-questions-2022-marco-debenedictis" TargetMode="Externa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hyperlink" Target="https://www.insidermonkey.com/blog/top-12-esg-companies-in-2022-1082217/" TargetMode="External"/><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hyperlink" Target="https://esgfoundation.org/top-50-esg-ones-to-watch" TargetMode="External"/><Relationship Id="rId4" Type="http://schemas.openxmlformats.org/officeDocument/2006/relationships/hyperlink" Target="https://www.investisdigital.com/blog/esg-and-sustainability/investis-digital-ranks-top-100-leaders-esg-communications" TargetMode="Externa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5"/>
        <p:cNvGrpSpPr/>
        <p:nvPr/>
      </p:nvGrpSpPr>
      <p:grpSpPr>
        <a:xfrm>
          <a:off x="0" y="0"/>
          <a:ext cx="0" cy="0"/>
          <a:chOff x="0" y="0"/>
          <a:chExt cx="0" cy="0"/>
        </a:xfrm>
      </p:grpSpPr>
      <p:pic>
        <p:nvPicPr>
          <p:cNvPr id="8" name="Picture 7" descr="Logo&#10;&#10;Description automatically generated">
            <a:extLst>
              <a:ext uri="{FF2B5EF4-FFF2-40B4-BE49-F238E27FC236}">
                <a16:creationId xmlns:a16="http://schemas.microsoft.com/office/drawing/2014/main" id="{463905AA-3E1F-7F97-8F84-59E486B38672}"/>
              </a:ext>
            </a:extLst>
          </p:cNvPr>
          <p:cNvPicPr>
            <a:picLocks noChangeAspect="1"/>
          </p:cNvPicPr>
          <p:nvPr/>
        </p:nvPicPr>
        <p:blipFill>
          <a:blip r:embed="rId4"/>
          <a:stretch>
            <a:fillRect/>
          </a:stretch>
        </p:blipFill>
        <p:spPr>
          <a:xfrm>
            <a:off x="10358995" y="6278265"/>
            <a:ext cx="1635772" cy="413219"/>
          </a:xfrm>
          <a:prstGeom prst="rect">
            <a:avLst/>
          </a:prstGeom>
        </p:spPr>
      </p:pic>
      <p:sp>
        <p:nvSpPr>
          <p:cNvPr id="9" name="TextBox 8">
            <a:extLst>
              <a:ext uri="{FF2B5EF4-FFF2-40B4-BE49-F238E27FC236}">
                <a16:creationId xmlns:a16="http://schemas.microsoft.com/office/drawing/2014/main" id="{83AD086E-FB82-C75B-C882-9CE34BD6D43B}"/>
              </a:ext>
            </a:extLst>
          </p:cNvPr>
          <p:cNvSpPr txBox="1"/>
          <p:nvPr/>
        </p:nvSpPr>
        <p:spPr>
          <a:xfrm>
            <a:off x="371268" y="563569"/>
            <a:ext cx="4157662" cy="995209"/>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r>
              <a:rPr kumimoji="0" lang="en-US" sz="4000" b="1" i="0" u="none" strike="noStrike" kern="0" cap="none" spc="0" normalizeH="0" baseline="0" noProof="0" dirty="0">
                <a:ln>
                  <a:noFill/>
                </a:ln>
                <a:solidFill>
                  <a:srgbClr val="FFFFFF"/>
                </a:solidFill>
                <a:effectLst/>
                <a:uLnTx/>
                <a:uFillTx/>
                <a:latin typeface="Montserrat ExtraLight"/>
                <a:ea typeface="Montserrat ExtraLight"/>
                <a:cs typeface="Montserrat ExtraLight"/>
                <a:sym typeface="Montserrat ExtraLight"/>
              </a:rPr>
              <a:t>OWL ESG, Inc.</a:t>
            </a:r>
            <a:endParaRPr kumimoji="0" lang="en-US" sz="1600" b="1" i="0" u="none" strike="noStrike" kern="0" cap="none" spc="0" normalizeH="0" baseline="0" noProof="0" dirty="0">
              <a:ln>
                <a:noFill/>
              </a:ln>
              <a:solidFill>
                <a:srgbClr val="000000"/>
              </a:solidFill>
              <a:effectLst/>
              <a:uLnTx/>
              <a:uFillTx/>
              <a:latin typeface="Montserrat ExtraLight"/>
              <a:ea typeface="Montserrat ExtraLight"/>
              <a:cs typeface="Montserrat ExtraLight"/>
              <a:sym typeface="Montserrat ExtraLight"/>
            </a:endParaRPr>
          </a:p>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endParaRPr kumimoji="0" lang="en-US" sz="1867" b="1" i="0" u="none" strike="noStrike" kern="0" cap="none" spc="0" normalizeH="0" baseline="0" noProof="0" dirty="0">
              <a:ln>
                <a:noFill/>
              </a:ln>
              <a:solidFill>
                <a:srgbClr val="FFFFFF"/>
              </a:solidFill>
              <a:effectLst/>
              <a:uLnTx/>
              <a:uFillTx/>
              <a:latin typeface="Poppins"/>
              <a:ea typeface="Poppins"/>
              <a:cs typeface="Poppins"/>
              <a:sym typeface="Poppins"/>
            </a:endParaRPr>
          </a:p>
        </p:txBody>
      </p:sp>
      <p:sp>
        <p:nvSpPr>
          <p:cNvPr id="11" name="TextBox 10">
            <a:extLst>
              <a:ext uri="{FF2B5EF4-FFF2-40B4-BE49-F238E27FC236}">
                <a16:creationId xmlns:a16="http://schemas.microsoft.com/office/drawing/2014/main" id="{09FA3092-03AF-919C-87D0-5F44EA9F93CB}"/>
              </a:ext>
            </a:extLst>
          </p:cNvPr>
          <p:cNvSpPr txBox="1"/>
          <p:nvPr/>
        </p:nvSpPr>
        <p:spPr>
          <a:xfrm>
            <a:off x="-679162" y="1201227"/>
            <a:ext cx="6096000" cy="738664"/>
          </a:xfrm>
          <a:prstGeom prst="rect">
            <a:avLst/>
          </a:prstGeom>
          <a:noFill/>
        </p:spPr>
        <p:txBody>
          <a:bodyPr wrap="square">
            <a:spAutoFit/>
          </a:bodyPr>
          <a:lstStyle/>
          <a:p>
            <a:pPr algn="ctr"/>
            <a:r>
              <a:rPr lang="en-US" sz="2400" b="0" i="1" dirty="0">
                <a:solidFill>
                  <a:schemeClr val="bg1"/>
                </a:solidFill>
                <a:effectLst/>
                <a:latin typeface="Open Sans" panose="020B0606030504020204" pitchFamily="34" charset="0"/>
              </a:rPr>
              <a:t>Raising the Standards of ESG Data</a:t>
            </a:r>
          </a:p>
          <a:p>
            <a:pPr algn="ctr"/>
            <a:endParaRPr lang="en-US" dirty="0">
              <a:solidFill>
                <a:schemeClr val="bg1"/>
              </a:solidFill>
              <a:latin typeface="Open Sans" panose="020B0606030504020204" pitchFamily="34" charset="0"/>
            </a:endParaRPr>
          </a:p>
        </p:txBody>
      </p:sp>
      <p:sp>
        <p:nvSpPr>
          <p:cNvPr id="2" name="AutoShape 2">
            <a:extLst>
              <a:ext uri="{FF2B5EF4-FFF2-40B4-BE49-F238E27FC236}">
                <a16:creationId xmlns:a16="http://schemas.microsoft.com/office/drawing/2014/main" id="{58C1FA02-1419-C4EF-24B3-D280C7F3BBD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TextBox 11">
            <a:extLst>
              <a:ext uri="{FF2B5EF4-FFF2-40B4-BE49-F238E27FC236}">
                <a16:creationId xmlns:a16="http://schemas.microsoft.com/office/drawing/2014/main" id="{0C55D59E-9532-7004-F385-85FDEA5F1143}"/>
              </a:ext>
            </a:extLst>
          </p:cNvPr>
          <p:cNvSpPr txBox="1"/>
          <p:nvPr/>
        </p:nvSpPr>
        <p:spPr>
          <a:xfrm>
            <a:off x="371268" y="5192212"/>
            <a:ext cx="3113804" cy="1077218"/>
          </a:xfrm>
          <a:prstGeom prst="rect">
            <a:avLst/>
          </a:prstGeom>
          <a:noFill/>
        </p:spPr>
        <p:txBody>
          <a:bodyPr wrap="square">
            <a:spAutoFit/>
          </a:bodyPr>
          <a:lstStyle/>
          <a:p>
            <a:r>
              <a:rPr lang="en-US" sz="1100" b="0" i="0" dirty="0">
                <a:solidFill>
                  <a:schemeClr val="bg1"/>
                </a:solidFill>
                <a:effectLst/>
                <a:latin typeface="Open Sans" panose="020B0606030504020204" pitchFamily="34" charset="0"/>
              </a:rPr>
              <a:t>Prepared By: </a:t>
            </a:r>
          </a:p>
          <a:p>
            <a:endParaRPr lang="en-US" sz="1100" dirty="0">
              <a:solidFill>
                <a:schemeClr val="bg1"/>
              </a:solidFill>
              <a:latin typeface="Open Sans" panose="020B0606030504020204" pitchFamily="34" charset="0"/>
            </a:endParaRPr>
          </a:p>
          <a:p>
            <a:r>
              <a:rPr lang="en-US" sz="1400" b="0" i="0" dirty="0">
                <a:solidFill>
                  <a:schemeClr val="bg1"/>
                </a:solidFill>
                <a:effectLst/>
                <a:latin typeface="Open Sans" panose="020B0606030504020204" pitchFamily="34" charset="0"/>
              </a:rPr>
              <a:t>Rob Yates</a:t>
            </a:r>
          </a:p>
          <a:p>
            <a:r>
              <a:rPr lang="en-US" sz="1400" dirty="0">
                <a:solidFill>
                  <a:schemeClr val="bg1"/>
                </a:solidFill>
                <a:latin typeface="Open Sans" panose="020B0606030504020204" pitchFamily="34" charset="0"/>
              </a:rPr>
              <a:t>Director of Communications</a:t>
            </a:r>
          </a:p>
          <a:p>
            <a:r>
              <a:rPr lang="en-US" sz="1400" dirty="0">
                <a:solidFill>
                  <a:schemeClr val="bg1"/>
                </a:solidFill>
                <a:latin typeface="Open Sans" panose="020B0606030504020204" pitchFamily="34" charset="0"/>
              </a:rPr>
              <a:t>October 2022</a:t>
            </a:r>
            <a:endParaRPr lang="en-US" sz="1400" dirty="0"/>
          </a:p>
        </p:txBody>
      </p:sp>
      <p:sp>
        <p:nvSpPr>
          <p:cNvPr id="3" name="TextBox 2">
            <a:extLst>
              <a:ext uri="{FF2B5EF4-FFF2-40B4-BE49-F238E27FC236}">
                <a16:creationId xmlns:a16="http://schemas.microsoft.com/office/drawing/2014/main" id="{E003C213-3A5C-2558-821A-D7DC9D7ECD8C}"/>
              </a:ext>
            </a:extLst>
          </p:cNvPr>
          <p:cNvSpPr txBox="1"/>
          <p:nvPr/>
        </p:nvSpPr>
        <p:spPr>
          <a:xfrm>
            <a:off x="1155940" y="2891569"/>
            <a:ext cx="10619116" cy="523220"/>
          </a:xfrm>
          <a:prstGeom prst="rect">
            <a:avLst/>
          </a:prstGeom>
          <a:noFill/>
        </p:spPr>
        <p:txBody>
          <a:bodyPr wrap="square" rtlCol="0">
            <a:spAutoFit/>
          </a:bodyPr>
          <a:lstStyle/>
          <a:p>
            <a:r>
              <a:rPr lang="en-US" sz="2800" dirty="0">
                <a:solidFill>
                  <a:schemeClr val="bg1"/>
                </a:solidFill>
                <a:latin typeface="Verdana" panose="020B0604030504040204" pitchFamily="34" charset="0"/>
                <a:ea typeface="Verdana" panose="020B0604030504040204" pitchFamily="34" charset="0"/>
              </a:rPr>
              <a:t>Communications Strategy and Implementation Plan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fld id="{00000000-1234-1234-1234-123412341234}" type="slidenum">
              <a:rPr lang="en" smtClean="0"/>
              <a:pPr/>
              <a:t>2</a:t>
            </a:fld>
            <a:endParaRPr lang="en"/>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2" descr="OWL ESG">
            <a:extLst>
              <a:ext uri="{FF2B5EF4-FFF2-40B4-BE49-F238E27FC236}">
                <a16:creationId xmlns:a16="http://schemas.microsoft.com/office/drawing/2014/main" id="{4F3D9FCD-EB30-70FC-E12B-ABAC4A078A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6132" y="137246"/>
            <a:ext cx="2327668" cy="65616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4762DE97-0D96-34C2-4225-CC68D51A35A8}"/>
              </a:ext>
            </a:extLst>
          </p:cNvPr>
          <p:cNvSpPr>
            <a:spLocks noChangeArrowheads="1"/>
          </p:cNvSpPr>
          <p:nvPr/>
        </p:nvSpPr>
        <p:spPr bwMode="auto">
          <a:xfrm>
            <a:off x="400727" y="4530267"/>
            <a:ext cx="11390546" cy="2192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This document and all of the information contained in it, including without limitation all text, data, graphs, and charts (collectively, the "Information") is the property of OWL ESG Inc. (OWL).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Information has not been submitted to, nor received approval from, the United States Securities and Exchange Commission or any other regulatory body. None of the Information constitutes an offer to sell (or a solicitation of an offer to buy), or a promotion or recommendation of, any security, financial product or other investment vehicle or any trading strategy, and OWL does not endorse, approve, or otherwise express any opinion regarding any issuer, securities, financial products or instruments or trading strategies.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user of the Information assumes the entire risk of any use it may make or permit to be made of the Information. OWL MAKES NO EXPRESS OR IMPLIED WARRANTIES OR REPRESENTATIONS WITH RESPECT TO THE INFORMATION AND EXPRESSLY DISCLAIMS ALL IMPLIED WARRANTIES (INCLUDING, WITHOUT LIMITATION, ANY IMPLIED WARRANTIES OF ORIGINALITY, ACCURACY, TIMELINESS, NON-INFRINGEMENT, COMPLETENESS, MERCHANTABILITY, AND FITNESS for A PARTICULAR PURPOSE) WITH RESPECT TO ANY OF THE INFORMATION.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Without limiting any of the foregoing and to the maximum extent permitted by law, in no event shall OWL have any liability regarding any of the Information for any direct, indirect, special, punitive, consequential (including lost profits), or any other damages even if notified of the possibility of such damages. The foregoing shall not exclude or limit any liability that may not by applicable law be excluded or limited.</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63E762EF-4986-5258-C355-4D25669ADCE4}"/>
              </a:ext>
            </a:extLst>
          </p:cNvPr>
          <p:cNvSpPr txBox="1"/>
          <p:nvPr/>
        </p:nvSpPr>
        <p:spPr>
          <a:xfrm>
            <a:off x="8217402" y="729733"/>
            <a:ext cx="4117261"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5659B"/>
                </a:solidFill>
                <a:effectLst/>
                <a:latin typeface="Montserrat Light" panose="00000400000000000000" pitchFamily="2" charset="0"/>
                <a:ea typeface="Calibri" panose="020F0502020204030204" pitchFamily="34" charset="0"/>
                <a:cs typeface="Arial" panose="020B0604020202020204" pitchFamily="34" charset="0"/>
              </a:rPr>
              <a:t>Raising the Standard of ESG Data</a:t>
            </a:r>
          </a:p>
        </p:txBody>
      </p:sp>
      <p:sp>
        <p:nvSpPr>
          <p:cNvPr id="9" name="TextBox 8">
            <a:extLst>
              <a:ext uri="{FF2B5EF4-FFF2-40B4-BE49-F238E27FC236}">
                <a16:creationId xmlns:a16="http://schemas.microsoft.com/office/drawing/2014/main" id="{1FDC8EDF-3240-7910-E529-D5E82F761542}"/>
              </a:ext>
            </a:extLst>
          </p:cNvPr>
          <p:cNvSpPr txBox="1"/>
          <p:nvPr/>
        </p:nvSpPr>
        <p:spPr>
          <a:xfrm>
            <a:off x="400726" y="134825"/>
            <a:ext cx="7816675" cy="416267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solidFill>
                  <a:srgbClr val="25659B"/>
                </a:solidFill>
                <a:latin typeface="Trebuchet MS" panose="020B0603020202020204" pitchFamily="34" charset="0"/>
                <a:ea typeface="Calibri" panose="020F0502020204030204" pitchFamily="34" charset="0"/>
                <a:cs typeface="Arial" panose="020B0604020202020204" pitchFamily="34" charset="0"/>
              </a:rPr>
              <a:t>Communication Strategy and Implementation Plan</a:t>
            </a:r>
            <a:endParaRPr kumimoji="0" lang="en-US" altLang="en-US" sz="1800" b="1" i="0" u="none" strike="noStrike" cap="none" normalizeH="0" baseline="0" dirty="0">
              <a:ln>
                <a:noFill/>
              </a:ln>
              <a:solidFill>
                <a:srgbClr val="25659B"/>
              </a:solidFill>
              <a:effectLst/>
              <a:latin typeface="Trebuchet MS" panose="020B0603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solidFill>
                <a:srgbClr val="25659B"/>
              </a:solidFill>
              <a:latin typeface="Trebuchet MS" panose="020B0603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kumimoji="0" lang="en-US" altLang="en-US" sz="1800" i="0" u="none" strike="noStrike" cap="none" normalizeH="0" baseline="0" dirty="0">
                <a:ln>
                  <a:noFill/>
                </a:ln>
                <a:solidFill>
                  <a:srgbClr val="25659B"/>
                </a:solidFill>
                <a:effectLst/>
                <a:latin typeface="Trebuchet MS" panose="020B0603020202020204" pitchFamily="34" charset="0"/>
                <a:ea typeface="Calibri" panose="020F0502020204030204" pitchFamily="34" charset="0"/>
                <a:cs typeface="Arial" panose="020B0604020202020204" pitchFamily="34" charset="0"/>
              </a:rPr>
              <a:t>Overview…………………………………………………………………………………………..3</a:t>
            </a:r>
            <a:endParaRPr lang="en-US" altLang="en-US" dirty="0">
              <a:solidFill>
                <a:srgbClr val="25659B"/>
              </a:solidFill>
              <a:latin typeface="Trebuchet MS" panose="020B0603020202020204" pitchFamily="34" charset="0"/>
              <a:ea typeface="Calibri" panose="020F0502020204030204" pitchFamily="34" charset="0"/>
              <a:cs typeface="Arial" panose="020B0604020202020204" pitchFamily="34" charset="0"/>
            </a:endParaRPr>
          </a:p>
          <a:p>
            <a:pPr eaLnBrk="0" fontAlgn="base" hangingPunct="0">
              <a:spcBef>
                <a:spcPts val="300"/>
              </a:spcBef>
              <a:spcAft>
                <a:spcPts val="300"/>
              </a:spcAft>
            </a:pPr>
            <a:r>
              <a:rPr kumimoji="0" lang="en-US" altLang="en-US" sz="1800" i="0" u="none" strike="noStrike" cap="none" normalizeH="0" baseline="0" dirty="0">
                <a:ln>
                  <a:noFill/>
                </a:ln>
                <a:solidFill>
                  <a:srgbClr val="25659B"/>
                </a:solidFill>
                <a:effectLst/>
                <a:latin typeface="Trebuchet MS" panose="020B0603020202020204" pitchFamily="34" charset="0"/>
                <a:ea typeface="Calibri" panose="020F0502020204030204" pitchFamily="34" charset="0"/>
                <a:cs typeface="Arial" panose="020B0604020202020204" pitchFamily="34" charset="0"/>
              </a:rPr>
              <a:t>Structure and Process……………………………………………………………………….5</a:t>
            </a:r>
            <a:endParaRPr lang="en-US" altLang="en-US" dirty="0">
              <a:solidFill>
                <a:srgbClr val="25659B"/>
              </a:solidFill>
              <a:latin typeface="Trebuchet MS" panose="020B0603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lang="en-US" altLang="en-US" dirty="0">
                <a:solidFill>
                  <a:srgbClr val="25659B"/>
                </a:solidFill>
                <a:latin typeface="Trebuchet MS" panose="020B0603020202020204" pitchFamily="34" charset="0"/>
                <a:ea typeface="Calibri" panose="020F0502020204030204" pitchFamily="34" charset="0"/>
                <a:cs typeface="Arial" panose="020B0604020202020204" pitchFamily="34" charset="0"/>
              </a:rPr>
              <a:t>Five Pillars…………………………………………………………………………………………7</a:t>
            </a:r>
          </a:p>
          <a:p>
            <a:pPr marL="342900" indent="-342900">
              <a:buFont typeface="+mj-lt"/>
              <a:buAutoNum type="arabicPeriod"/>
            </a:pPr>
            <a:r>
              <a:rPr lang="en-US" sz="1400" dirty="0">
                <a:solidFill>
                  <a:srgbClr val="236092"/>
                </a:solidFill>
                <a:latin typeface="Trebuchet MS" panose="020B0603020202020204" pitchFamily="34" charset="0"/>
              </a:rPr>
              <a:t>Messaging and Content……………………………………………………………………………</a:t>
            </a:r>
            <a:r>
              <a:rPr lang="en-US" sz="1400" dirty="0">
                <a:solidFill>
                  <a:srgbClr val="236092"/>
                </a:solidFill>
                <a:latin typeface="Trebuchet MS" panose="020B0603020202020204" pitchFamily="34" charset="0"/>
                <a:ea typeface="Calibri" panose="020F0502020204030204" pitchFamily="34" charset="0"/>
                <a:cs typeface="Arial" panose="020B0604020202020204" pitchFamily="34" charset="0"/>
              </a:rPr>
              <a:t>10</a:t>
            </a:r>
            <a:r>
              <a:rPr lang="en-US" altLang="en-US" sz="1400" dirty="0">
                <a:solidFill>
                  <a:srgbClr val="236092"/>
                </a:solidFill>
                <a:latin typeface="Trebuchet MS" panose="020B0603020202020204" pitchFamily="34" charset="0"/>
                <a:ea typeface="Calibri" panose="020F0502020204030204" pitchFamily="34" charset="0"/>
                <a:cs typeface="Arial" panose="020B0604020202020204" pitchFamily="34" charset="0"/>
              </a:rPr>
              <a:t>-13</a:t>
            </a:r>
            <a:endParaRPr lang="en-US" sz="1400" dirty="0">
              <a:solidFill>
                <a:srgbClr val="236092"/>
              </a:solidFill>
              <a:latin typeface="Trebuchet MS" panose="020B0603020202020204" pitchFamily="34" charset="0"/>
            </a:endParaRPr>
          </a:p>
          <a:p>
            <a:pPr marL="342900" indent="-342900">
              <a:buFont typeface="+mj-lt"/>
              <a:buAutoNum type="arabicPeriod"/>
            </a:pPr>
            <a:r>
              <a:rPr lang="en-US" sz="1400" dirty="0">
                <a:solidFill>
                  <a:srgbClr val="236092"/>
                </a:solidFill>
                <a:latin typeface="Trebuchet MS" panose="020B0603020202020204" pitchFamily="34" charset="0"/>
              </a:rPr>
              <a:t>Communications Hub………………………………………………………………………………1</a:t>
            </a:r>
            <a:r>
              <a:rPr lang="en-US" altLang="en-US" sz="1400" dirty="0">
                <a:solidFill>
                  <a:srgbClr val="236092"/>
                </a:solidFill>
                <a:latin typeface="Trebuchet MS" panose="020B0603020202020204" pitchFamily="34" charset="0"/>
                <a:ea typeface="Calibri" panose="020F0502020204030204" pitchFamily="34" charset="0"/>
                <a:cs typeface="Arial" panose="020B0604020202020204" pitchFamily="34" charset="0"/>
              </a:rPr>
              <a:t>4-16</a:t>
            </a:r>
            <a:endParaRPr lang="en-US" sz="1400" dirty="0">
              <a:solidFill>
                <a:srgbClr val="236092"/>
              </a:solidFill>
              <a:latin typeface="Trebuchet MS" panose="020B0603020202020204" pitchFamily="34" charset="0"/>
            </a:endParaRPr>
          </a:p>
          <a:p>
            <a:pPr marL="342900" indent="-342900">
              <a:buFont typeface="+mj-lt"/>
              <a:buAutoNum type="arabicPeriod"/>
            </a:pPr>
            <a:r>
              <a:rPr lang="en-US" sz="1400" dirty="0">
                <a:solidFill>
                  <a:srgbClr val="236092"/>
                </a:solidFill>
                <a:latin typeface="Trebuchet MS" panose="020B0603020202020204" pitchFamily="34" charset="0"/>
              </a:rPr>
              <a:t>Brand Recognition	………………………………………………………………………………….</a:t>
            </a:r>
            <a:r>
              <a:rPr lang="en-US" altLang="en-US" sz="1400" dirty="0">
                <a:solidFill>
                  <a:srgbClr val="236092"/>
                </a:solidFill>
                <a:latin typeface="Trebuchet MS" panose="020B0603020202020204" pitchFamily="34" charset="0"/>
                <a:ea typeface="Calibri" panose="020F0502020204030204" pitchFamily="34" charset="0"/>
                <a:cs typeface="Arial" panose="020B0604020202020204" pitchFamily="34" charset="0"/>
              </a:rPr>
              <a:t>17-18</a:t>
            </a:r>
            <a:endParaRPr lang="en-US" sz="1400" dirty="0">
              <a:solidFill>
                <a:srgbClr val="236092"/>
              </a:solidFill>
              <a:latin typeface="Trebuchet MS" panose="020B0603020202020204" pitchFamily="34" charset="0"/>
            </a:endParaRPr>
          </a:p>
          <a:p>
            <a:pPr marL="342900" indent="-342900">
              <a:buFont typeface="+mj-lt"/>
              <a:buAutoNum type="arabicPeriod"/>
            </a:pPr>
            <a:r>
              <a:rPr lang="en-US" sz="1400" dirty="0">
                <a:solidFill>
                  <a:srgbClr val="236092"/>
                </a:solidFill>
                <a:latin typeface="Trebuchet MS" panose="020B0603020202020204" pitchFamily="34" charset="0"/>
              </a:rPr>
              <a:t>Public Relations……………………………………………………………………………………… </a:t>
            </a:r>
            <a:r>
              <a:rPr lang="en-US" altLang="en-US" sz="1400" dirty="0">
                <a:solidFill>
                  <a:srgbClr val="236092"/>
                </a:solidFill>
                <a:latin typeface="Trebuchet MS" panose="020B0603020202020204" pitchFamily="34" charset="0"/>
                <a:ea typeface="Calibri" panose="020F0502020204030204" pitchFamily="34" charset="0"/>
                <a:cs typeface="Arial" panose="020B0604020202020204" pitchFamily="34" charset="0"/>
              </a:rPr>
              <a:t>19-20</a:t>
            </a:r>
            <a:endParaRPr lang="en-US" sz="1400" dirty="0">
              <a:solidFill>
                <a:srgbClr val="236092"/>
              </a:solidFill>
              <a:latin typeface="Trebuchet MS" panose="020B0603020202020204" pitchFamily="34" charset="0"/>
            </a:endParaRPr>
          </a:p>
          <a:p>
            <a:pPr marL="342900" indent="-342900">
              <a:buFont typeface="+mj-lt"/>
              <a:buAutoNum type="arabicPeriod"/>
            </a:pPr>
            <a:r>
              <a:rPr lang="en-US" sz="1400" dirty="0">
                <a:solidFill>
                  <a:srgbClr val="236092"/>
                </a:solidFill>
                <a:latin typeface="Trebuchet MS" panose="020B0603020202020204" pitchFamily="34" charset="0"/>
              </a:rPr>
              <a:t>Feedback………………………………………………………………………………………………….</a:t>
            </a:r>
            <a:r>
              <a:rPr lang="en-US" altLang="en-US" sz="1400" dirty="0">
                <a:solidFill>
                  <a:srgbClr val="25659B"/>
                </a:solidFill>
                <a:latin typeface="Trebuchet MS" panose="020B0603020202020204" pitchFamily="34" charset="0"/>
                <a:ea typeface="Calibri" panose="020F0502020204030204" pitchFamily="34" charset="0"/>
                <a:cs typeface="Arial" panose="020B0604020202020204" pitchFamily="34" charset="0"/>
              </a:rPr>
              <a:t>21-22</a:t>
            </a:r>
            <a:endParaRPr kumimoji="0" lang="en-US" altLang="en-US" sz="1400" i="0" u="none" strike="noStrike" cap="none" normalizeH="0" baseline="0" dirty="0">
              <a:ln>
                <a:noFill/>
              </a:ln>
              <a:solidFill>
                <a:srgbClr val="25659B"/>
              </a:solidFill>
              <a:effectLst/>
              <a:latin typeface="Trebuchet MS" panose="020B0603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lang="en-US" altLang="en-US" dirty="0">
                <a:solidFill>
                  <a:srgbClr val="25659B"/>
                </a:solidFill>
                <a:latin typeface="Trebuchet MS" panose="020B0603020202020204" pitchFamily="34" charset="0"/>
                <a:ea typeface="Calibri" panose="020F0502020204030204" pitchFamily="34" charset="0"/>
                <a:cs typeface="Arial" panose="020B0604020202020204" pitchFamily="34" charset="0"/>
              </a:rPr>
              <a:t>Timeline…………………………………………………………………………………………….23</a:t>
            </a:r>
            <a:endParaRPr kumimoji="0" lang="en-US" altLang="en-US" sz="1800" i="0" u="none" strike="noStrike" cap="none" normalizeH="0" baseline="0" dirty="0">
              <a:ln>
                <a:noFill/>
              </a:ln>
              <a:solidFill>
                <a:srgbClr val="25659B"/>
              </a:solidFill>
              <a:effectLst/>
              <a:latin typeface="Trebuchet MS" panose="020B0603020202020204" pitchFamily="34" charset="0"/>
              <a:ea typeface="Calibri" panose="020F0502020204030204" pitchFamily="34" charset="0"/>
              <a:cs typeface="Arial" panose="020B0604020202020204" pitchFamily="34" charset="0"/>
            </a:endParaRPr>
          </a:p>
          <a:p>
            <a:pPr eaLnBrk="0" fontAlgn="base" hangingPunct="0">
              <a:spcBef>
                <a:spcPts val="300"/>
              </a:spcBef>
              <a:spcAft>
                <a:spcPts val="300"/>
              </a:spcAft>
            </a:pPr>
            <a:r>
              <a:rPr lang="en-US" altLang="en-US" dirty="0">
                <a:solidFill>
                  <a:srgbClr val="25659B"/>
                </a:solidFill>
                <a:latin typeface="Trebuchet MS" panose="020B0603020202020204" pitchFamily="34" charset="0"/>
                <a:ea typeface="Calibri" panose="020F0502020204030204" pitchFamily="34" charset="0"/>
                <a:cs typeface="Arial" panose="020B0604020202020204" pitchFamily="34" charset="0"/>
              </a:rPr>
              <a:t>Brand Guidelines……………………………………………………………………………...25</a:t>
            </a:r>
          </a:p>
          <a:p>
            <a:pPr eaLnBrk="0" fontAlgn="base" hangingPunct="0">
              <a:spcBef>
                <a:spcPts val="300"/>
              </a:spcBef>
              <a:spcAft>
                <a:spcPts val="300"/>
              </a:spcAft>
            </a:pPr>
            <a:r>
              <a:rPr kumimoji="0" lang="en-US" altLang="en-US" sz="1800" i="0" u="none" strike="noStrike" cap="none" normalizeH="0" baseline="0" dirty="0">
                <a:ln>
                  <a:noFill/>
                </a:ln>
                <a:solidFill>
                  <a:srgbClr val="25659B"/>
                </a:solidFill>
                <a:effectLst/>
                <a:latin typeface="Trebuchet MS" panose="020B0603020202020204" pitchFamily="34" charset="0"/>
                <a:ea typeface="Calibri" panose="020F0502020204030204" pitchFamily="34" charset="0"/>
                <a:cs typeface="Arial" panose="020B0604020202020204" pitchFamily="34" charset="0"/>
              </a:rPr>
              <a:t>Product Branding …………………………………………………………………..........26</a:t>
            </a:r>
          </a:p>
          <a:p>
            <a:pPr marL="0" marR="0" lvl="0" indent="0" algn="l" defTabSz="914400" rtl="0" eaLnBrk="0" fontAlgn="base" latinLnBrk="0" hangingPunct="0">
              <a:lnSpc>
                <a:spcPct val="100000"/>
              </a:lnSpc>
              <a:spcBef>
                <a:spcPts val="300"/>
              </a:spcBef>
              <a:spcAft>
                <a:spcPts val="300"/>
              </a:spcAft>
              <a:buClrTx/>
              <a:buSzTx/>
              <a:buFontTx/>
              <a:buNone/>
              <a:tabLst/>
            </a:pPr>
            <a:r>
              <a:rPr kumimoji="0" lang="en-US" altLang="en-US" sz="1800" i="0" u="none" strike="noStrike" cap="none" normalizeH="0" baseline="0" dirty="0">
                <a:ln>
                  <a:noFill/>
                </a:ln>
                <a:solidFill>
                  <a:srgbClr val="25659B"/>
                </a:solidFill>
                <a:effectLst/>
                <a:latin typeface="Trebuchet MS" panose="020B0603020202020204" pitchFamily="34" charset="0"/>
                <a:ea typeface="Calibri" panose="020F0502020204030204" pitchFamily="34" charset="0"/>
                <a:cs typeface="Arial" panose="020B0604020202020204" pitchFamily="34" charset="0"/>
              </a:rPr>
              <a:t>Appendix …………………………………………………………………………………………..27</a:t>
            </a:r>
          </a:p>
        </p:txBody>
      </p:sp>
    </p:spTree>
    <p:extLst>
      <p:ext uri="{BB962C8B-B14F-4D97-AF65-F5344CB8AC3E}">
        <p14:creationId xmlns:p14="http://schemas.microsoft.com/office/powerpoint/2010/main" val="216242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3</a:t>
            </a:fld>
            <a:endParaRPr lang="en" dirty="0"/>
          </a:p>
        </p:txBody>
      </p:sp>
      <p:grpSp>
        <p:nvGrpSpPr>
          <p:cNvPr id="15" name="Group 14">
            <a:extLst>
              <a:ext uri="{FF2B5EF4-FFF2-40B4-BE49-F238E27FC236}">
                <a16:creationId xmlns:a16="http://schemas.microsoft.com/office/drawing/2014/main" id="{9CFAF7E2-E4DB-944C-3881-C42333BC1FD0}"/>
              </a:ext>
            </a:extLst>
          </p:cNvPr>
          <p:cNvGrpSpPr/>
          <p:nvPr/>
        </p:nvGrpSpPr>
        <p:grpSpPr>
          <a:xfrm>
            <a:off x="3256943" y="2728291"/>
            <a:ext cx="4493984" cy="858669"/>
            <a:chOff x="988196" y="4194782"/>
            <a:chExt cx="4493984" cy="858669"/>
          </a:xfrm>
        </p:grpSpPr>
        <p:sp>
          <p:nvSpPr>
            <p:cNvPr id="13" name="TextBox 12">
              <a:extLst>
                <a:ext uri="{FF2B5EF4-FFF2-40B4-BE49-F238E27FC236}">
                  <a16:creationId xmlns:a16="http://schemas.microsoft.com/office/drawing/2014/main" id="{99A164BF-F546-69A1-CAE3-542FE192F4D1}"/>
                </a:ext>
              </a:extLst>
            </p:cNvPr>
            <p:cNvSpPr txBox="1"/>
            <p:nvPr/>
          </p:nvSpPr>
          <p:spPr>
            <a:xfrm>
              <a:off x="1702288" y="4591786"/>
              <a:ext cx="3779892"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Comms Plan Overview</a:t>
              </a:r>
            </a:p>
          </p:txBody>
        </p:sp>
        <p:pic>
          <p:nvPicPr>
            <p:cNvPr id="14" name="Picture 2" descr="OWL ESG">
              <a:extLst>
                <a:ext uri="{FF2B5EF4-FFF2-40B4-BE49-F238E27FC236}">
                  <a16:creationId xmlns:a16="http://schemas.microsoft.com/office/drawing/2014/main" id="{C611CA25-6C1E-1FE2-00B2-3F4068C09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196" y="4194782"/>
              <a:ext cx="1838851" cy="4390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14303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84" name="Google Shape;284;p37"/>
          <p:cNvSpPr txBox="1">
            <a:spLocks noGrp="1"/>
          </p:cNvSpPr>
          <p:nvPr>
            <p:ph type="sldNum" idx="12"/>
          </p:nvPr>
        </p:nvSpPr>
        <p:spPr>
          <a:xfrm>
            <a:off x="9245600" y="6408251"/>
            <a:ext cx="2743200" cy="365200"/>
          </a:xfrm>
          <a:prstGeom prst="rect">
            <a:avLst/>
          </a:prstGeom>
        </p:spPr>
        <p:txBody>
          <a:bodyPr spcFirstLastPara="1" wrap="square" lIns="91433" tIns="45700" rIns="91433" bIns="45700"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467" b="1" i="0" u="none" strike="noStrike" kern="0" cap="none" spc="0" normalizeH="0" baseline="0" noProof="0" smtClean="0">
                <a:ln>
                  <a:noFill/>
                </a:ln>
                <a:solidFill>
                  <a:srgbClr val="FFFFFF"/>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4</a:t>
            </a:fld>
            <a:endParaRPr kumimoji="0" sz="1467" b="1" i="0" u="none" strike="noStrike" kern="0" cap="none" spc="0" normalizeH="0" baseline="0" noProof="0" dirty="0">
              <a:ln>
                <a:noFill/>
              </a:ln>
              <a:solidFill>
                <a:srgbClr val="FFFFFF"/>
              </a:solidFill>
              <a:effectLst/>
              <a:uLnTx/>
              <a:uFillTx/>
              <a:latin typeface="Montserrat"/>
              <a:sym typeface="Montserrat"/>
            </a:endParaRPr>
          </a:p>
        </p:txBody>
      </p:sp>
      <p:sp>
        <p:nvSpPr>
          <p:cNvPr id="33" name="Google Shape;155;p28">
            <a:extLst>
              <a:ext uri="{FF2B5EF4-FFF2-40B4-BE49-F238E27FC236}">
                <a16:creationId xmlns:a16="http://schemas.microsoft.com/office/drawing/2014/main" id="{8082FCC5-9122-B248-34C7-F4044D1A94F3}"/>
              </a:ext>
            </a:extLst>
          </p:cNvPr>
          <p:cNvSpPr txBox="1"/>
          <p:nvPr/>
        </p:nvSpPr>
        <p:spPr>
          <a:xfrm>
            <a:off x="284063" y="179593"/>
            <a:ext cx="10129422" cy="725200"/>
          </a:xfrm>
          <a:prstGeom prst="rect">
            <a:avLst/>
          </a:prstGeom>
          <a:noFill/>
          <a:ln>
            <a:noFill/>
          </a:ln>
        </p:spPr>
        <p:txBody>
          <a:bodyPr spcFirstLastPara="1" wrap="square" lIns="91433" tIns="45700" rIns="91433"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r>
              <a:rPr lang="en-US" sz="2700" kern="0" dirty="0">
                <a:solidFill>
                  <a:srgbClr val="236093"/>
                </a:solidFill>
                <a:latin typeface="Arial"/>
                <a:ea typeface="Montserrat ExtraLight"/>
                <a:cs typeface="Montserrat ExtraLight"/>
                <a:sym typeface="Montserrat ExtraLight"/>
              </a:rPr>
              <a:t>Communication Plan Overview and Goals</a:t>
            </a:r>
            <a:endParaRPr kumimoji="0" lang="en-US" sz="2700" b="1" i="1" u="none" strike="noStrike" kern="0" cap="none" spc="0" normalizeH="0" baseline="0" noProof="0" dirty="0">
              <a:ln>
                <a:noFill/>
              </a:ln>
              <a:solidFill>
                <a:srgbClr val="236093"/>
              </a:solidFill>
              <a:effectLst/>
              <a:uLnTx/>
              <a:uFillTx/>
              <a:latin typeface="Arial"/>
              <a:ea typeface="Montserrat ExtraLight"/>
              <a:cs typeface="Montserrat ExtraLight"/>
              <a:sym typeface="Montserrat ExtraLight"/>
            </a:endParaRPr>
          </a:p>
        </p:txBody>
      </p:sp>
      <p:sp>
        <p:nvSpPr>
          <p:cNvPr id="4" name="TextBox 3">
            <a:extLst>
              <a:ext uri="{FF2B5EF4-FFF2-40B4-BE49-F238E27FC236}">
                <a16:creationId xmlns:a16="http://schemas.microsoft.com/office/drawing/2014/main" id="{603E4348-CEE9-5337-E349-1FE589313AB4}"/>
              </a:ext>
            </a:extLst>
          </p:cNvPr>
          <p:cNvSpPr txBox="1"/>
          <p:nvPr/>
        </p:nvSpPr>
        <p:spPr>
          <a:xfrm>
            <a:off x="284063" y="904793"/>
            <a:ext cx="11283624" cy="5909310"/>
          </a:xfrm>
          <a:prstGeom prst="rect">
            <a:avLst/>
          </a:prstGeom>
          <a:noFill/>
        </p:spPr>
        <p:txBody>
          <a:bodyPr wrap="square">
            <a:spAutoFit/>
          </a:bodyPr>
          <a:lstStyle/>
          <a:p>
            <a:r>
              <a:rPr lang="en-US" b="1" dirty="0"/>
              <a:t>Strategic Alignment: </a:t>
            </a:r>
            <a:r>
              <a:rPr lang="en-US" dirty="0"/>
              <a:t>This plan will align with and serve to forward the strategic goals of OWL ESG.</a:t>
            </a:r>
          </a:p>
          <a:p>
            <a:endParaRPr lang="en-US" b="1" dirty="0"/>
          </a:p>
          <a:p>
            <a:r>
              <a:rPr lang="en-US" b="1" dirty="0"/>
              <a:t>Comprehensive Strategy: </a:t>
            </a:r>
            <a:r>
              <a:rPr lang="en-US" dirty="0"/>
              <a:t>This plan will cover all aspects of internal and external communications. It will provide easily accessible and understandable answers to all questions regarding communications, marketing, and related strategy, and will have a responsive mechanism to adjust when new questions arise. This will include clear messaging guidelines and process maps for tailoring messaging for specific audiences.</a:t>
            </a:r>
          </a:p>
          <a:p>
            <a:endParaRPr lang="en-US" dirty="0"/>
          </a:p>
          <a:p>
            <a:r>
              <a:rPr lang="en-US" b="1" dirty="0"/>
              <a:t>Incorporated Accountability: </a:t>
            </a:r>
            <a:r>
              <a:rPr lang="en-US" dirty="0"/>
              <a:t>This plan will contain specific and measurable metrics and KPIs, determined with the CEO, and covering various timelines, which will serve for the plan to hold itself accountable. </a:t>
            </a:r>
          </a:p>
          <a:p>
            <a:endParaRPr lang="en-US" b="1" dirty="0"/>
          </a:p>
          <a:p>
            <a:r>
              <a:rPr lang="en-US" b="1" dirty="0"/>
              <a:t>Resource Efficiency:</a:t>
            </a:r>
            <a:r>
              <a:rPr lang="en-US" dirty="0"/>
              <a:t> This plan will use all resources necessary for effective implementation, but no more. All resource utilization will be confirmed with the CEO, the Director of Communications, and any other Company members as applicable, and metrics will be determined to assess the effectiveness of the resource usage. All resources utilized and any content or ideological advancement generated as a result of resource utilization will be re-purposed to the furthest degree useful to maximize efficiency and ROI. </a:t>
            </a:r>
          </a:p>
          <a:p>
            <a:endParaRPr lang="en-US" dirty="0"/>
          </a:p>
          <a:p>
            <a:r>
              <a:rPr lang="en-US" b="1" dirty="0"/>
              <a:t>Clarity: </a:t>
            </a:r>
            <a:r>
              <a:rPr lang="en-US" dirty="0"/>
              <a:t>This plan will detail all roles, guidelines, rules, tactics, and expectations in a clear and succinct manner. This applies to both implementation of the plan, and the expectations of OWL ESG employees under the plan. Everyone will be able to reference this and quickly find unambiguous answers to any questions regarding communications strategy or tactics.</a:t>
            </a:r>
          </a:p>
          <a:p>
            <a:endParaRPr lang="en-US" dirty="0"/>
          </a:p>
        </p:txBody>
      </p:sp>
    </p:spTree>
    <p:extLst>
      <p:ext uri="{BB962C8B-B14F-4D97-AF65-F5344CB8AC3E}">
        <p14:creationId xmlns:p14="http://schemas.microsoft.com/office/powerpoint/2010/main" val="1649831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5</a:t>
            </a:fld>
            <a:endParaRPr lang="en"/>
          </a:p>
        </p:txBody>
      </p:sp>
      <p:grpSp>
        <p:nvGrpSpPr>
          <p:cNvPr id="15" name="Group 14">
            <a:extLst>
              <a:ext uri="{FF2B5EF4-FFF2-40B4-BE49-F238E27FC236}">
                <a16:creationId xmlns:a16="http://schemas.microsoft.com/office/drawing/2014/main" id="{9CFAF7E2-E4DB-944C-3881-C42333BC1FD0}"/>
              </a:ext>
            </a:extLst>
          </p:cNvPr>
          <p:cNvGrpSpPr/>
          <p:nvPr/>
        </p:nvGrpSpPr>
        <p:grpSpPr>
          <a:xfrm>
            <a:off x="3256943" y="2728291"/>
            <a:ext cx="4493984" cy="858669"/>
            <a:chOff x="988196" y="4194782"/>
            <a:chExt cx="4493984" cy="858669"/>
          </a:xfrm>
        </p:grpSpPr>
        <p:sp>
          <p:nvSpPr>
            <p:cNvPr id="13" name="TextBox 12">
              <a:extLst>
                <a:ext uri="{FF2B5EF4-FFF2-40B4-BE49-F238E27FC236}">
                  <a16:creationId xmlns:a16="http://schemas.microsoft.com/office/drawing/2014/main" id="{99A164BF-F546-69A1-CAE3-542FE192F4D1}"/>
                </a:ext>
              </a:extLst>
            </p:cNvPr>
            <p:cNvSpPr txBox="1"/>
            <p:nvPr/>
          </p:nvSpPr>
          <p:spPr>
            <a:xfrm>
              <a:off x="1702288" y="4591786"/>
              <a:ext cx="3779892"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Comms Plan </a:t>
              </a:r>
              <a:r>
                <a:rPr lang="en-US" sz="2400" b="1" kern="0" dirty="0">
                  <a:solidFill>
                    <a:srgbClr val="25659B"/>
                  </a:solidFill>
                  <a:latin typeface="Montserrat Light" panose="00000400000000000000" pitchFamily="2" charset="0"/>
                  <a:cs typeface="Arial"/>
                  <a:sym typeface="Arial"/>
                </a:rPr>
                <a:t>Structure</a:t>
              </a:r>
              <a:endPar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pic>
          <p:nvPicPr>
            <p:cNvPr id="14" name="Picture 2" descr="OWL ESG">
              <a:extLst>
                <a:ext uri="{FF2B5EF4-FFF2-40B4-BE49-F238E27FC236}">
                  <a16:creationId xmlns:a16="http://schemas.microsoft.com/office/drawing/2014/main" id="{C611CA25-6C1E-1FE2-00B2-3F4068C09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196" y="4194782"/>
              <a:ext cx="1838851" cy="4390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3573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77"/>
        <p:cNvGrpSpPr/>
        <p:nvPr/>
      </p:nvGrpSpPr>
      <p:grpSpPr>
        <a:xfrm>
          <a:off x="0" y="0"/>
          <a:ext cx="0" cy="0"/>
          <a:chOff x="0" y="0"/>
          <a:chExt cx="0" cy="0"/>
        </a:xfrm>
      </p:grpSpPr>
      <p:sp>
        <p:nvSpPr>
          <p:cNvPr id="284" name="Google Shape;284;p37"/>
          <p:cNvSpPr txBox="1">
            <a:spLocks noGrp="1"/>
          </p:cNvSpPr>
          <p:nvPr>
            <p:ph type="sldNum" idx="12"/>
          </p:nvPr>
        </p:nvSpPr>
        <p:spPr>
          <a:xfrm>
            <a:off x="9245600" y="6408251"/>
            <a:ext cx="2743200" cy="365200"/>
          </a:xfrm>
          <a:prstGeom prst="rect">
            <a:avLst/>
          </a:prstGeom>
        </p:spPr>
        <p:txBody>
          <a:bodyPr spcFirstLastPara="1" wrap="square" lIns="91433" tIns="45700" rIns="91433" bIns="45700"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r>
              <a:rPr kumimoji="0" lang="en" sz="1467" b="1" i="0" u="none" strike="noStrike" kern="0" cap="none" spc="0" normalizeH="0" baseline="0" noProof="0" dirty="0">
                <a:ln>
                  <a:noFill/>
                </a:ln>
                <a:solidFill>
                  <a:srgbClr val="FFFFFF"/>
                </a:solidFill>
                <a:effectLst/>
                <a:uLnTx/>
                <a:uFillTx/>
                <a:latin typeface="Montserrat"/>
                <a:sym typeface="Montserrat"/>
              </a:rPr>
              <a:t>14</a:t>
            </a:r>
            <a:fld id="{00000000-1234-1234-1234-123412341234}" type="slidenum">
              <a:rPr kumimoji="0" lang="en" sz="1467" b="1" i="0" u="none" strike="noStrike" kern="0" cap="none" spc="0" normalizeH="0" baseline="0" noProof="0">
                <a:ln>
                  <a:noFill/>
                </a:ln>
                <a:solidFill>
                  <a:srgbClr val="FFFFFF"/>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6</a:t>
            </a:fld>
            <a:endParaRPr kumimoji="0" sz="1467" b="1" i="0" u="none" strike="noStrike" kern="0" cap="none" spc="0" normalizeH="0" baseline="0" noProof="0" dirty="0">
              <a:ln>
                <a:noFill/>
              </a:ln>
              <a:solidFill>
                <a:srgbClr val="FFFFFF"/>
              </a:solidFill>
              <a:effectLst/>
              <a:uLnTx/>
              <a:uFillTx/>
              <a:latin typeface="Montserrat"/>
              <a:sym typeface="Montserrat"/>
            </a:endParaRPr>
          </a:p>
        </p:txBody>
      </p:sp>
      <p:sp>
        <p:nvSpPr>
          <p:cNvPr id="26" name="Google Shape;159;p28">
            <a:extLst>
              <a:ext uri="{FF2B5EF4-FFF2-40B4-BE49-F238E27FC236}">
                <a16:creationId xmlns:a16="http://schemas.microsoft.com/office/drawing/2014/main" id="{26B3186A-89EC-4F75-A9C6-133BDCA3562C}"/>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6</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pic>
        <p:nvPicPr>
          <p:cNvPr id="45" name="Picture 44" descr="Logo, company name&#10;&#10;Description automatically generated">
            <a:extLst>
              <a:ext uri="{FF2B5EF4-FFF2-40B4-BE49-F238E27FC236}">
                <a16:creationId xmlns:a16="http://schemas.microsoft.com/office/drawing/2014/main" id="{DB0C65EE-191F-2EC9-614F-AB71FC727519}"/>
              </a:ext>
            </a:extLst>
          </p:cNvPr>
          <p:cNvPicPr>
            <a:picLocks noChangeAspect="1"/>
          </p:cNvPicPr>
          <p:nvPr/>
        </p:nvPicPr>
        <p:blipFill>
          <a:blip r:embed="rId3"/>
          <a:stretch>
            <a:fillRect/>
          </a:stretch>
        </p:blipFill>
        <p:spPr>
          <a:xfrm>
            <a:off x="10274723" y="178218"/>
            <a:ext cx="1569789" cy="396551"/>
          </a:xfrm>
          <a:prstGeom prst="rect">
            <a:avLst/>
          </a:prstGeom>
        </p:spPr>
      </p:pic>
      <p:sp>
        <p:nvSpPr>
          <p:cNvPr id="33" name="Google Shape;155;p28">
            <a:extLst>
              <a:ext uri="{FF2B5EF4-FFF2-40B4-BE49-F238E27FC236}">
                <a16:creationId xmlns:a16="http://schemas.microsoft.com/office/drawing/2014/main" id="{8082FCC5-9122-B248-34C7-F4044D1A94F3}"/>
              </a:ext>
            </a:extLst>
          </p:cNvPr>
          <p:cNvSpPr txBox="1"/>
          <p:nvPr/>
        </p:nvSpPr>
        <p:spPr>
          <a:xfrm>
            <a:off x="284063" y="182440"/>
            <a:ext cx="10129422" cy="646331"/>
          </a:xfrm>
          <a:prstGeom prst="rect">
            <a:avLst/>
          </a:prstGeom>
          <a:noFill/>
          <a:ln>
            <a:noFill/>
          </a:ln>
        </p:spPr>
        <p:txBody>
          <a:bodyPr spcFirstLastPara="1" wrap="square" lIns="91433" tIns="45700" rIns="91433"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r>
              <a:rPr lang="en-US" sz="2700" kern="0" dirty="0">
                <a:solidFill>
                  <a:srgbClr val="236093"/>
                </a:solidFill>
                <a:latin typeface="Arial"/>
                <a:ea typeface="Montserrat ExtraLight"/>
                <a:cs typeface="Montserrat ExtraLight"/>
                <a:sym typeface="Montserrat ExtraLight"/>
              </a:rPr>
              <a:t>Communications Structure / Process</a:t>
            </a:r>
          </a:p>
        </p:txBody>
      </p:sp>
      <p:sp>
        <p:nvSpPr>
          <p:cNvPr id="62" name="TextBox 61">
            <a:extLst>
              <a:ext uri="{FF2B5EF4-FFF2-40B4-BE49-F238E27FC236}">
                <a16:creationId xmlns:a16="http://schemas.microsoft.com/office/drawing/2014/main" id="{F8F47962-868E-4D6B-7802-25B6593CEEB5}"/>
              </a:ext>
            </a:extLst>
          </p:cNvPr>
          <p:cNvSpPr txBox="1"/>
          <p:nvPr/>
        </p:nvSpPr>
        <p:spPr>
          <a:xfrm>
            <a:off x="5746160" y="6633718"/>
            <a:ext cx="6691312" cy="215444"/>
          </a:xfrm>
          <a:prstGeom prst="rect">
            <a:avLst/>
          </a:prstGeom>
          <a:noFill/>
        </p:spPr>
        <p:txBody>
          <a:bodyPr wrap="square">
            <a:spAutoFit/>
          </a:bodyPr>
          <a:lstStyle/>
          <a:p>
            <a:r>
              <a:rPr lang="en-US" sz="800" dirty="0">
                <a:solidFill>
                  <a:schemeClr val="bg1">
                    <a:lumMod val="85000"/>
                  </a:schemeClr>
                </a:solidFill>
              </a:rPr>
              <a:t>1) SQuAD: 100,000+ Questions for Machine Comprehension of Text Computer Science Department Stanford University 2018</a:t>
            </a:r>
          </a:p>
        </p:txBody>
      </p:sp>
      <p:graphicFrame>
        <p:nvGraphicFramePr>
          <p:cNvPr id="2" name="Diagram 1">
            <a:extLst>
              <a:ext uri="{FF2B5EF4-FFF2-40B4-BE49-F238E27FC236}">
                <a16:creationId xmlns:a16="http://schemas.microsoft.com/office/drawing/2014/main" id="{E165F19C-423B-F692-72C4-C9B2D7A6DDF7}"/>
              </a:ext>
            </a:extLst>
          </p:cNvPr>
          <p:cNvGraphicFramePr/>
          <p:nvPr>
            <p:extLst>
              <p:ext uri="{D42A27DB-BD31-4B8C-83A1-F6EECF244321}">
                <p14:modId xmlns:p14="http://schemas.microsoft.com/office/powerpoint/2010/main" val="2259295958"/>
              </p:ext>
            </p:extLst>
          </p:nvPr>
        </p:nvGraphicFramePr>
        <p:xfrm>
          <a:off x="1023693" y="924425"/>
          <a:ext cx="4360174" cy="54827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Diagram 2">
            <a:extLst>
              <a:ext uri="{FF2B5EF4-FFF2-40B4-BE49-F238E27FC236}">
                <a16:creationId xmlns:a16="http://schemas.microsoft.com/office/drawing/2014/main" id="{BD2C0717-6C13-D3CD-CE3E-A62EDF8FCF84}"/>
              </a:ext>
            </a:extLst>
          </p:cNvPr>
          <p:cNvGraphicFramePr/>
          <p:nvPr/>
        </p:nvGraphicFramePr>
        <p:xfrm>
          <a:off x="4311184" y="3463295"/>
          <a:ext cx="4028537" cy="33643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cxnSp>
        <p:nvCxnSpPr>
          <p:cNvPr id="5" name="Straight Arrow Connector 4">
            <a:extLst>
              <a:ext uri="{FF2B5EF4-FFF2-40B4-BE49-F238E27FC236}">
                <a16:creationId xmlns:a16="http://schemas.microsoft.com/office/drawing/2014/main" id="{1825B30E-513C-0C03-A0A2-EDA2A2544C02}"/>
              </a:ext>
            </a:extLst>
          </p:cNvPr>
          <p:cNvCxnSpPr>
            <a:cxnSpLocks/>
          </p:cNvCxnSpPr>
          <p:nvPr/>
        </p:nvCxnSpPr>
        <p:spPr>
          <a:xfrm>
            <a:off x="3865199" y="5034137"/>
            <a:ext cx="19786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Moon 7">
            <a:extLst>
              <a:ext uri="{FF2B5EF4-FFF2-40B4-BE49-F238E27FC236}">
                <a16:creationId xmlns:a16="http://schemas.microsoft.com/office/drawing/2014/main" id="{6571E157-4AA3-8CE0-1C5F-B59684696A16}"/>
              </a:ext>
            </a:extLst>
          </p:cNvPr>
          <p:cNvSpPr/>
          <p:nvPr/>
        </p:nvSpPr>
        <p:spPr>
          <a:xfrm rot="5400000">
            <a:off x="5916723" y="1837306"/>
            <a:ext cx="621102" cy="2940209"/>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Analytics</a:t>
            </a:r>
          </a:p>
        </p:txBody>
      </p:sp>
      <p:cxnSp>
        <p:nvCxnSpPr>
          <p:cNvPr id="10" name="Straight Arrow Connector 9">
            <a:extLst>
              <a:ext uri="{FF2B5EF4-FFF2-40B4-BE49-F238E27FC236}">
                <a16:creationId xmlns:a16="http://schemas.microsoft.com/office/drawing/2014/main" id="{9073659D-07BB-E102-B236-6579776BBCD3}"/>
              </a:ext>
            </a:extLst>
          </p:cNvPr>
          <p:cNvCxnSpPr>
            <a:cxnSpLocks/>
          </p:cNvCxnSpPr>
          <p:nvPr/>
        </p:nvCxnSpPr>
        <p:spPr>
          <a:xfrm flipH="1" flipV="1">
            <a:off x="3957205" y="2163591"/>
            <a:ext cx="1019259" cy="3478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3537341B-B65F-8342-CF16-15DA921B809D}"/>
              </a:ext>
            </a:extLst>
          </p:cNvPr>
          <p:cNvSpPr/>
          <p:nvPr/>
        </p:nvSpPr>
        <p:spPr>
          <a:xfrm>
            <a:off x="5077953" y="2356254"/>
            <a:ext cx="2441276" cy="2802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Feedback Loop</a:t>
            </a:r>
          </a:p>
        </p:txBody>
      </p:sp>
      <p:cxnSp>
        <p:nvCxnSpPr>
          <p:cNvPr id="22" name="Straight Arrow Connector 21">
            <a:extLst>
              <a:ext uri="{FF2B5EF4-FFF2-40B4-BE49-F238E27FC236}">
                <a16:creationId xmlns:a16="http://schemas.microsoft.com/office/drawing/2014/main" id="{3652A7D8-E116-2D57-854D-F7E4D5691E4B}"/>
              </a:ext>
            </a:extLst>
          </p:cNvPr>
          <p:cNvCxnSpPr>
            <a:cxnSpLocks/>
          </p:cNvCxnSpPr>
          <p:nvPr/>
        </p:nvCxnSpPr>
        <p:spPr>
          <a:xfrm flipV="1">
            <a:off x="6325452" y="2697913"/>
            <a:ext cx="0" cy="235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7" name="Diagram 26">
            <a:extLst>
              <a:ext uri="{FF2B5EF4-FFF2-40B4-BE49-F238E27FC236}">
                <a16:creationId xmlns:a16="http://schemas.microsoft.com/office/drawing/2014/main" id="{24237791-0012-2909-D42E-1B1D61480F23}"/>
              </a:ext>
            </a:extLst>
          </p:cNvPr>
          <p:cNvGraphicFramePr/>
          <p:nvPr>
            <p:extLst>
              <p:ext uri="{D42A27DB-BD31-4B8C-83A1-F6EECF244321}">
                <p14:modId xmlns:p14="http://schemas.microsoft.com/office/powerpoint/2010/main" val="2140156731"/>
              </p:ext>
            </p:extLst>
          </p:nvPr>
        </p:nvGraphicFramePr>
        <p:xfrm>
          <a:off x="8101511" y="2337313"/>
          <a:ext cx="3769746" cy="3555662"/>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cxnSp>
        <p:nvCxnSpPr>
          <p:cNvPr id="29" name="Straight Arrow Connector 28">
            <a:extLst>
              <a:ext uri="{FF2B5EF4-FFF2-40B4-BE49-F238E27FC236}">
                <a16:creationId xmlns:a16="http://schemas.microsoft.com/office/drawing/2014/main" id="{D8687243-5764-0CD1-864B-5390604B35CE}"/>
              </a:ext>
            </a:extLst>
          </p:cNvPr>
          <p:cNvCxnSpPr>
            <a:cxnSpLocks/>
          </p:cNvCxnSpPr>
          <p:nvPr/>
        </p:nvCxnSpPr>
        <p:spPr>
          <a:xfrm flipH="1" flipV="1">
            <a:off x="7681950" y="3463295"/>
            <a:ext cx="1871661" cy="2870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F9B6167-973B-CB71-4705-0A28F561DFB6}"/>
              </a:ext>
            </a:extLst>
          </p:cNvPr>
          <p:cNvCxnSpPr>
            <a:cxnSpLocks/>
          </p:cNvCxnSpPr>
          <p:nvPr/>
        </p:nvCxnSpPr>
        <p:spPr>
          <a:xfrm flipV="1">
            <a:off x="6883879" y="4610839"/>
            <a:ext cx="2620510" cy="47285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A37C3734-5FF7-06B0-1031-EB7B2BD65955}"/>
              </a:ext>
            </a:extLst>
          </p:cNvPr>
          <p:cNvSpPr/>
          <p:nvPr/>
        </p:nvSpPr>
        <p:spPr>
          <a:xfrm>
            <a:off x="7969746" y="708884"/>
            <a:ext cx="2244140" cy="601287"/>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Rob, Unthinkable, Sales, Others, report to Ben, adjust through discussion</a:t>
            </a:r>
          </a:p>
        </p:txBody>
      </p:sp>
      <p:cxnSp>
        <p:nvCxnSpPr>
          <p:cNvPr id="6" name="Straight Arrow Connector 5">
            <a:extLst>
              <a:ext uri="{FF2B5EF4-FFF2-40B4-BE49-F238E27FC236}">
                <a16:creationId xmlns:a16="http://schemas.microsoft.com/office/drawing/2014/main" id="{069E17F1-3000-A7EC-874D-62D83C3B7B0F}"/>
              </a:ext>
            </a:extLst>
          </p:cNvPr>
          <p:cNvCxnSpPr>
            <a:cxnSpLocks/>
          </p:cNvCxnSpPr>
          <p:nvPr/>
        </p:nvCxnSpPr>
        <p:spPr>
          <a:xfrm flipV="1">
            <a:off x="7323401" y="1417059"/>
            <a:ext cx="1768415" cy="1594200"/>
          </a:xfrm>
          <a:prstGeom prst="straightConnector1">
            <a:avLst/>
          </a:prstGeom>
          <a:ln>
            <a:solidFill>
              <a:srgbClr val="0087B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E1EA581-B914-FA62-04CE-F6EDF0FC9DAC}"/>
              </a:ext>
            </a:extLst>
          </p:cNvPr>
          <p:cNvSpPr/>
          <p:nvPr/>
        </p:nvSpPr>
        <p:spPr>
          <a:xfrm>
            <a:off x="205554" y="5034137"/>
            <a:ext cx="1537729" cy="1181821"/>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Rob owns content / updates. Others contribute as relevant</a:t>
            </a:r>
          </a:p>
        </p:txBody>
      </p:sp>
      <p:sp>
        <p:nvSpPr>
          <p:cNvPr id="12" name="Rectangle 11">
            <a:extLst>
              <a:ext uri="{FF2B5EF4-FFF2-40B4-BE49-F238E27FC236}">
                <a16:creationId xmlns:a16="http://schemas.microsoft.com/office/drawing/2014/main" id="{70A75A77-D7F9-6274-FE07-8ADE8BEC5330}"/>
              </a:ext>
            </a:extLst>
          </p:cNvPr>
          <p:cNvSpPr/>
          <p:nvPr/>
        </p:nvSpPr>
        <p:spPr>
          <a:xfrm>
            <a:off x="205553" y="3027051"/>
            <a:ext cx="1537729" cy="1181821"/>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Rob owns</a:t>
            </a:r>
          </a:p>
        </p:txBody>
      </p:sp>
      <p:sp>
        <p:nvSpPr>
          <p:cNvPr id="13" name="Rectangle 12">
            <a:extLst>
              <a:ext uri="{FF2B5EF4-FFF2-40B4-BE49-F238E27FC236}">
                <a16:creationId xmlns:a16="http://schemas.microsoft.com/office/drawing/2014/main" id="{B9C3015B-6382-85AA-AD96-4E0652C6F20D}"/>
              </a:ext>
            </a:extLst>
          </p:cNvPr>
          <p:cNvSpPr/>
          <p:nvPr/>
        </p:nvSpPr>
        <p:spPr>
          <a:xfrm>
            <a:off x="205555" y="1174433"/>
            <a:ext cx="1537729" cy="1181821"/>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Ben owns, Rob updates and gets approved</a:t>
            </a:r>
          </a:p>
        </p:txBody>
      </p:sp>
      <p:cxnSp>
        <p:nvCxnSpPr>
          <p:cNvPr id="15" name="Straight Arrow Connector 14">
            <a:extLst>
              <a:ext uri="{FF2B5EF4-FFF2-40B4-BE49-F238E27FC236}">
                <a16:creationId xmlns:a16="http://schemas.microsoft.com/office/drawing/2014/main" id="{F6B4171A-C65F-F293-CFAD-5E0518E8D036}"/>
              </a:ext>
            </a:extLst>
          </p:cNvPr>
          <p:cNvCxnSpPr>
            <a:cxnSpLocks/>
          </p:cNvCxnSpPr>
          <p:nvPr/>
        </p:nvCxnSpPr>
        <p:spPr>
          <a:xfrm>
            <a:off x="1842571" y="1765343"/>
            <a:ext cx="574569" cy="0"/>
          </a:xfrm>
          <a:prstGeom prst="straightConnector1">
            <a:avLst/>
          </a:prstGeom>
          <a:ln>
            <a:solidFill>
              <a:srgbClr val="0087BA"/>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57909DD-2D8C-ADEA-1049-AE1849AFA7A3}"/>
              </a:ext>
            </a:extLst>
          </p:cNvPr>
          <p:cNvCxnSpPr>
            <a:cxnSpLocks/>
          </p:cNvCxnSpPr>
          <p:nvPr/>
        </p:nvCxnSpPr>
        <p:spPr>
          <a:xfrm>
            <a:off x="1842570" y="3668467"/>
            <a:ext cx="574569" cy="0"/>
          </a:xfrm>
          <a:prstGeom prst="straightConnector1">
            <a:avLst/>
          </a:prstGeom>
          <a:ln>
            <a:solidFill>
              <a:srgbClr val="0087BA"/>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64B9658-B871-67C5-5EC3-3D5494AD3A84}"/>
              </a:ext>
            </a:extLst>
          </p:cNvPr>
          <p:cNvCxnSpPr>
            <a:cxnSpLocks/>
          </p:cNvCxnSpPr>
          <p:nvPr/>
        </p:nvCxnSpPr>
        <p:spPr>
          <a:xfrm>
            <a:off x="1842570" y="5702060"/>
            <a:ext cx="574569" cy="0"/>
          </a:xfrm>
          <a:prstGeom prst="straightConnector1">
            <a:avLst/>
          </a:prstGeom>
          <a:ln>
            <a:solidFill>
              <a:srgbClr val="0087B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96E2961-7900-1DE4-325F-0A5BDE0A83C7}"/>
              </a:ext>
            </a:extLst>
          </p:cNvPr>
          <p:cNvSpPr/>
          <p:nvPr/>
        </p:nvSpPr>
        <p:spPr>
          <a:xfrm>
            <a:off x="10867874" y="2202926"/>
            <a:ext cx="1171893" cy="3499134"/>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Rob develops contacts and identifies events, using third parties as necessary. Ben or others potentially to represent OWL</a:t>
            </a:r>
          </a:p>
        </p:txBody>
      </p:sp>
      <p:sp>
        <p:nvSpPr>
          <p:cNvPr id="25" name="Rectangle 24">
            <a:extLst>
              <a:ext uri="{FF2B5EF4-FFF2-40B4-BE49-F238E27FC236}">
                <a16:creationId xmlns:a16="http://schemas.microsoft.com/office/drawing/2014/main" id="{12A50FBF-5A28-BF21-8930-E5333F87E819}"/>
              </a:ext>
            </a:extLst>
          </p:cNvPr>
          <p:cNvSpPr/>
          <p:nvPr/>
        </p:nvSpPr>
        <p:spPr>
          <a:xfrm>
            <a:off x="3718096" y="4685368"/>
            <a:ext cx="1186175" cy="327203"/>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Rob owns</a:t>
            </a:r>
          </a:p>
        </p:txBody>
      </p:sp>
      <p:cxnSp>
        <p:nvCxnSpPr>
          <p:cNvPr id="28" name="Straight Arrow Connector 27">
            <a:extLst>
              <a:ext uri="{FF2B5EF4-FFF2-40B4-BE49-F238E27FC236}">
                <a16:creationId xmlns:a16="http://schemas.microsoft.com/office/drawing/2014/main" id="{71317A42-9CEC-572B-A17E-34FD05120EBB}"/>
              </a:ext>
            </a:extLst>
          </p:cNvPr>
          <p:cNvCxnSpPr>
            <a:cxnSpLocks/>
          </p:cNvCxnSpPr>
          <p:nvPr/>
        </p:nvCxnSpPr>
        <p:spPr>
          <a:xfrm flipV="1">
            <a:off x="7058632" y="1395493"/>
            <a:ext cx="1223413" cy="846336"/>
          </a:xfrm>
          <a:prstGeom prst="straightConnector1">
            <a:avLst/>
          </a:prstGeom>
          <a:ln>
            <a:solidFill>
              <a:srgbClr val="0087B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34232CCC-10F9-4EB1-32DB-002D3CB61723}"/>
              </a:ext>
            </a:extLst>
          </p:cNvPr>
          <p:cNvSpPr/>
          <p:nvPr/>
        </p:nvSpPr>
        <p:spPr>
          <a:xfrm>
            <a:off x="7599531" y="6118993"/>
            <a:ext cx="3054092" cy="466423"/>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Rob owns and contributes, others contribute as needed</a:t>
            </a:r>
          </a:p>
        </p:txBody>
      </p:sp>
    </p:spTree>
    <p:extLst>
      <p:ext uri="{BB962C8B-B14F-4D97-AF65-F5344CB8AC3E}">
        <p14:creationId xmlns:p14="http://schemas.microsoft.com/office/powerpoint/2010/main" val="2219607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7</a:t>
            </a:fld>
            <a:endParaRPr lang="en"/>
          </a:p>
        </p:txBody>
      </p:sp>
      <p:grpSp>
        <p:nvGrpSpPr>
          <p:cNvPr id="15" name="Group 14">
            <a:extLst>
              <a:ext uri="{FF2B5EF4-FFF2-40B4-BE49-F238E27FC236}">
                <a16:creationId xmlns:a16="http://schemas.microsoft.com/office/drawing/2014/main" id="{9CFAF7E2-E4DB-944C-3881-C42333BC1FD0}"/>
              </a:ext>
            </a:extLst>
          </p:cNvPr>
          <p:cNvGrpSpPr/>
          <p:nvPr/>
        </p:nvGrpSpPr>
        <p:grpSpPr>
          <a:xfrm>
            <a:off x="3256942" y="2728291"/>
            <a:ext cx="4938151" cy="1228001"/>
            <a:chOff x="988196" y="4194782"/>
            <a:chExt cx="4493984" cy="1228001"/>
          </a:xfrm>
        </p:grpSpPr>
        <p:sp>
          <p:nvSpPr>
            <p:cNvPr id="13" name="TextBox 12">
              <a:extLst>
                <a:ext uri="{FF2B5EF4-FFF2-40B4-BE49-F238E27FC236}">
                  <a16:creationId xmlns:a16="http://schemas.microsoft.com/office/drawing/2014/main" id="{99A164BF-F546-69A1-CAE3-542FE192F4D1}"/>
                </a:ext>
              </a:extLst>
            </p:cNvPr>
            <p:cNvSpPr txBox="1"/>
            <p:nvPr/>
          </p:nvSpPr>
          <p:spPr>
            <a:xfrm>
              <a:off x="1702288" y="4591786"/>
              <a:ext cx="3779892" cy="830997"/>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Comms Plan – Five Pillars</a:t>
              </a:r>
            </a:p>
          </p:txBody>
        </p:sp>
        <p:pic>
          <p:nvPicPr>
            <p:cNvPr id="14" name="Picture 2" descr="OWL ESG">
              <a:extLst>
                <a:ext uri="{FF2B5EF4-FFF2-40B4-BE49-F238E27FC236}">
                  <a16:creationId xmlns:a16="http://schemas.microsoft.com/office/drawing/2014/main" id="{C611CA25-6C1E-1FE2-00B2-3F4068C09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196" y="4194782"/>
              <a:ext cx="1838851" cy="4390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73798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84" name="Google Shape;284;p37"/>
          <p:cNvSpPr txBox="1">
            <a:spLocks noGrp="1"/>
          </p:cNvSpPr>
          <p:nvPr>
            <p:ph type="sldNum" idx="12"/>
          </p:nvPr>
        </p:nvSpPr>
        <p:spPr>
          <a:xfrm>
            <a:off x="9245600" y="6408251"/>
            <a:ext cx="2743200" cy="365200"/>
          </a:xfrm>
          <a:prstGeom prst="rect">
            <a:avLst/>
          </a:prstGeom>
        </p:spPr>
        <p:txBody>
          <a:bodyPr spcFirstLastPara="1" wrap="square" lIns="91433" tIns="45700" rIns="91433" bIns="45700"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467" b="1" i="0" u="none" strike="noStrike" kern="0" cap="none" spc="0" normalizeH="0" baseline="0" noProof="0" smtClean="0">
                <a:ln>
                  <a:noFill/>
                </a:ln>
                <a:solidFill>
                  <a:srgbClr val="FFFFFF"/>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8</a:t>
            </a:fld>
            <a:endParaRPr kumimoji="0" sz="1467" b="1" i="0" u="none" strike="noStrike" kern="0" cap="none" spc="0" normalizeH="0" baseline="0" noProof="0" dirty="0">
              <a:ln>
                <a:noFill/>
              </a:ln>
              <a:solidFill>
                <a:srgbClr val="FFFFFF"/>
              </a:solidFill>
              <a:effectLst/>
              <a:uLnTx/>
              <a:uFillTx/>
              <a:latin typeface="Montserrat"/>
              <a:sym typeface="Montserrat"/>
            </a:endParaRPr>
          </a:p>
        </p:txBody>
      </p:sp>
      <p:sp>
        <p:nvSpPr>
          <p:cNvPr id="33" name="Google Shape;155;p28">
            <a:extLst>
              <a:ext uri="{FF2B5EF4-FFF2-40B4-BE49-F238E27FC236}">
                <a16:creationId xmlns:a16="http://schemas.microsoft.com/office/drawing/2014/main" id="{8082FCC5-9122-B248-34C7-F4044D1A94F3}"/>
              </a:ext>
            </a:extLst>
          </p:cNvPr>
          <p:cNvSpPr txBox="1"/>
          <p:nvPr/>
        </p:nvSpPr>
        <p:spPr>
          <a:xfrm>
            <a:off x="284063" y="179593"/>
            <a:ext cx="10129422" cy="725200"/>
          </a:xfrm>
          <a:prstGeom prst="rect">
            <a:avLst/>
          </a:prstGeom>
          <a:noFill/>
          <a:ln>
            <a:noFill/>
          </a:ln>
        </p:spPr>
        <p:txBody>
          <a:bodyPr spcFirstLastPara="1" wrap="square" lIns="91433" tIns="45700" rIns="91433"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r>
              <a:rPr lang="en-US" sz="2700" kern="0" dirty="0">
                <a:solidFill>
                  <a:srgbClr val="236093"/>
                </a:solidFill>
                <a:latin typeface="Arial"/>
                <a:ea typeface="Montserrat ExtraLight"/>
                <a:cs typeface="Montserrat ExtraLight"/>
                <a:sym typeface="Montserrat ExtraLight"/>
              </a:rPr>
              <a:t>Five Pillars of Communications Strategy</a:t>
            </a:r>
            <a:endParaRPr kumimoji="0" lang="en-US" sz="2700" b="1" i="1" u="none" strike="noStrike" kern="0" cap="none" spc="0" normalizeH="0" baseline="0" noProof="0" dirty="0">
              <a:ln>
                <a:noFill/>
              </a:ln>
              <a:solidFill>
                <a:srgbClr val="236093"/>
              </a:solidFill>
              <a:effectLst/>
              <a:uLnTx/>
              <a:uFillTx/>
              <a:latin typeface="Arial"/>
              <a:ea typeface="Montserrat ExtraLight"/>
              <a:cs typeface="Montserrat ExtraLight"/>
              <a:sym typeface="Montserrat ExtraLight"/>
            </a:endParaRPr>
          </a:p>
        </p:txBody>
      </p:sp>
      <p:graphicFrame>
        <p:nvGraphicFramePr>
          <p:cNvPr id="28" name="Table 27">
            <a:extLst>
              <a:ext uri="{FF2B5EF4-FFF2-40B4-BE49-F238E27FC236}">
                <a16:creationId xmlns:a16="http://schemas.microsoft.com/office/drawing/2014/main" id="{1EA40A9F-1F32-E427-2009-B4192D879406}"/>
              </a:ext>
            </a:extLst>
          </p:cNvPr>
          <p:cNvGraphicFramePr>
            <a:graphicFrameLocks noGrp="1"/>
          </p:cNvGraphicFramePr>
          <p:nvPr>
            <p:extLst>
              <p:ext uri="{D42A27DB-BD31-4B8C-83A1-F6EECF244321}">
                <p14:modId xmlns:p14="http://schemas.microsoft.com/office/powerpoint/2010/main" val="2951138846"/>
              </p:ext>
            </p:extLst>
          </p:nvPr>
        </p:nvGraphicFramePr>
        <p:xfrm>
          <a:off x="408495" y="904794"/>
          <a:ext cx="11056012" cy="5493273"/>
        </p:xfrm>
        <a:graphic>
          <a:graphicData uri="http://schemas.openxmlformats.org/drawingml/2006/table">
            <a:tbl>
              <a:tblPr/>
              <a:tblGrid>
                <a:gridCol w="2061942">
                  <a:extLst>
                    <a:ext uri="{9D8B030D-6E8A-4147-A177-3AD203B41FA5}">
                      <a16:colId xmlns:a16="http://schemas.microsoft.com/office/drawing/2014/main" val="2630046895"/>
                    </a:ext>
                  </a:extLst>
                </a:gridCol>
                <a:gridCol w="3993827">
                  <a:extLst>
                    <a:ext uri="{9D8B030D-6E8A-4147-A177-3AD203B41FA5}">
                      <a16:colId xmlns:a16="http://schemas.microsoft.com/office/drawing/2014/main" val="294450020"/>
                    </a:ext>
                  </a:extLst>
                </a:gridCol>
                <a:gridCol w="5000243">
                  <a:extLst>
                    <a:ext uri="{9D8B030D-6E8A-4147-A177-3AD203B41FA5}">
                      <a16:colId xmlns:a16="http://schemas.microsoft.com/office/drawing/2014/main" val="3214077403"/>
                    </a:ext>
                  </a:extLst>
                </a:gridCol>
              </a:tblGrid>
              <a:tr h="1059202">
                <a:tc>
                  <a:txBody>
                    <a:bodyPr/>
                    <a:lstStyle/>
                    <a:p>
                      <a:pPr algn="ctr" fontAlgn="ctr"/>
                      <a:r>
                        <a:rPr lang="en-US" sz="1200" b="1" i="0" u="none" strike="noStrike" dirty="0">
                          <a:solidFill>
                            <a:srgbClr val="FFFFFF"/>
                          </a:solidFill>
                          <a:effectLst/>
                          <a:latin typeface="Calibri" panose="020F0502020204030204" pitchFamily="34" charset="0"/>
                        </a:rPr>
                        <a:t> </a:t>
                      </a:r>
                      <a:r>
                        <a:rPr lang="en-US" sz="2800" b="1" i="0" u="none" strike="noStrike" dirty="0">
                          <a:solidFill>
                            <a:srgbClr val="FFFFFF"/>
                          </a:solidFill>
                          <a:effectLst/>
                          <a:latin typeface="Trebuchet MS" panose="020B0603020202020204" pitchFamily="34" charset="0"/>
                        </a:rPr>
                        <a:t>Pillar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2800" b="1" i="0" u="none" strike="noStrike" dirty="0">
                          <a:solidFill>
                            <a:srgbClr val="FFFFFF"/>
                          </a:solidFill>
                          <a:effectLst/>
                          <a:latin typeface="Trebuchet MS" panose="020B0603020202020204" pitchFamily="34" charset="0"/>
                        </a:rPr>
                        <a:t>Current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2800" b="1" i="0" u="none" strike="noStrike" dirty="0">
                          <a:solidFill>
                            <a:srgbClr val="FFFFFF"/>
                          </a:solidFill>
                          <a:effectLst/>
                          <a:latin typeface="Trebuchet MS" panose="020B0603020202020204" pitchFamily="34" charset="0"/>
                        </a:rPr>
                        <a:t>Targeted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extLst>
                  <a:ext uri="{0D108BD9-81ED-4DB2-BD59-A6C34878D82A}">
                    <a16:rowId xmlns:a16="http://schemas.microsoft.com/office/drawing/2014/main" val="4245769259"/>
                  </a:ext>
                </a:extLst>
              </a:tr>
              <a:tr h="887023">
                <a:tc>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Messaging</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100" b="1" i="0" u="none" strike="noStrike" dirty="0">
                          <a:solidFill>
                            <a:srgbClr val="236092"/>
                          </a:solidFill>
                          <a:effectLst/>
                          <a:latin typeface="Montserrat" panose="00000500000000000000" pitchFamily="2" charset="0"/>
                        </a:rPr>
                        <a:t>Idea is there, and the passion that supports it is clear. Messaging is not well-defined, leading to inconsistencies. Target personas are lacking, so tailored messaging less effective than possible. Distribution is unintentional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100" b="1" i="0" u="none" strike="noStrike" dirty="0">
                          <a:solidFill>
                            <a:srgbClr val="236092"/>
                          </a:solidFill>
                          <a:effectLst/>
                          <a:latin typeface="Montserrat" panose="00000500000000000000" pitchFamily="2" charset="0"/>
                        </a:rPr>
                        <a:t>Central messaging will be clear, accessible, well-defined, and reinforced. Will be paralleled in all internal communications documents (i.e., brand story, brand guidelines, content library), and external distribution. Content creation and distribution will be increasingly high-impact. Audience personas will continue to evolve, and tailored messaging will be highly effective</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extLst>
                  <a:ext uri="{0D108BD9-81ED-4DB2-BD59-A6C34878D82A}">
                    <a16:rowId xmlns:a16="http://schemas.microsoft.com/office/drawing/2014/main" val="2277180373"/>
                  </a:ext>
                </a:extLst>
              </a:tr>
              <a:tr h="748619">
                <a:tc>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Central Repository</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spcBef>
                          <a:spcPts val="600"/>
                        </a:spcBef>
                      </a:pPr>
                      <a:r>
                        <a:rPr lang="en-US" sz="1100" b="1" i="0" u="none" strike="noStrike" dirty="0">
                          <a:solidFill>
                            <a:srgbClr val="236092"/>
                          </a:solidFill>
                          <a:effectLst/>
                          <a:latin typeface="Montserrat" panose="00000500000000000000" pitchFamily="2" charset="0"/>
                        </a:rPr>
                        <a:t>No internal repository. Website, e mail, and </a:t>
                      </a:r>
                      <a:r>
                        <a:rPr lang="en-US" sz="1100" b="1" i="0" u="none" strike="noStrike" dirty="0" err="1">
                          <a:solidFill>
                            <a:srgbClr val="236092"/>
                          </a:solidFill>
                          <a:effectLst/>
                          <a:latin typeface="Montserrat" panose="00000500000000000000" pitchFamily="2" charset="0"/>
                        </a:rPr>
                        <a:t>sharepoint</a:t>
                      </a:r>
                      <a:r>
                        <a:rPr lang="en-US" sz="1100" b="1" i="0" u="none" strike="noStrike" dirty="0">
                          <a:solidFill>
                            <a:srgbClr val="236092"/>
                          </a:solidFill>
                          <a:effectLst/>
                          <a:latin typeface="Montserrat" panose="00000500000000000000" pitchFamily="2" charset="0"/>
                        </a:rPr>
                        <a:t> folders serve as de facto hub.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tc>
                  <a:txBody>
                    <a:bodyPr/>
                    <a:lstStyle/>
                    <a:p>
                      <a:pPr algn="ctr" fontAlgn="ctr">
                        <a:spcBef>
                          <a:spcPts val="600"/>
                        </a:spcBef>
                      </a:pPr>
                      <a:r>
                        <a:rPr lang="en-US" sz="1100" b="1" i="0" u="none" strike="noStrike" dirty="0">
                          <a:solidFill>
                            <a:srgbClr val="236092"/>
                          </a:solidFill>
                          <a:effectLst/>
                          <a:latin typeface="Montserrat" panose="00000500000000000000" pitchFamily="2" charset="0"/>
                        </a:rPr>
                        <a:t>Communications Center, with two facets. First is internal central repository for resources, guidelines, and process mapping. Second is Content Library for storage and distribution origination of all original content.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436314879"/>
                  </a:ext>
                </a:extLst>
              </a:tr>
              <a:tr h="711263">
                <a:tc>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Brand Recognition</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lumMod val="85000"/>
                      </a:schemeClr>
                    </a:solidFill>
                  </a:tcPr>
                </a:tc>
                <a:tc>
                  <a:txBody>
                    <a:bodyPr/>
                    <a:lstStyle/>
                    <a:p>
                      <a:pPr algn="ctr" fontAlgn="ctr">
                        <a:spcBef>
                          <a:spcPts val="600"/>
                        </a:spcBef>
                      </a:pPr>
                      <a:endParaRPr lang="en-US" sz="1100" b="1" i="0" u="none" strike="noStrike" dirty="0">
                        <a:solidFill>
                          <a:srgbClr val="236092"/>
                        </a:solidFill>
                        <a:effectLst/>
                        <a:latin typeface="Montserrat" panose="00000500000000000000" pitchFamily="2" charset="0"/>
                      </a:endParaRPr>
                    </a:p>
                    <a:p>
                      <a:pPr algn="ctr" fontAlgn="ctr">
                        <a:spcBef>
                          <a:spcPts val="600"/>
                        </a:spcBef>
                      </a:pPr>
                      <a:r>
                        <a:rPr lang="en-US" sz="1100" b="1" i="0" u="none" strike="noStrike" dirty="0">
                          <a:solidFill>
                            <a:srgbClr val="236092"/>
                          </a:solidFill>
                          <a:effectLst/>
                          <a:latin typeface="Montserrat" panose="00000500000000000000" pitchFamily="2" charset="0"/>
                        </a:rPr>
                        <a:t>Promoted on a one-off basis, but powerful and lasting where there is penetration.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lumMod val="85000"/>
                      </a:schemeClr>
                    </a:solidFill>
                  </a:tcPr>
                </a:tc>
                <a:tc>
                  <a:txBody>
                    <a:bodyPr/>
                    <a:lstStyle/>
                    <a:p>
                      <a:pPr algn="ctr" fontAlgn="ctr">
                        <a:spcBef>
                          <a:spcPts val="600"/>
                        </a:spcBef>
                      </a:pPr>
                      <a:r>
                        <a:rPr lang="en-US" sz="1100" b="1" i="0" u="none" strike="noStrike" dirty="0">
                          <a:solidFill>
                            <a:srgbClr val="236092"/>
                          </a:solidFill>
                          <a:effectLst/>
                          <a:latin typeface="Montserrat" panose="00000500000000000000" pitchFamily="2" charset="0"/>
                        </a:rPr>
                        <a:t>Nicknamed “street cred,” will get OWL’s name on the lips of everyone talking ESG data providers. Cement reputation as leader in the field. Will identify and leverage all resources (major players, news outlets, events, content, </a:t>
                      </a:r>
                      <a:r>
                        <a:rPr lang="en-US" sz="1100" b="1" i="0" u="none" strike="noStrike" dirty="0" err="1">
                          <a:solidFill>
                            <a:srgbClr val="236092"/>
                          </a:solidFill>
                          <a:effectLst/>
                          <a:latin typeface="Montserrat" panose="00000500000000000000" pitchFamily="2" charset="0"/>
                        </a:rPr>
                        <a:t>etc</a:t>
                      </a:r>
                      <a:r>
                        <a:rPr lang="en-US" sz="1100" b="1" i="0" u="none" strike="noStrike" dirty="0">
                          <a:solidFill>
                            <a:srgbClr val="236092"/>
                          </a:solidFill>
                          <a:effectLst/>
                          <a:latin typeface="Montserrat" panose="00000500000000000000" pitchFamily="2" charset="0"/>
                        </a:rPr>
                        <a:t>) for maximum exposure.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a:noFill/>
                    </a:lnB>
                    <a:solidFill>
                      <a:schemeClr val="bg1">
                        <a:lumMod val="85000"/>
                      </a:schemeClr>
                    </a:solidFill>
                  </a:tcPr>
                </a:tc>
                <a:extLst>
                  <a:ext uri="{0D108BD9-81ED-4DB2-BD59-A6C34878D82A}">
                    <a16:rowId xmlns:a16="http://schemas.microsoft.com/office/drawing/2014/main" val="1789515069"/>
                  </a:ext>
                </a:extLst>
              </a:tr>
              <a:tr h="1073481">
                <a:tc>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Public / Press Relations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spcBef>
                          <a:spcPts val="600"/>
                        </a:spcBef>
                      </a:pPr>
                      <a:r>
                        <a:rPr lang="en-US" sz="1100" b="1" i="0" u="none" strike="noStrike" dirty="0">
                          <a:solidFill>
                            <a:srgbClr val="236092"/>
                          </a:solidFill>
                          <a:effectLst/>
                          <a:latin typeface="Montserrat" panose="00000500000000000000" pitchFamily="2" charset="0"/>
                        </a:rPr>
                        <a:t>Reactive to market requirements and inquiries.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tc>
                  <a:txBody>
                    <a:bodyPr/>
                    <a:lstStyle/>
                    <a:p>
                      <a:pPr algn="ctr" fontAlgn="ctr">
                        <a:spcBef>
                          <a:spcPts val="600"/>
                        </a:spcBef>
                      </a:pPr>
                      <a:r>
                        <a:rPr lang="en-US" sz="1100" b="1" i="0" u="none" strike="noStrike" dirty="0">
                          <a:solidFill>
                            <a:srgbClr val="236092"/>
                          </a:solidFill>
                          <a:effectLst/>
                          <a:latin typeface="Montserrat" panose="00000500000000000000" pitchFamily="2" charset="0"/>
                        </a:rPr>
                        <a:t>Proactive development of press contacts and related (investment firms press secretaries, for example). This will bolster “street cred” as a discreet and dedicated channel, but will also separately increase penetration in potentially untapped areas, solidify brand reliability perception, and perpetuate other brand characteristics as strategically determined.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97933863"/>
                  </a:ext>
                </a:extLst>
              </a:tr>
              <a:tr h="887023">
                <a:tc>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Feedback Loop</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spcBef>
                          <a:spcPts val="600"/>
                        </a:spcBef>
                      </a:pPr>
                      <a:r>
                        <a:rPr lang="en-US" sz="1100" b="1" i="0" u="none" strike="noStrike" dirty="0">
                          <a:solidFill>
                            <a:srgbClr val="236092"/>
                          </a:solidFill>
                          <a:effectLst/>
                          <a:latin typeface="Montserrat" panose="00000500000000000000" pitchFamily="2" charset="0"/>
                        </a:rPr>
                        <a:t>Some SEO development and web analytics.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spcBef>
                          <a:spcPts val="600"/>
                        </a:spcBef>
                      </a:pPr>
                      <a:r>
                        <a:rPr lang="en-US" sz="1100" b="1" i="0" u="none" strike="noStrike" dirty="0">
                          <a:solidFill>
                            <a:srgbClr val="236092"/>
                          </a:solidFill>
                          <a:effectLst/>
                          <a:latin typeface="Montserrat" panose="00000500000000000000" pitchFamily="2" charset="0"/>
                        </a:rPr>
                        <a:t>Detailed tracking of metrics related to aspects of comms plan, and adjustment on pre-determined timelines as needed. Metrics determined based on Company strategic goals, in collaboration with CEO, Sales team, product team, and external strategic partners.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53211433"/>
                  </a:ext>
                </a:extLst>
              </a:tr>
            </a:tbl>
          </a:graphicData>
        </a:graphic>
      </p:graphicFrame>
    </p:spTree>
    <p:extLst>
      <p:ext uri="{BB962C8B-B14F-4D97-AF65-F5344CB8AC3E}">
        <p14:creationId xmlns:p14="http://schemas.microsoft.com/office/powerpoint/2010/main" val="327952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77"/>
        <p:cNvGrpSpPr/>
        <p:nvPr/>
      </p:nvGrpSpPr>
      <p:grpSpPr>
        <a:xfrm>
          <a:off x="0" y="0"/>
          <a:ext cx="0" cy="0"/>
          <a:chOff x="0" y="0"/>
          <a:chExt cx="0" cy="0"/>
        </a:xfrm>
      </p:grpSpPr>
      <p:sp>
        <p:nvSpPr>
          <p:cNvPr id="284" name="Google Shape;284;p37"/>
          <p:cNvSpPr txBox="1">
            <a:spLocks noGrp="1"/>
          </p:cNvSpPr>
          <p:nvPr>
            <p:ph type="sldNum" idx="12"/>
          </p:nvPr>
        </p:nvSpPr>
        <p:spPr>
          <a:xfrm>
            <a:off x="9245600" y="6408251"/>
            <a:ext cx="2743200" cy="365200"/>
          </a:xfrm>
          <a:prstGeom prst="rect">
            <a:avLst/>
          </a:prstGeom>
        </p:spPr>
        <p:txBody>
          <a:bodyPr spcFirstLastPara="1" wrap="square" lIns="91433" tIns="45700" rIns="91433" bIns="45700"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r>
              <a:rPr kumimoji="0" lang="en" sz="1467" b="1" i="0" u="none" strike="noStrike" kern="0" cap="none" spc="0" normalizeH="0" baseline="0" noProof="0" dirty="0">
                <a:ln>
                  <a:noFill/>
                </a:ln>
                <a:solidFill>
                  <a:srgbClr val="FFFFFF"/>
                </a:solidFill>
                <a:effectLst/>
                <a:uLnTx/>
                <a:uFillTx/>
                <a:latin typeface="Montserrat"/>
                <a:sym typeface="Montserrat"/>
              </a:rPr>
              <a:t>14</a:t>
            </a:r>
            <a:fld id="{00000000-1234-1234-1234-123412341234}" type="slidenum">
              <a:rPr kumimoji="0" lang="en" sz="1467" b="1" i="0" u="none" strike="noStrike" kern="0" cap="none" spc="0" normalizeH="0" baseline="0" noProof="0">
                <a:ln>
                  <a:noFill/>
                </a:ln>
                <a:solidFill>
                  <a:srgbClr val="FFFFFF"/>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9</a:t>
            </a:fld>
            <a:endParaRPr kumimoji="0" sz="1467" b="1" i="0" u="none" strike="noStrike" kern="0" cap="none" spc="0" normalizeH="0" baseline="0" noProof="0" dirty="0">
              <a:ln>
                <a:noFill/>
              </a:ln>
              <a:solidFill>
                <a:srgbClr val="FFFFFF"/>
              </a:solidFill>
              <a:effectLst/>
              <a:uLnTx/>
              <a:uFillTx/>
              <a:latin typeface="Montserrat"/>
              <a:sym typeface="Montserrat"/>
            </a:endParaRPr>
          </a:p>
        </p:txBody>
      </p:sp>
      <p:sp>
        <p:nvSpPr>
          <p:cNvPr id="26" name="Google Shape;159;p28">
            <a:extLst>
              <a:ext uri="{FF2B5EF4-FFF2-40B4-BE49-F238E27FC236}">
                <a16:creationId xmlns:a16="http://schemas.microsoft.com/office/drawing/2014/main" id="{26B3186A-89EC-4F75-A9C6-133BDCA3562C}"/>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9</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pic>
        <p:nvPicPr>
          <p:cNvPr id="45" name="Picture 44" descr="Logo, company name&#10;&#10;Description automatically generated">
            <a:extLst>
              <a:ext uri="{FF2B5EF4-FFF2-40B4-BE49-F238E27FC236}">
                <a16:creationId xmlns:a16="http://schemas.microsoft.com/office/drawing/2014/main" id="{DB0C65EE-191F-2EC9-614F-AB71FC727519}"/>
              </a:ext>
            </a:extLst>
          </p:cNvPr>
          <p:cNvPicPr>
            <a:picLocks noChangeAspect="1"/>
          </p:cNvPicPr>
          <p:nvPr/>
        </p:nvPicPr>
        <p:blipFill>
          <a:blip r:embed="rId3"/>
          <a:stretch>
            <a:fillRect/>
          </a:stretch>
        </p:blipFill>
        <p:spPr>
          <a:xfrm>
            <a:off x="10274723" y="178218"/>
            <a:ext cx="1569789" cy="396551"/>
          </a:xfrm>
          <a:prstGeom prst="rect">
            <a:avLst/>
          </a:prstGeom>
        </p:spPr>
      </p:pic>
      <p:sp>
        <p:nvSpPr>
          <p:cNvPr id="33" name="Google Shape;155;p28">
            <a:extLst>
              <a:ext uri="{FF2B5EF4-FFF2-40B4-BE49-F238E27FC236}">
                <a16:creationId xmlns:a16="http://schemas.microsoft.com/office/drawing/2014/main" id="{8082FCC5-9122-B248-34C7-F4044D1A94F3}"/>
              </a:ext>
            </a:extLst>
          </p:cNvPr>
          <p:cNvSpPr txBox="1"/>
          <p:nvPr/>
        </p:nvSpPr>
        <p:spPr>
          <a:xfrm>
            <a:off x="255308" y="177043"/>
            <a:ext cx="10129422" cy="646331"/>
          </a:xfrm>
          <a:prstGeom prst="rect">
            <a:avLst/>
          </a:prstGeom>
          <a:noFill/>
          <a:ln>
            <a:noFill/>
          </a:ln>
        </p:spPr>
        <p:txBody>
          <a:bodyPr spcFirstLastPara="1" wrap="square" lIns="91433" tIns="45700" rIns="91433"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r>
              <a:rPr lang="en-US" sz="2700" kern="0" dirty="0">
                <a:solidFill>
                  <a:srgbClr val="236093"/>
                </a:solidFill>
                <a:latin typeface="Arial"/>
                <a:ea typeface="Montserrat ExtraLight"/>
                <a:cs typeface="Montserrat ExtraLight"/>
                <a:sym typeface="Montserrat ExtraLight"/>
              </a:rPr>
              <a:t>Communications Strategy Foundation</a:t>
            </a:r>
          </a:p>
        </p:txBody>
      </p:sp>
      <p:pic>
        <p:nvPicPr>
          <p:cNvPr id="56" name="Graphic 55" descr="Full Brick Wall outline">
            <a:extLst>
              <a:ext uri="{FF2B5EF4-FFF2-40B4-BE49-F238E27FC236}">
                <a16:creationId xmlns:a16="http://schemas.microsoft.com/office/drawing/2014/main" id="{5BBE5B28-EA60-B511-C282-0BA3EA05B36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484204" y="2223529"/>
            <a:ext cx="1242204" cy="3727261"/>
          </a:xfrm>
          <a:prstGeom prst="rect">
            <a:avLst/>
          </a:prstGeom>
        </p:spPr>
      </p:pic>
      <p:pic>
        <p:nvPicPr>
          <p:cNvPr id="58" name="Graphic 57" descr="Full Brick Wall outline">
            <a:extLst>
              <a:ext uri="{FF2B5EF4-FFF2-40B4-BE49-F238E27FC236}">
                <a16:creationId xmlns:a16="http://schemas.microsoft.com/office/drawing/2014/main" id="{912BE6E6-7A04-ED99-A103-3862122C73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184412" y="2223530"/>
            <a:ext cx="1242204" cy="3727261"/>
          </a:xfrm>
          <a:prstGeom prst="rect">
            <a:avLst/>
          </a:prstGeom>
        </p:spPr>
      </p:pic>
      <p:pic>
        <p:nvPicPr>
          <p:cNvPr id="59" name="Graphic 58" descr="Full Brick Wall outline">
            <a:extLst>
              <a:ext uri="{FF2B5EF4-FFF2-40B4-BE49-F238E27FC236}">
                <a16:creationId xmlns:a16="http://schemas.microsoft.com/office/drawing/2014/main" id="{4F68F4A2-89E9-2DFB-E88F-4D9EF143437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050940" y="2223529"/>
            <a:ext cx="1242204" cy="3727261"/>
          </a:xfrm>
          <a:prstGeom prst="rect">
            <a:avLst/>
          </a:prstGeom>
        </p:spPr>
      </p:pic>
      <p:pic>
        <p:nvPicPr>
          <p:cNvPr id="60" name="Graphic 59" descr="Full Brick Wall outline">
            <a:extLst>
              <a:ext uri="{FF2B5EF4-FFF2-40B4-BE49-F238E27FC236}">
                <a16:creationId xmlns:a16="http://schemas.microsoft.com/office/drawing/2014/main" id="{C72F04E5-BFCB-3DA2-789E-A73BE04A92A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617676" y="2223530"/>
            <a:ext cx="1242204" cy="3727261"/>
          </a:xfrm>
          <a:prstGeom prst="rect">
            <a:avLst/>
          </a:prstGeom>
        </p:spPr>
      </p:pic>
      <p:pic>
        <p:nvPicPr>
          <p:cNvPr id="61" name="Graphic 60" descr="Full Brick Wall outline">
            <a:extLst>
              <a:ext uri="{FF2B5EF4-FFF2-40B4-BE49-F238E27FC236}">
                <a16:creationId xmlns:a16="http://schemas.microsoft.com/office/drawing/2014/main" id="{CCD1BB6F-6C06-F06A-FAE7-C6E94C1ACC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751148" y="2223530"/>
            <a:ext cx="1242204" cy="3727261"/>
          </a:xfrm>
          <a:prstGeom prst="rect">
            <a:avLst/>
          </a:prstGeom>
        </p:spPr>
      </p:pic>
      <p:sp>
        <p:nvSpPr>
          <p:cNvPr id="256" name="Rectangle 255">
            <a:extLst>
              <a:ext uri="{FF2B5EF4-FFF2-40B4-BE49-F238E27FC236}">
                <a16:creationId xmlns:a16="http://schemas.microsoft.com/office/drawing/2014/main" id="{D093D30C-D9EE-5975-769C-A91301AC1D7E}"/>
              </a:ext>
            </a:extLst>
          </p:cNvPr>
          <p:cNvSpPr/>
          <p:nvPr/>
        </p:nvSpPr>
        <p:spPr>
          <a:xfrm>
            <a:off x="1572155" y="5355570"/>
            <a:ext cx="7297947" cy="146649"/>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E512087E-A8A2-9140-D626-8EC8BEEC5D08}"/>
              </a:ext>
            </a:extLst>
          </p:cNvPr>
          <p:cNvSpPr/>
          <p:nvPr/>
        </p:nvSpPr>
        <p:spPr>
          <a:xfrm>
            <a:off x="1484204" y="5564041"/>
            <a:ext cx="7509148" cy="290424"/>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ectangle 257">
            <a:extLst>
              <a:ext uri="{FF2B5EF4-FFF2-40B4-BE49-F238E27FC236}">
                <a16:creationId xmlns:a16="http://schemas.microsoft.com/office/drawing/2014/main" id="{BEDA2324-D83D-8374-7C24-45B9520D18B6}"/>
              </a:ext>
            </a:extLst>
          </p:cNvPr>
          <p:cNvSpPr/>
          <p:nvPr/>
        </p:nvSpPr>
        <p:spPr>
          <a:xfrm>
            <a:off x="1313362" y="5950790"/>
            <a:ext cx="7932238" cy="551252"/>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Communications Strategy</a:t>
            </a:r>
          </a:p>
        </p:txBody>
      </p:sp>
      <p:sp>
        <p:nvSpPr>
          <p:cNvPr id="259" name="Rectangle 258">
            <a:extLst>
              <a:ext uri="{FF2B5EF4-FFF2-40B4-BE49-F238E27FC236}">
                <a16:creationId xmlns:a16="http://schemas.microsoft.com/office/drawing/2014/main" id="{82D17D89-F1E0-4F67-448C-1AF10509646B}"/>
              </a:ext>
            </a:extLst>
          </p:cNvPr>
          <p:cNvSpPr/>
          <p:nvPr/>
        </p:nvSpPr>
        <p:spPr>
          <a:xfrm>
            <a:off x="1589804" y="2720519"/>
            <a:ext cx="7297947" cy="146649"/>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TextBox 259">
            <a:extLst>
              <a:ext uri="{FF2B5EF4-FFF2-40B4-BE49-F238E27FC236}">
                <a16:creationId xmlns:a16="http://schemas.microsoft.com/office/drawing/2014/main" id="{CBD8E9B8-FBC6-757A-B9B5-2D5838E1AD5E}"/>
              </a:ext>
            </a:extLst>
          </p:cNvPr>
          <p:cNvSpPr txBox="1"/>
          <p:nvPr/>
        </p:nvSpPr>
        <p:spPr>
          <a:xfrm>
            <a:off x="1648106" y="3069518"/>
            <a:ext cx="914400" cy="246221"/>
          </a:xfrm>
          <a:prstGeom prst="rect">
            <a:avLst/>
          </a:prstGeom>
          <a:noFill/>
        </p:spPr>
        <p:txBody>
          <a:bodyPr wrap="square" rtlCol="0">
            <a:spAutoFit/>
          </a:bodyPr>
          <a:lstStyle/>
          <a:p>
            <a:pPr algn="ctr"/>
            <a:r>
              <a:rPr lang="en-US" sz="1000" dirty="0">
                <a:latin typeface="Montserrat" panose="00000500000000000000" pitchFamily="2" charset="0"/>
              </a:rPr>
              <a:t>Messaging</a:t>
            </a:r>
          </a:p>
        </p:txBody>
      </p:sp>
      <p:sp>
        <p:nvSpPr>
          <p:cNvPr id="261" name="TextBox 260">
            <a:extLst>
              <a:ext uri="{FF2B5EF4-FFF2-40B4-BE49-F238E27FC236}">
                <a16:creationId xmlns:a16="http://schemas.microsoft.com/office/drawing/2014/main" id="{6B07B3E6-C88E-DF25-679C-0AE0B159E9EC}"/>
              </a:ext>
            </a:extLst>
          </p:cNvPr>
          <p:cNvSpPr txBox="1"/>
          <p:nvPr/>
        </p:nvSpPr>
        <p:spPr>
          <a:xfrm>
            <a:off x="3168041" y="3069518"/>
            <a:ext cx="1017917" cy="246221"/>
          </a:xfrm>
          <a:prstGeom prst="rect">
            <a:avLst/>
          </a:prstGeom>
          <a:noFill/>
        </p:spPr>
        <p:txBody>
          <a:bodyPr wrap="square" rtlCol="0">
            <a:spAutoFit/>
          </a:bodyPr>
          <a:lstStyle/>
          <a:p>
            <a:pPr algn="ctr"/>
            <a:r>
              <a:rPr lang="en-US" sz="1000" dirty="0">
                <a:latin typeface="Montserrat" panose="00000500000000000000" pitchFamily="2" charset="0"/>
              </a:rPr>
              <a:t>Comms Hub</a:t>
            </a:r>
          </a:p>
        </p:txBody>
      </p:sp>
      <p:sp>
        <p:nvSpPr>
          <p:cNvPr id="262" name="TextBox 261">
            <a:extLst>
              <a:ext uri="{FF2B5EF4-FFF2-40B4-BE49-F238E27FC236}">
                <a16:creationId xmlns:a16="http://schemas.microsoft.com/office/drawing/2014/main" id="{D24ABC37-8D0B-7335-CAA9-544DEB4B0C3F}"/>
              </a:ext>
            </a:extLst>
          </p:cNvPr>
          <p:cNvSpPr txBox="1"/>
          <p:nvPr/>
        </p:nvSpPr>
        <p:spPr>
          <a:xfrm>
            <a:off x="4729819" y="3069518"/>
            <a:ext cx="1017917" cy="246221"/>
          </a:xfrm>
          <a:prstGeom prst="rect">
            <a:avLst/>
          </a:prstGeom>
          <a:noFill/>
        </p:spPr>
        <p:txBody>
          <a:bodyPr wrap="square" rtlCol="0">
            <a:spAutoFit/>
          </a:bodyPr>
          <a:lstStyle/>
          <a:p>
            <a:pPr algn="ctr"/>
            <a:r>
              <a:rPr lang="en-US" sz="1000" dirty="0">
                <a:latin typeface="Montserrat" panose="00000500000000000000" pitchFamily="2" charset="0"/>
              </a:rPr>
              <a:t>Street Cred</a:t>
            </a:r>
          </a:p>
        </p:txBody>
      </p:sp>
      <p:sp>
        <p:nvSpPr>
          <p:cNvPr id="263" name="TextBox 262">
            <a:extLst>
              <a:ext uri="{FF2B5EF4-FFF2-40B4-BE49-F238E27FC236}">
                <a16:creationId xmlns:a16="http://schemas.microsoft.com/office/drawing/2014/main" id="{4A5EF63F-6394-1B35-071A-18B954643413}"/>
              </a:ext>
            </a:extLst>
          </p:cNvPr>
          <p:cNvSpPr txBox="1"/>
          <p:nvPr/>
        </p:nvSpPr>
        <p:spPr>
          <a:xfrm>
            <a:off x="6296555" y="3066813"/>
            <a:ext cx="1017917" cy="246221"/>
          </a:xfrm>
          <a:prstGeom prst="rect">
            <a:avLst/>
          </a:prstGeom>
          <a:noFill/>
        </p:spPr>
        <p:txBody>
          <a:bodyPr wrap="square" rtlCol="0">
            <a:spAutoFit/>
          </a:bodyPr>
          <a:lstStyle/>
          <a:p>
            <a:pPr algn="ctr"/>
            <a:r>
              <a:rPr lang="en-US" sz="1000" dirty="0">
                <a:latin typeface="Montserrat" panose="00000500000000000000" pitchFamily="2" charset="0"/>
              </a:rPr>
              <a:t>Press</a:t>
            </a:r>
          </a:p>
        </p:txBody>
      </p:sp>
      <p:sp>
        <p:nvSpPr>
          <p:cNvPr id="264" name="TextBox 263">
            <a:extLst>
              <a:ext uri="{FF2B5EF4-FFF2-40B4-BE49-F238E27FC236}">
                <a16:creationId xmlns:a16="http://schemas.microsoft.com/office/drawing/2014/main" id="{E37A4C49-C338-4B0F-C67E-B6F5C419CB91}"/>
              </a:ext>
            </a:extLst>
          </p:cNvPr>
          <p:cNvSpPr txBox="1"/>
          <p:nvPr/>
        </p:nvSpPr>
        <p:spPr>
          <a:xfrm>
            <a:off x="7879899" y="3066812"/>
            <a:ext cx="1017917" cy="246221"/>
          </a:xfrm>
          <a:prstGeom prst="rect">
            <a:avLst/>
          </a:prstGeom>
          <a:noFill/>
        </p:spPr>
        <p:txBody>
          <a:bodyPr wrap="square" rtlCol="0">
            <a:spAutoFit/>
          </a:bodyPr>
          <a:lstStyle/>
          <a:p>
            <a:pPr algn="ctr"/>
            <a:r>
              <a:rPr lang="en-US" sz="1000" dirty="0">
                <a:latin typeface="Montserrat" panose="00000500000000000000" pitchFamily="2" charset="0"/>
              </a:rPr>
              <a:t>Learn</a:t>
            </a:r>
          </a:p>
        </p:txBody>
      </p:sp>
      <p:sp>
        <p:nvSpPr>
          <p:cNvPr id="265" name="Isosceles Triangle 264">
            <a:extLst>
              <a:ext uri="{FF2B5EF4-FFF2-40B4-BE49-F238E27FC236}">
                <a16:creationId xmlns:a16="http://schemas.microsoft.com/office/drawing/2014/main" id="{40D2844C-7C74-FF17-6189-58EC920AB60E}"/>
              </a:ext>
            </a:extLst>
          </p:cNvPr>
          <p:cNvSpPr/>
          <p:nvPr/>
        </p:nvSpPr>
        <p:spPr>
          <a:xfrm>
            <a:off x="1599869" y="1154506"/>
            <a:ext cx="7297947" cy="1490302"/>
          </a:xfrm>
          <a:prstGeom prst="triangle">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7" name="Picture 266" descr="Logo&#10;&#10;Description automatically generated">
            <a:extLst>
              <a:ext uri="{FF2B5EF4-FFF2-40B4-BE49-F238E27FC236}">
                <a16:creationId xmlns:a16="http://schemas.microsoft.com/office/drawing/2014/main" id="{19F1404A-E864-4174-06EE-ABEB00BF37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0330" y="1736039"/>
            <a:ext cx="3381596" cy="854238"/>
          </a:xfrm>
          <a:prstGeom prst="rect">
            <a:avLst/>
          </a:prstGeom>
        </p:spPr>
      </p:pic>
      <p:sp>
        <p:nvSpPr>
          <p:cNvPr id="269" name="TextBox 268">
            <a:extLst>
              <a:ext uri="{FF2B5EF4-FFF2-40B4-BE49-F238E27FC236}">
                <a16:creationId xmlns:a16="http://schemas.microsoft.com/office/drawing/2014/main" id="{2075CE2C-2D9F-8987-9F40-405FBB587BFD}"/>
              </a:ext>
            </a:extLst>
          </p:cNvPr>
          <p:cNvSpPr txBox="1"/>
          <p:nvPr/>
        </p:nvSpPr>
        <p:spPr>
          <a:xfrm>
            <a:off x="9317884" y="2618563"/>
            <a:ext cx="2382808" cy="2862322"/>
          </a:xfrm>
          <a:prstGeom prst="rect">
            <a:avLst/>
          </a:prstGeom>
          <a:noFill/>
          <a:ln>
            <a:solidFill>
              <a:schemeClr val="tx1"/>
            </a:solidFill>
          </a:ln>
        </p:spPr>
        <p:txBody>
          <a:bodyPr wrap="square" rtlCol="0">
            <a:spAutoFit/>
          </a:bodyPr>
          <a:lstStyle/>
          <a:p>
            <a:r>
              <a:rPr lang="en-US" dirty="0"/>
              <a:t>To stick with the pillars analogy, each time we learn from the feedback, we want to add a layer of brick to the other pillars, growing the impact of the plan and boosting the Company.</a:t>
            </a:r>
          </a:p>
        </p:txBody>
      </p:sp>
    </p:spTree>
    <p:extLst>
      <p:ext uri="{BB962C8B-B14F-4D97-AF65-F5344CB8AC3E}">
        <p14:creationId xmlns:p14="http://schemas.microsoft.com/office/powerpoint/2010/main" val="1808139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6000"/>
                    </a14:imgEffect>
                  </a14:imgLayer>
                </a14:imgProps>
              </a:ext>
            </a:extLst>
          </a:blip>
          <a:srcRect/>
          <a:stretch>
            <a:fillRect t="-1000" b="-1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10</a:t>
            </a:fld>
            <a:endParaRPr lang="en"/>
          </a:p>
        </p:txBody>
      </p:sp>
      <p:pic>
        <p:nvPicPr>
          <p:cNvPr id="3" name="Picture 2" descr="OWL ESG">
            <a:extLst>
              <a:ext uri="{FF2B5EF4-FFF2-40B4-BE49-F238E27FC236}">
                <a16:creationId xmlns:a16="http://schemas.microsoft.com/office/drawing/2014/main" id="{63A2ECCE-783C-FF3E-4751-7E81E59BC8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0947" y="2939144"/>
            <a:ext cx="1838851" cy="4390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59EC69F-9991-C89D-F477-0AA24070153C}"/>
              </a:ext>
            </a:extLst>
          </p:cNvPr>
          <p:cNvSpPr txBox="1"/>
          <p:nvPr/>
        </p:nvSpPr>
        <p:spPr>
          <a:xfrm>
            <a:off x="3910647" y="3310153"/>
            <a:ext cx="3464937"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 Pillar 1 - Messaging</a:t>
            </a:r>
            <a:endParaRPr kumimoji="0" lang="en-US" sz="21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aphicFrame>
        <p:nvGraphicFramePr>
          <p:cNvPr id="5" name="Table 4">
            <a:extLst>
              <a:ext uri="{FF2B5EF4-FFF2-40B4-BE49-F238E27FC236}">
                <a16:creationId xmlns:a16="http://schemas.microsoft.com/office/drawing/2014/main" id="{56288676-E676-153C-C947-82965D7A49A7}"/>
              </a:ext>
            </a:extLst>
          </p:cNvPr>
          <p:cNvGraphicFramePr>
            <a:graphicFrameLocks noGrp="1"/>
          </p:cNvGraphicFramePr>
          <p:nvPr>
            <p:extLst>
              <p:ext uri="{D42A27DB-BD31-4B8C-83A1-F6EECF244321}">
                <p14:modId xmlns:p14="http://schemas.microsoft.com/office/powerpoint/2010/main" val="2240186439"/>
              </p:ext>
            </p:extLst>
          </p:nvPr>
        </p:nvGraphicFramePr>
        <p:xfrm>
          <a:off x="0" y="5581292"/>
          <a:ext cx="9049109" cy="1276708"/>
        </p:xfrm>
        <a:graphic>
          <a:graphicData uri="http://schemas.openxmlformats.org/drawingml/2006/table">
            <a:tbl>
              <a:tblPr/>
              <a:tblGrid>
                <a:gridCol w="1033922">
                  <a:extLst>
                    <a:ext uri="{9D8B030D-6E8A-4147-A177-3AD203B41FA5}">
                      <a16:colId xmlns:a16="http://schemas.microsoft.com/office/drawing/2014/main" val="2630046895"/>
                    </a:ext>
                  </a:extLst>
                </a:gridCol>
                <a:gridCol w="3625761">
                  <a:extLst>
                    <a:ext uri="{9D8B030D-6E8A-4147-A177-3AD203B41FA5}">
                      <a16:colId xmlns:a16="http://schemas.microsoft.com/office/drawing/2014/main" val="294450020"/>
                    </a:ext>
                  </a:extLst>
                </a:gridCol>
                <a:gridCol w="4389426">
                  <a:extLst>
                    <a:ext uri="{9D8B030D-6E8A-4147-A177-3AD203B41FA5}">
                      <a16:colId xmlns:a16="http://schemas.microsoft.com/office/drawing/2014/main" val="3214077403"/>
                    </a:ext>
                  </a:extLst>
                </a:gridCol>
              </a:tblGrid>
              <a:tr h="485364">
                <a:tc>
                  <a:txBody>
                    <a:bodyPr/>
                    <a:lstStyle/>
                    <a:p>
                      <a:pPr algn="ctr" fontAlgn="ctr"/>
                      <a:r>
                        <a:rPr lang="en-US" sz="1200" b="1" i="0" u="none" strike="noStrike" dirty="0">
                          <a:solidFill>
                            <a:srgbClr val="FFFFFF"/>
                          </a:solidFill>
                          <a:effectLst/>
                          <a:latin typeface="Calibri" panose="020F0502020204030204" pitchFamily="34" charset="0"/>
                        </a:rPr>
                        <a:t> </a:t>
                      </a:r>
                      <a:r>
                        <a:rPr lang="en-US" sz="1200" b="1" i="0" u="none" strike="noStrike" dirty="0">
                          <a:solidFill>
                            <a:srgbClr val="FFFFFF"/>
                          </a:solidFill>
                          <a:effectLst/>
                          <a:latin typeface="Trebuchet MS" panose="020B0603020202020204" pitchFamily="34" charset="0"/>
                        </a:rPr>
                        <a:t>Pillar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1200" b="1" i="0" u="none" strike="noStrike" dirty="0">
                          <a:solidFill>
                            <a:srgbClr val="FFFFFF"/>
                          </a:solidFill>
                          <a:effectLst/>
                          <a:latin typeface="Trebuchet MS" panose="020B0603020202020204" pitchFamily="34" charset="0"/>
                        </a:rPr>
                        <a:t>Current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1200" b="1" i="0" u="none" strike="noStrike" dirty="0">
                          <a:solidFill>
                            <a:srgbClr val="FFFFFF"/>
                          </a:solidFill>
                          <a:effectLst/>
                          <a:latin typeface="Trebuchet MS" panose="020B0603020202020204" pitchFamily="34" charset="0"/>
                        </a:rPr>
                        <a:t>Targeted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extLst>
                  <a:ext uri="{0D108BD9-81ED-4DB2-BD59-A6C34878D82A}">
                    <a16:rowId xmlns:a16="http://schemas.microsoft.com/office/drawing/2014/main" val="4245769259"/>
                  </a:ext>
                </a:extLst>
              </a:tr>
              <a:tr h="791344">
                <a:tc>
                  <a:txBody>
                    <a:bodyPr/>
                    <a:lstStyle/>
                    <a:p>
                      <a:pPr algn="l" fontAlgn="ctr"/>
                      <a:r>
                        <a:rPr lang="en-US" sz="1000" b="1" i="0" u="none" strike="noStrike" dirty="0">
                          <a:solidFill>
                            <a:srgbClr val="000000"/>
                          </a:solidFill>
                          <a:effectLst/>
                          <a:latin typeface="Verdana" panose="020B0604030504040204" pitchFamily="34" charset="0"/>
                          <a:ea typeface="Verdana" panose="020B0604030504040204" pitchFamily="34" charset="0"/>
                        </a:rPr>
                        <a:t>Messaging</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000" b="1" i="0" u="none" strike="noStrike" dirty="0">
                          <a:solidFill>
                            <a:srgbClr val="236092"/>
                          </a:solidFill>
                          <a:effectLst/>
                          <a:latin typeface="Montserrat" panose="00000500000000000000" pitchFamily="2" charset="0"/>
                        </a:rPr>
                        <a:t>Idea is there, and the passion that supports it is clear. Messaging is not well-defined, leading to inconsistencies. Target personas are lacking, so tailored messaging less effective than possible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000" b="1" i="0" u="none" strike="noStrike" dirty="0">
                          <a:solidFill>
                            <a:srgbClr val="236092"/>
                          </a:solidFill>
                          <a:effectLst/>
                          <a:latin typeface="Montserrat" panose="00000500000000000000" pitchFamily="2" charset="0"/>
                        </a:rPr>
                        <a:t>Central messaging will be clear, accessible, well-defined, and reinforced. Will be paralleled in all internal communications documents (i.e., brand story, brand guidelines, content library), and external distribution. Content, broad and tailored, will evolve for maximum impact</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extLst>
                  <a:ext uri="{0D108BD9-81ED-4DB2-BD59-A6C34878D82A}">
                    <a16:rowId xmlns:a16="http://schemas.microsoft.com/office/drawing/2014/main" val="2277180373"/>
                  </a:ext>
                </a:extLst>
              </a:tr>
            </a:tbl>
          </a:graphicData>
        </a:graphic>
      </p:graphicFrame>
    </p:spTree>
    <p:extLst>
      <p:ext uri="{BB962C8B-B14F-4D97-AF65-F5344CB8AC3E}">
        <p14:creationId xmlns:p14="http://schemas.microsoft.com/office/powerpoint/2010/main" val="295050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Фигура">
            <a:extLst>
              <a:ext uri="{FF2B5EF4-FFF2-40B4-BE49-F238E27FC236}">
                <a16:creationId xmlns:a16="http://schemas.microsoft.com/office/drawing/2014/main" id="{F2284217-1DA0-BCEC-8437-ED6AD764A7ED}"/>
              </a:ext>
            </a:extLst>
          </p:cNvPr>
          <p:cNvSpPr/>
          <p:nvPr/>
        </p:nvSpPr>
        <p:spPr>
          <a:xfrm rot="10800000">
            <a:off x="4355916" y="2120238"/>
            <a:ext cx="7193721" cy="4702797"/>
          </a:xfrm>
          <a:prstGeom prst="roundRect">
            <a:avLst>
              <a:gd name="adj" fmla="val 4618"/>
            </a:avLst>
          </a:prstGeom>
          <a:gradFill flip="none" rotWithShape="1">
            <a:gsLst>
              <a:gs pos="96000">
                <a:schemeClr val="bg1">
                  <a:alpha val="0"/>
                </a:schemeClr>
              </a:gs>
              <a:gs pos="65000">
                <a:srgbClr val="FFFFFF"/>
              </a:gs>
            </a:gsLst>
            <a:lin ang="0" scaled="1"/>
            <a:tileRect/>
          </a:gradFill>
          <a:ln w="12700">
            <a:noFill/>
            <a:miter lim="400000"/>
          </a:ln>
          <a:effectLst>
            <a:outerShdw blurRad="254000" dist="38100" dir="8100000" algn="tr" rotWithShape="0">
              <a:prstClr val="black">
                <a:alpha val="1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5" name="Фигура">
            <a:extLst>
              <a:ext uri="{FF2B5EF4-FFF2-40B4-BE49-F238E27FC236}">
                <a16:creationId xmlns:a16="http://schemas.microsoft.com/office/drawing/2014/main" id="{79461F9A-700D-8A4A-A497-9A77630E7A23}"/>
              </a:ext>
            </a:extLst>
          </p:cNvPr>
          <p:cNvSpPr/>
          <p:nvPr/>
        </p:nvSpPr>
        <p:spPr>
          <a:xfrm>
            <a:off x="651163" y="2056860"/>
            <a:ext cx="7050576" cy="4702797"/>
          </a:xfrm>
          <a:prstGeom prst="roundRect">
            <a:avLst>
              <a:gd name="adj" fmla="val 4618"/>
            </a:avLst>
          </a:prstGeom>
          <a:gradFill flip="none" rotWithShape="1">
            <a:gsLst>
              <a:gs pos="96000">
                <a:schemeClr val="bg1">
                  <a:alpha val="0"/>
                </a:schemeClr>
              </a:gs>
              <a:gs pos="65000">
                <a:srgbClr val="FFFFFF"/>
              </a:gs>
            </a:gsLst>
            <a:lin ang="0" scaled="1"/>
            <a:tileRect/>
          </a:gradFill>
          <a:ln w="12700">
            <a:noFill/>
            <a:miter lim="400000"/>
          </a:ln>
          <a:effectLst>
            <a:outerShdw blurRad="254000" dist="38100" dir="8100000" algn="tr" rotWithShape="0">
              <a:prstClr val="black">
                <a:alpha val="1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31" name="Rounded Rectangle 8">
            <a:extLst>
              <a:ext uri="{FF2B5EF4-FFF2-40B4-BE49-F238E27FC236}">
                <a16:creationId xmlns:a16="http://schemas.microsoft.com/office/drawing/2014/main" id="{73401758-649A-CE4C-9A82-FB22E27AA314}"/>
              </a:ext>
            </a:extLst>
          </p:cNvPr>
          <p:cNvSpPr/>
          <p:nvPr/>
        </p:nvSpPr>
        <p:spPr bwMode="auto">
          <a:xfrm rot="16200000">
            <a:off x="-1464672" y="4153742"/>
            <a:ext cx="4798870" cy="516635"/>
          </a:xfrm>
          <a:prstGeom prst="round2SameRect">
            <a:avLst>
              <a:gd name="adj1" fmla="val 28802"/>
              <a:gd name="adj2" fmla="val 0"/>
            </a:avLst>
          </a:prstGeom>
          <a:solidFill>
            <a:srgbClr val="236093">
              <a:alpha val="90000"/>
            </a:srgbClr>
          </a:solidFill>
          <a:ln w="9525">
            <a:noFill/>
            <a:round/>
            <a:headEnd/>
            <a:tailEnd/>
          </a:ln>
        </p:spPr>
        <p:txBody>
          <a:bodyPr vert="horz" wrap="square" lIns="91440" tIns="45720" rIns="91440" bIns="45720" numCol="1" rtlCol="0" anchor="ctr" anchorCtr="0" compatLnSpc="1">
            <a:prstTxWarp prst="textNoShape">
              <a:avLst/>
            </a:prstTxWarp>
          </a:bodyPr>
          <a:lstStyle/>
          <a:p>
            <a:pPr algn="ctr"/>
            <a:r>
              <a:rPr lang="en-US" sz="1400" b="1" dirty="0">
                <a:solidFill>
                  <a:schemeClr val="bg1"/>
                </a:solidFill>
                <a:latin typeface="Century Gothic" panose="020B0502020202020204" pitchFamily="34" charset="0"/>
              </a:rPr>
              <a:t>Action Items</a:t>
            </a:r>
          </a:p>
        </p:txBody>
      </p:sp>
      <p:sp>
        <p:nvSpPr>
          <p:cNvPr id="42" name="Rounded Rectangle 8">
            <a:extLst>
              <a:ext uri="{FF2B5EF4-FFF2-40B4-BE49-F238E27FC236}">
                <a16:creationId xmlns:a16="http://schemas.microsoft.com/office/drawing/2014/main" id="{02FBD670-0CB0-0640-853F-BB2396E05DC6}"/>
              </a:ext>
            </a:extLst>
          </p:cNvPr>
          <p:cNvSpPr/>
          <p:nvPr/>
        </p:nvSpPr>
        <p:spPr bwMode="auto">
          <a:xfrm rot="5400000">
            <a:off x="8815215" y="4156829"/>
            <a:ext cx="4809210" cy="518400"/>
          </a:xfrm>
          <a:prstGeom prst="round2SameRect">
            <a:avLst>
              <a:gd name="adj1" fmla="val 28802"/>
              <a:gd name="adj2" fmla="val 0"/>
            </a:avLst>
          </a:prstGeom>
          <a:solidFill>
            <a:srgbClr val="00B0F0">
              <a:alpha val="90000"/>
            </a:srgbClr>
          </a:solidFill>
          <a:ln w="9525">
            <a:noFill/>
            <a:round/>
            <a:headEnd/>
            <a:tailEnd/>
          </a:ln>
        </p:spPr>
        <p:txBody>
          <a:bodyPr vert="horz" wrap="square" lIns="91440" tIns="45720" rIns="91440" bIns="45720" numCol="1" rtlCol="0" anchor="ctr" anchorCtr="0" compatLnSpc="1">
            <a:prstTxWarp prst="textNoShape">
              <a:avLst/>
            </a:prstTxWarp>
          </a:bodyPr>
          <a:lstStyle/>
          <a:p>
            <a:pPr algn="ctr"/>
            <a:r>
              <a:rPr lang="en-US" sz="1400" b="1" dirty="0">
                <a:solidFill>
                  <a:schemeClr val="bg1"/>
                </a:solidFill>
                <a:latin typeface="Century Gothic" panose="020B0502020202020204" pitchFamily="34" charset="0"/>
              </a:rPr>
              <a:t>Intended Outcome</a:t>
            </a:r>
          </a:p>
        </p:txBody>
      </p:sp>
      <p:sp>
        <p:nvSpPr>
          <p:cNvPr id="50" name="Inhaltsplatzhalter 4">
            <a:extLst>
              <a:ext uri="{FF2B5EF4-FFF2-40B4-BE49-F238E27FC236}">
                <a16:creationId xmlns:a16="http://schemas.microsoft.com/office/drawing/2014/main" id="{2E49A5E5-4205-C84B-BFEE-002F729DDCAF}"/>
              </a:ext>
            </a:extLst>
          </p:cNvPr>
          <p:cNvSpPr txBox="1">
            <a:spLocks/>
          </p:cNvSpPr>
          <p:nvPr/>
        </p:nvSpPr>
        <p:spPr>
          <a:xfrm flipH="1">
            <a:off x="1584539" y="1675253"/>
            <a:ext cx="1805643" cy="25859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67" b="1" dirty="0">
                <a:solidFill>
                  <a:schemeClr val="tx1"/>
                </a:solidFill>
                <a:latin typeface="Montserrat" panose="00000500000000000000" pitchFamily="2" charset="0"/>
              </a:rPr>
              <a:t>Gap or Need </a:t>
            </a:r>
          </a:p>
        </p:txBody>
      </p:sp>
      <p:sp>
        <p:nvSpPr>
          <p:cNvPr id="49" name="TextBox 48">
            <a:extLst>
              <a:ext uri="{FF2B5EF4-FFF2-40B4-BE49-F238E27FC236}">
                <a16:creationId xmlns:a16="http://schemas.microsoft.com/office/drawing/2014/main" id="{3180280D-CD7C-0935-8B55-5E615222791A}"/>
              </a:ext>
            </a:extLst>
          </p:cNvPr>
          <p:cNvSpPr txBox="1"/>
          <p:nvPr/>
        </p:nvSpPr>
        <p:spPr>
          <a:xfrm>
            <a:off x="7932801" y="1599482"/>
            <a:ext cx="3124412" cy="379656"/>
          </a:xfrm>
          <a:prstGeom prst="rect">
            <a:avLst/>
          </a:prstGeom>
          <a:noFill/>
        </p:spPr>
        <p:txBody>
          <a:bodyPr wrap="square">
            <a:spAutoFit/>
          </a:bodyPr>
          <a:lstStyle/>
          <a:p>
            <a:pPr algn="ctr"/>
            <a:r>
              <a:rPr lang="en-US" sz="1867" b="1" dirty="0">
                <a:solidFill>
                  <a:srgbClr val="000000"/>
                </a:solidFill>
                <a:latin typeface="Montserrat" panose="00000500000000000000" pitchFamily="2" charset="0"/>
                <a:ea typeface="Arial" panose="020B0604020202020204" pitchFamily="34" charset="0"/>
                <a:cs typeface="Arial" panose="020B0604020202020204" pitchFamily="34" charset="0"/>
              </a:rPr>
              <a:t>How to Define Success</a:t>
            </a:r>
            <a:endParaRPr lang="en-US" sz="2400" dirty="0"/>
          </a:p>
        </p:txBody>
      </p:sp>
      <p:sp>
        <p:nvSpPr>
          <p:cNvPr id="10" name="Google Shape;155;p28">
            <a:extLst>
              <a:ext uri="{FF2B5EF4-FFF2-40B4-BE49-F238E27FC236}">
                <a16:creationId xmlns:a16="http://schemas.microsoft.com/office/drawing/2014/main" id="{04260295-6645-45DA-833B-88A19EF257D1}"/>
              </a:ext>
            </a:extLst>
          </p:cNvPr>
          <p:cNvSpPr txBox="1"/>
          <p:nvPr/>
        </p:nvSpPr>
        <p:spPr>
          <a:xfrm>
            <a:off x="275695" y="46504"/>
            <a:ext cx="9317777" cy="725200"/>
          </a:xfrm>
          <a:prstGeom prst="rect">
            <a:avLst/>
          </a:prstGeom>
          <a:noFill/>
          <a:ln>
            <a:noFill/>
          </a:ln>
        </p:spPr>
        <p:txBody>
          <a:bodyPr spcFirstLastPara="1" wrap="square" lIns="91433" tIns="45700" rIns="91433" bIns="45700" anchor="ctr" anchorCtr="0">
            <a:noAutofit/>
          </a:bodyPr>
          <a:lstStyle/>
          <a:p>
            <a:pPr lvl="0">
              <a:buSzPts val="2300"/>
            </a:pPr>
            <a:r>
              <a:rPr lang="en-US" sz="2700" dirty="0">
                <a:solidFill>
                  <a:srgbClr val="236092"/>
                </a:solidFill>
                <a:latin typeface="+mj-lt"/>
                <a:ea typeface="Montserrat ExtraLight"/>
                <a:cs typeface="Montserrat ExtraLight"/>
                <a:sym typeface="Montserrat ExtraLight"/>
              </a:rPr>
              <a:t>Pillar 1 – Messaging and Content</a:t>
            </a:r>
          </a:p>
        </p:txBody>
      </p:sp>
      <p:pic>
        <p:nvPicPr>
          <p:cNvPr id="17" name="Picture 2" descr="OWL ESG">
            <a:extLst>
              <a:ext uri="{FF2B5EF4-FFF2-40B4-BE49-F238E27FC236}">
                <a16:creationId xmlns:a16="http://schemas.microsoft.com/office/drawing/2014/main" id="{91095751-A972-1313-8548-B5068DBBF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4238" y="157352"/>
            <a:ext cx="1651164" cy="41495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A3603406-37F7-BFA3-0F5B-5E8CC1D81D60}"/>
              </a:ext>
            </a:extLst>
          </p:cNvPr>
          <p:cNvGrpSpPr/>
          <p:nvPr/>
        </p:nvGrpSpPr>
        <p:grpSpPr>
          <a:xfrm>
            <a:off x="579267" y="695289"/>
            <a:ext cx="11059988" cy="632714"/>
            <a:chOff x="1522996" y="3578355"/>
            <a:chExt cx="9718121" cy="995412"/>
          </a:xfrm>
        </p:grpSpPr>
        <p:sp>
          <p:nvSpPr>
            <p:cNvPr id="3" name="Rectangle: Diagonal Corners Snipped 2">
              <a:extLst>
                <a:ext uri="{FF2B5EF4-FFF2-40B4-BE49-F238E27FC236}">
                  <a16:creationId xmlns:a16="http://schemas.microsoft.com/office/drawing/2014/main" id="{66A1AAB2-2219-2064-E859-A19E9923C7F3}"/>
                </a:ext>
              </a:extLst>
            </p:cNvPr>
            <p:cNvSpPr/>
            <p:nvPr/>
          </p:nvSpPr>
          <p:spPr>
            <a:xfrm>
              <a:off x="1522996" y="3578355"/>
              <a:ext cx="9718121" cy="995412"/>
            </a:xfrm>
            <a:prstGeom prst="snip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29B68D13-8C77-7E39-9B76-7A6CD283EAFE}"/>
                </a:ext>
              </a:extLst>
            </p:cNvPr>
            <p:cNvSpPr txBox="1"/>
            <p:nvPr/>
          </p:nvSpPr>
          <p:spPr>
            <a:xfrm>
              <a:off x="1522997" y="3705893"/>
              <a:ext cx="2469876" cy="726311"/>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b="1" kern="0" dirty="0">
                  <a:solidFill>
                    <a:srgbClr val="25659B"/>
                  </a:solidFill>
                  <a:latin typeface="Montserrat Light" panose="00000400000000000000" pitchFamily="2" charset="0"/>
                  <a:cs typeface="Arial"/>
                  <a:sym typeface="Arial"/>
                </a:rPr>
                <a:t>Overarching goal</a:t>
              </a:r>
              <a:endPar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pSp>
      <p:sp>
        <p:nvSpPr>
          <p:cNvPr id="6" name="TextBox 5">
            <a:extLst>
              <a:ext uri="{FF2B5EF4-FFF2-40B4-BE49-F238E27FC236}">
                <a16:creationId xmlns:a16="http://schemas.microsoft.com/office/drawing/2014/main" id="{ECAEC480-F814-C8AC-0F78-D9D237D70825}"/>
              </a:ext>
            </a:extLst>
          </p:cNvPr>
          <p:cNvSpPr txBox="1"/>
          <p:nvPr/>
        </p:nvSpPr>
        <p:spPr>
          <a:xfrm>
            <a:off x="3322071" y="725907"/>
            <a:ext cx="822756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latin typeface="Arial" panose="020B0604020202020204" pitchFamily="34" charset="0"/>
                <a:cs typeface="Arial" panose="020B0604020202020204" pitchFamily="34" charset="0"/>
                <a:sym typeface="Arial"/>
              </a:rPr>
              <a:t>Develop consistent messaging and establish guidelines for all external messaging. Establish Owl as ESG Thought Leader through content creation and web platform. Have robust distribution channels for original content. Tailor messaging proactively for specific audiences. </a:t>
            </a:r>
            <a:endPar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endParaRPr>
          </a:p>
        </p:txBody>
      </p:sp>
      <p:graphicFrame>
        <p:nvGraphicFramePr>
          <p:cNvPr id="8" name="Table 8">
            <a:extLst>
              <a:ext uri="{FF2B5EF4-FFF2-40B4-BE49-F238E27FC236}">
                <a16:creationId xmlns:a16="http://schemas.microsoft.com/office/drawing/2014/main" id="{5F5179D6-C5CC-1806-58B9-93CA9DBEBF6B}"/>
              </a:ext>
            </a:extLst>
          </p:cNvPr>
          <p:cNvGraphicFramePr>
            <a:graphicFrameLocks noGrp="1"/>
          </p:cNvGraphicFramePr>
          <p:nvPr>
            <p:extLst>
              <p:ext uri="{D42A27DB-BD31-4B8C-83A1-F6EECF244321}">
                <p14:modId xmlns:p14="http://schemas.microsoft.com/office/powerpoint/2010/main" val="2707365303"/>
              </p:ext>
            </p:extLst>
          </p:nvPr>
        </p:nvGraphicFramePr>
        <p:xfrm>
          <a:off x="1203180" y="2012626"/>
          <a:ext cx="9757439" cy="4808007"/>
        </p:xfrm>
        <a:graphic>
          <a:graphicData uri="http://schemas.openxmlformats.org/drawingml/2006/table">
            <a:tbl>
              <a:tblPr firstRow="1" bandRow="1">
                <a:tableStyleId>{5C22544A-7EE6-4342-B048-85BDC9FD1C3A}</a:tableStyleId>
              </a:tblPr>
              <a:tblGrid>
                <a:gridCol w="2989258">
                  <a:extLst>
                    <a:ext uri="{9D8B030D-6E8A-4147-A177-3AD203B41FA5}">
                      <a16:colId xmlns:a16="http://schemas.microsoft.com/office/drawing/2014/main" val="1651667485"/>
                    </a:ext>
                  </a:extLst>
                </a:gridCol>
                <a:gridCol w="3467819">
                  <a:extLst>
                    <a:ext uri="{9D8B030D-6E8A-4147-A177-3AD203B41FA5}">
                      <a16:colId xmlns:a16="http://schemas.microsoft.com/office/drawing/2014/main" val="2138173912"/>
                    </a:ext>
                  </a:extLst>
                </a:gridCol>
                <a:gridCol w="3300362">
                  <a:extLst>
                    <a:ext uri="{9D8B030D-6E8A-4147-A177-3AD203B41FA5}">
                      <a16:colId xmlns:a16="http://schemas.microsoft.com/office/drawing/2014/main" val="4158697405"/>
                    </a:ext>
                  </a:extLst>
                </a:gridCol>
              </a:tblGrid>
              <a:tr h="983456">
                <a:tc>
                  <a:txBody>
                    <a:bodyPr/>
                    <a:lstStyle/>
                    <a:p>
                      <a:pPr marL="0" marR="0" lvl="0" indent="0" algn="ctr" defTabSz="914104" rtl="0" eaLnBrk="1" fontAlgn="auto" latinLnBrk="0" hangingPunct="1">
                        <a:lnSpc>
                          <a:spcPts val="16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ontserrat" panose="00000500000000000000" pitchFamily="2" charset="0"/>
                          <a:ea typeface="+mn-ea"/>
                          <a:cs typeface="+mn-cs"/>
                        </a:rPr>
                        <a:t>No central Brand Guidelines</a:t>
                      </a:r>
                    </a:p>
                  </a:txBody>
                  <a:tcPr anchor="ctr">
                    <a:solidFill>
                      <a:schemeClr val="bg1">
                        <a:lumMod val="95000"/>
                      </a:schemeClr>
                    </a:solidFill>
                  </a:tcPr>
                </a:tc>
                <a:tc>
                  <a:txBody>
                    <a:bodyPr/>
                    <a:lstStyle/>
                    <a:p>
                      <a:pPr algn="ctr"/>
                      <a:r>
                        <a:rPr kumimoji="0" lang="en-US" sz="1200" b="0" i="0" u="none" strike="noStrike" kern="1200" cap="none" spc="0" normalizeH="0" baseline="0" noProof="0" dirty="0">
                          <a:ln>
                            <a:noFill/>
                          </a:ln>
                          <a:solidFill>
                            <a:schemeClr val="tx1"/>
                          </a:solidFill>
                          <a:effectLst/>
                          <a:uLnTx/>
                          <a:uFillTx/>
                          <a:latin typeface="Montserrat" panose="00000500000000000000" pitchFamily="2" charset="0"/>
                          <a:ea typeface="+mn-ea"/>
                          <a:cs typeface="+mn-cs"/>
                        </a:rPr>
                        <a:t>Develop brand guidelines including story, messages, personality, visuals, etc.</a:t>
                      </a: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Brand guidelines fully developed. All employees know and adhere to brand standards. Guidelines and standards evolve based on feedback.</a:t>
                      </a:r>
                    </a:p>
                  </a:txBody>
                  <a:tcPr anchor="ctr">
                    <a:solidFill>
                      <a:schemeClr val="bg1">
                        <a:lumMod val="95000"/>
                      </a:schemeClr>
                    </a:solidFill>
                  </a:tcPr>
                </a:tc>
                <a:extLst>
                  <a:ext uri="{0D108BD9-81ED-4DB2-BD59-A6C34878D82A}">
                    <a16:rowId xmlns:a16="http://schemas.microsoft.com/office/drawing/2014/main" val="4220351379"/>
                  </a:ext>
                </a:extLst>
              </a:tr>
              <a:tr h="983456">
                <a:tc>
                  <a:txBody>
                    <a:bodyPr/>
                    <a:lstStyle/>
                    <a:p>
                      <a:pPr algn="ctr"/>
                      <a:r>
                        <a:rPr lang="en-US" sz="1200" dirty="0">
                          <a:solidFill>
                            <a:schemeClr val="tx1"/>
                          </a:solidFill>
                          <a:latin typeface="Montserrat" panose="00000500000000000000" pitchFamily="2" charset="0"/>
                        </a:rPr>
                        <a:t>No messaging strategy, messaging is inconsistent, ineffective, or lacks deliberate intention</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Consistent messaging across all content and touchpoints, in coordination with strategic objectives and brand guidelines</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Messaging guidelines are easily accessible, have been adopted by all team members, and are sufficient to cover any potential scenario</a:t>
                      </a:r>
                    </a:p>
                  </a:txBody>
                  <a:tcPr anchor="ctr">
                    <a:solidFill>
                      <a:schemeClr val="bg1">
                        <a:lumMod val="95000"/>
                      </a:schemeClr>
                    </a:solidFill>
                  </a:tcPr>
                </a:tc>
                <a:extLst>
                  <a:ext uri="{0D108BD9-81ED-4DB2-BD59-A6C34878D82A}">
                    <a16:rowId xmlns:a16="http://schemas.microsoft.com/office/drawing/2014/main" val="1999487768"/>
                  </a:ext>
                </a:extLst>
              </a:tr>
              <a:tr h="764910">
                <a:tc>
                  <a:txBody>
                    <a:bodyPr/>
                    <a:lstStyle/>
                    <a:p>
                      <a:pPr algn="ctr"/>
                      <a:r>
                        <a:rPr lang="en-US" sz="1200" dirty="0">
                          <a:solidFill>
                            <a:schemeClr val="tx1"/>
                          </a:solidFill>
                          <a:latin typeface="Montserrat" panose="00000500000000000000" pitchFamily="2" charset="0"/>
                        </a:rPr>
                        <a:t>Content development strategy and targets</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White papers, short papers, articles, blog, press releases, videos, webcasts, etc.</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A robust pipeline of regular and relevant, quality content and media meets targets annually</a:t>
                      </a:r>
                    </a:p>
                  </a:txBody>
                  <a:tcPr anchor="ctr">
                    <a:solidFill>
                      <a:schemeClr val="bg1">
                        <a:lumMod val="95000"/>
                      </a:schemeClr>
                    </a:solidFill>
                  </a:tcPr>
                </a:tc>
                <a:extLst>
                  <a:ext uri="{0D108BD9-81ED-4DB2-BD59-A6C34878D82A}">
                    <a16:rowId xmlns:a16="http://schemas.microsoft.com/office/drawing/2014/main" val="3813985818"/>
                  </a:ext>
                </a:extLst>
              </a:tr>
              <a:tr h="983456">
                <a:tc>
                  <a:txBody>
                    <a:bodyPr/>
                    <a:lstStyle/>
                    <a:p>
                      <a:pPr algn="ctr"/>
                      <a:r>
                        <a:rPr lang="en-US" sz="1200" dirty="0">
                          <a:solidFill>
                            <a:schemeClr val="tx1"/>
                          </a:solidFill>
                          <a:latin typeface="Montserrat" panose="00000500000000000000" pitchFamily="2" charset="0"/>
                        </a:rPr>
                        <a:t>Thought leadership platform</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“The Library” – web-based content repository, branded, organized, and updated</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All content and media OWL creates will be placed into a subpage on the website (paywall for some?), with branding and descriptions, organized for ease of use</a:t>
                      </a:r>
                    </a:p>
                  </a:txBody>
                  <a:tcPr anchor="ctr">
                    <a:solidFill>
                      <a:schemeClr val="bg1">
                        <a:lumMod val="95000"/>
                      </a:schemeClr>
                    </a:solidFill>
                  </a:tcPr>
                </a:tc>
                <a:extLst>
                  <a:ext uri="{0D108BD9-81ED-4DB2-BD59-A6C34878D82A}">
                    <a16:rowId xmlns:a16="http://schemas.microsoft.com/office/drawing/2014/main" val="3159005160"/>
                  </a:ext>
                </a:extLst>
              </a:tr>
              <a:tr h="764910">
                <a:tc>
                  <a:txBody>
                    <a:bodyPr/>
                    <a:lstStyle/>
                    <a:p>
                      <a:pPr algn="ctr"/>
                      <a:r>
                        <a:rPr lang="en-US" sz="1200" dirty="0">
                          <a:solidFill>
                            <a:schemeClr val="tx1"/>
                          </a:solidFill>
                          <a:latin typeface="Montserrat" panose="00000500000000000000" pitchFamily="2" charset="0"/>
                        </a:rPr>
                        <a:t>Distribution channels</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Identify and utilize well-defined distribution channels, detailed for each specific type of media </a:t>
                      </a:r>
                      <a:r>
                        <a:rPr lang="en-US" sz="1200" b="0">
                          <a:solidFill>
                            <a:schemeClr val="tx1"/>
                          </a:solidFill>
                          <a:latin typeface="Montserrat" panose="00000500000000000000" pitchFamily="2" charset="0"/>
                        </a:rPr>
                        <a:t>or content</a:t>
                      </a: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Feedback loop is leveraged to maximize impact of every piece of content and every distro channel</a:t>
                      </a:r>
                    </a:p>
                  </a:txBody>
                  <a:tcPr anchor="ctr">
                    <a:solidFill>
                      <a:schemeClr val="bg1">
                        <a:lumMod val="95000"/>
                      </a:schemeClr>
                    </a:solidFill>
                  </a:tcPr>
                </a:tc>
                <a:extLst>
                  <a:ext uri="{0D108BD9-81ED-4DB2-BD59-A6C34878D82A}">
                    <a16:rowId xmlns:a16="http://schemas.microsoft.com/office/drawing/2014/main" val="2493912742"/>
                  </a:ext>
                </a:extLst>
              </a:tr>
              <a:tr h="327819">
                <a:tc>
                  <a:txBody>
                    <a:bodyPr/>
                    <a:lstStyle/>
                    <a:p>
                      <a:pPr algn="ctr"/>
                      <a:r>
                        <a:rPr lang="en-US" sz="1200" dirty="0">
                          <a:solidFill>
                            <a:schemeClr val="tx1"/>
                          </a:solidFill>
                          <a:latin typeface="Montserrat" panose="00000500000000000000" pitchFamily="2" charset="0"/>
                        </a:rPr>
                        <a:t>Social Media strategy</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LinkedIn, Twitter, and YouTube strategies</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Detailed on subsequent slide</a:t>
                      </a:r>
                    </a:p>
                  </a:txBody>
                  <a:tcPr anchor="ctr">
                    <a:solidFill>
                      <a:schemeClr val="bg1">
                        <a:lumMod val="95000"/>
                      </a:schemeClr>
                    </a:solidFill>
                  </a:tcPr>
                </a:tc>
                <a:extLst>
                  <a:ext uri="{0D108BD9-81ED-4DB2-BD59-A6C34878D82A}">
                    <a16:rowId xmlns:a16="http://schemas.microsoft.com/office/drawing/2014/main" val="2167292244"/>
                  </a:ext>
                </a:extLst>
              </a:tr>
            </a:tbl>
          </a:graphicData>
        </a:graphic>
      </p:graphicFrame>
      <p:sp>
        <p:nvSpPr>
          <p:cNvPr id="11" name="Inhaltsplatzhalter 4">
            <a:extLst>
              <a:ext uri="{FF2B5EF4-FFF2-40B4-BE49-F238E27FC236}">
                <a16:creationId xmlns:a16="http://schemas.microsoft.com/office/drawing/2014/main" id="{E61DE1C1-4459-A853-EADE-180E5493AFF0}"/>
              </a:ext>
            </a:extLst>
          </p:cNvPr>
          <p:cNvSpPr txBox="1">
            <a:spLocks/>
          </p:cNvSpPr>
          <p:nvPr/>
        </p:nvSpPr>
        <p:spPr>
          <a:xfrm flipH="1">
            <a:off x="4699385" y="1660012"/>
            <a:ext cx="2514606" cy="25859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67" b="1" dirty="0">
                <a:solidFill>
                  <a:schemeClr val="tx1"/>
                </a:solidFill>
                <a:latin typeface="Montserrat" panose="00000500000000000000" pitchFamily="2" charset="0"/>
              </a:rPr>
              <a:t>Solution or Tactic</a:t>
            </a:r>
          </a:p>
        </p:txBody>
      </p:sp>
      <p:sp>
        <p:nvSpPr>
          <p:cNvPr id="7" name="Google Shape;159;p28">
            <a:extLst>
              <a:ext uri="{FF2B5EF4-FFF2-40B4-BE49-F238E27FC236}">
                <a16:creationId xmlns:a16="http://schemas.microsoft.com/office/drawing/2014/main" id="{30430C33-E76B-11C5-771C-A890BA54EE40}"/>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11</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spTree>
    <p:extLst>
      <p:ext uri="{BB962C8B-B14F-4D97-AF65-F5344CB8AC3E}">
        <p14:creationId xmlns:p14="http://schemas.microsoft.com/office/powerpoint/2010/main" val="255062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p:tgtEl>
                                          <p:spTgt spid="31"/>
                                        </p:tgtEl>
                                        <p:attrNameLst>
                                          <p:attrName>ppt_x</p:attrName>
                                        </p:attrNameLst>
                                      </p:cBhvr>
                                      <p:tavLst>
                                        <p:tav tm="0">
                                          <p:val>
                                            <p:strVal val="#ppt_x+#ppt_w*1.125000"/>
                                          </p:val>
                                        </p:tav>
                                        <p:tav tm="100000">
                                          <p:val>
                                            <p:strVal val="#ppt_x"/>
                                          </p:val>
                                        </p:tav>
                                      </p:tavLst>
                                    </p:anim>
                                    <p:animEffect transition="in" filter="wipe(left)">
                                      <p:cBhvr>
                                        <p:cTn id="8" dur="10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000"/>
                                        <p:tgtEl>
                                          <p:spTgt spid="42"/>
                                        </p:tgtEl>
                                        <p:attrNameLst>
                                          <p:attrName>ppt_x</p:attrName>
                                        </p:attrNameLst>
                                      </p:cBhvr>
                                      <p:tavLst>
                                        <p:tav tm="0">
                                          <p:val>
                                            <p:strVal val="#ppt_x-#ppt_w*1.125000"/>
                                          </p:val>
                                        </p:tav>
                                        <p:tav tm="100000">
                                          <p:val>
                                            <p:strVal val="#ppt_x"/>
                                          </p:val>
                                        </p:tav>
                                      </p:tavLst>
                                    </p:anim>
                                    <p:animEffect transition="in" filter="wipe(right)">
                                      <p:cBhvr>
                                        <p:cTn id="12" dur="10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000"/>
                                        <p:tgtEl>
                                          <p:spTgt spid="5"/>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1000"/>
                                        <p:tgtEl>
                                          <p:spTgt spid="50"/>
                                        </p:tgtEl>
                                        <p:attrNameLst>
                                          <p:attrName>ppt_x</p:attrName>
                                        </p:attrNameLst>
                                      </p:cBhvr>
                                      <p:tavLst>
                                        <p:tav tm="0">
                                          <p:val>
                                            <p:strVal val="#ppt_x+#ppt_w*1.125000"/>
                                          </p:val>
                                        </p:tav>
                                        <p:tav tm="100000">
                                          <p:val>
                                            <p:strVal val="#ppt_x"/>
                                          </p:val>
                                        </p:tav>
                                      </p:tavLst>
                                    </p:anim>
                                    <p:animEffect transition="in" filter="wipe(left)">
                                      <p:cBhvr>
                                        <p:cTn id="20" dur="1000"/>
                                        <p:tgtEl>
                                          <p:spTgt spid="50"/>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wipe(left)">
                                      <p:cBhvr>
                                        <p:cTn id="24" dur="1000"/>
                                        <p:tgtEl>
                                          <p:spTgt spid="56"/>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12" presetClass="entr" presetSubtype="2"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1000"/>
                                        <p:tgtEl>
                                          <p:spTgt spid="11"/>
                                        </p:tgtEl>
                                        <p:attrNameLst>
                                          <p:attrName>ppt_x</p:attrName>
                                        </p:attrNameLst>
                                      </p:cBhvr>
                                      <p:tavLst>
                                        <p:tav tm="0">
                                          <p:val>
                                            <p:strVal val="#ppt_x+#ppt_w*1.125000"/>
                                          </p:val>
                                        </p:tav>
                                        <p:tav tm="100000">
                                          <p:val>
                                            <p:strVal val="#ppt_x"/>
                                          </p:val>
                                        </p:tav>
                                      </p:tavLst>
                                    </p:anim>
                                    <p:animEffect transition="in" filter="wipe(left)">
                                      <p:cBhvr>
                                        <p:cTn id="3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 grpId="0" animBg="1"/>
      <p:bldP spid="31" grpId="0" animBg="1"/>
      <p:bldP spid="42" grpId="0" animBg="1"/>
      <p:bldP spid="50" grpId="0"/>
      <p:bldP spid="6"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84" name="Google Shape;284;p37"/>
          <p:cNvSpPr txBox="1">
            <a:spLocks noGrp="1"/>
          </p:cNvSpPr>
          <p:nvPr>
            <p:ph type="sldNum" idx="12"/>
          </p:nvPr>
        </p:nvSpPr>
        <p:spPr>
          <a:xfrm>
            <a:off x="9245600" y="6408251"/>
            <a:ext cx="2743200" cy="365200"/>
          </a:xfrm>
          <a:prstGeom prst="rect">
            <a:avLst/>
          </a:prstGeom>
        </p:spPr>
        <p:txBody>
          <a:bodyPr spcFirstLastPara="1" wrap="square" lIns="91433" tIns="45700" rIns="91433" bIns="45700"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467" b="1" i="0" u="none" strike="noStrike" kern="0" cap="none" spc="0" normalizeH="0" baseline="0" noProof="0" smtClean="0">
                <a:ln>
                  <a:noFill/>
                </a:ln>
                <a:solidFill>
                  <a:srgbClr val="FFFFFF"/>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12</a:t>
            </a:fld>
            <a:endParaRPr kumimoji="0" sz="1467" b="1" i="0" u="none" strike="noStrike" kern="0" cap="none" spc="0" normalizeH="0" baseline="0" noProof="0" dirty="0">
              <a:ln>
                <a:noFill/>
              </a:ln>
              <a:solidFill>
                <a:srgbClr val="FFFFFF"/>
              </a:solidFill>
              <a:effectLst/>
              <a:uLnTx/>
              <a:uFillTx/>
              <a:latin typeface="Montserrat"/>
              <a:sym typeface="Montserrat"/>
            </a:endParaRPr>
          </a:p>
        </p:txBody>
      </p:sp>
      <p:sp>
        <p:nvSpPr>
          <p:cNvPr id="33" name="Google Shape;155;p28">
            <a:extLst>
              <a:ext uri="{FF2B5EF4-FFF2-40B4-BE49-F238E27FC236}">
                <a16:creationId xmlns:a16="http://schemas.microsoft.com/office/drawing/2014/main" id="{8082FCC5-9122-B248-34C7-F4044D1A94F3}"/>
              </a:ext>
            </a:extLst>
          </p:cNvPr>
          <p:cNvSpPr txBox="1"/>
          <p:nvPr/>
        </p:nvSpPr>
        <p:spPr>
          <a:xfrm>
            <a:off x="284063" y="179593"/>
            <a:ext cx="10129422" cy="725200"/>
          </a:xfrm>
          <a:prstGeom prst="rect">
            <a:avLst/>
          </a:prstGeom>
          <a:noFill/>
          <a:ln>
            <a:noFill/>
          </a:ln>
        </p:spPr>
        <p:txBody>
          <a:bodyPr spcFirstLastPara="1" wrap="square" lIns="91433" tIns="45700" rIns="91433"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r>
              <a:rPr lang="en-US" sz="2700" kern="0" dirty="0">
                <a:solidFill>
                  <a:srgbClr val="236093"/>
                </a:solidFill>
                <a:latin typeface="Arial"/>
                <a:ea typeface="Montserrat ExtraLight"/>
                <a:cs typeface="Montserrat ExtraLight"/>
                <a:sym typeface="Montserrat ExtraLight"/>
              </a:rPr>
              <a:t>Distribution Channel / Content Type –  Tactic and Intent</a:t>
            </a:r>
            <a:endParaRPr kumimoji="0" lang="en-US" sz="2700" b="1" i="1" u="none" strike="noStrike" kern="0" cap="none" spc="0" normalizeH="0" baseline="0" noProof="0" dirty="0">
              <a:ln>
                <a:noFill/>
              </a:ln>
              <a:solidFill>
                <a:srgbClr val="236093"/>
              </a:solidFill>
              <a:effectLst/>
              <a:uLnTx/>
              <a:uFillTx/>
              <a:latin typeface="Arial"/>
              <a:ea typeface="Montserrat ExtraLight"/>
              <a:cs typeface="Montserrat ExtraLight"/>
              <a:sym typeface="Montserrat ExtraLight"/>
            </a:endParaRPr>
          </a:p>
        </p:txBody>
      </p:sp>
      <p:graphicFrame>
        <p:nvGraphicFramePr>
          <p:cNvPr id="28" name="Table 27">
            <a:extLst>
              <a:ext uri="{FF2B5EF4-FFF2-40B4-BE49-F238E27FC236}">
                <a16:creationId xmlns:a16="http://schemas.microsoft.com/office/drawing/2014/main" id="{1EA40A9F-1F32-E427-2009-B4192D879406}"/>
              </a:ext>
            </a:extLst>
          </p:cNvPr>
          <p:cNvGraphicFramePr>
            <a:graphicFrameLocks noGrp="1"/>
          </p:cNvGraphicFramePr>
          <p:nvPr>
            <p:extLst>
              <p:ext uri="{D42A27DB-BD31-4B8C-83A1-F6EECF244321}">
                <p14:modId xmlns:p14="http://schemas.microsoft.com/office/powerpoint/2010/main" val="4191107663"/>
              </p:ext>
            </p:extLst>
          </p:nvPr>
        </p:nvGraphicFramePr>
        <p:xfrm>
          <a:off x="425747" y="753132"/>
          <a:ext cx="11217009" cy="6084480"/>
        </p:xfrm>
        <a:graphic>
          <a:graphicData uri="http://schemas.openxmlformats.org/drawingml/2006/table">
            <a:tbl>
              <a:tblPr/>
              <a:tblGrid>
                <a:gridCol w="941326">
                  <a:extLst>
                    <a:ext uri="{9D8B030D-6E8A-4147-A177-3AD203B41FA5}">
                      <a16:colId xmlns:a16="http://schemas.microsoft.com/office/drawing/2014/main" val="2630046895"/>
                    </a:ext>
                  </a:extLst>
                </a:gridCol>
                <a:gridCol w="878186">
                  <a:extLst>
                    <a:ext uri="{9D8B030D-6E8A-4147-A177-3AD203B41FA5}">
                      <a16:colId xmlns:a16="http://schemas.microsoft.com/office/drawing/2014/main" val="1220128887"/>
                    </a:ext>
                  </a:extLst>
                </a:gridCol>
                <a:gridCol w="4137434">
                  <a:extLst>
                    <a:ext uri="{9D8B030D-6E8A-4147-A177-3AD203B41FA5}">
                      <a16:colId xmlns:a16="http://schemas.microsoft.com/office/drawing/2014/main" val="294450020"/>
                    </a:ext>
                  </a:extLst>
                </a:gridCol>
                <a:gridCol w="5260063">
                  <a:extLst>
                    <a:ext uri="{9D8B030D-6E8A-4147-A177-3AD203B41FA5}">
                      <a16:colId xmlns:a16="http://schemas.microsoft.com/office/drawing/2014/main" val="3214077403"/>
                    </a:ext>
                  </a:extLst>
                </a:gridCol>
              </a:tblGrid>
              <a:tr h="422021">
                <a:tc gridSpan="2">
                  <a:txBody>
                    <a:bodyPr/>
                    <a:lstStyle/>
                    <a:p>
                      <a:pPr algn="ctr" fontAlgn="ctr"/>
                      <a:r>
                        <a:rPr lang="en-US" sz="1200" b="1" i="0" u="none" strike="noStrike" dirty="0">
                          <a:solidFill>
                            <a:srgbClr val="FFFFFF"/>
                          </a:solidFill>
                          <a:effectLst/>
                          <a:latin typeface="Calibri" panose="020F0502020204030204" pitchFamily="34" charset="0"/>
                        </a:rPr>
                        <a:t> </a:t>
                      </a:r>
                      <a:r>
                        <a:rPr lang="en-US" sz="2800" b="1" i="0" u="none" strike="noStrike" dirty="0">
                          <a:solidFill>
                            <a:srgbClr val="FFFFFF"/>
                          </a:solidFill>
                          <a:effectLst/>
                          <a:latin typeface="Trebuchet MS" panose="020B0603020202020204" pitchFamily="34" charset="0"/>
                        </a:rPr>
                        <a:t>Channel</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hMerge="1">
                  <a:txBody>
                    <a:bodyPr/>
                    <a:lstStyle/>
                    <a:p>
                      <a:endParaRPr lang="en-US"/>
                    </a:p>
                  </a:txBody>
                  <a:tcPr/>
                </a:tc>
                <a:tc>
                  <a:txBody>
                    <a:bodyPr/>
                    <a:lstStyle/>
                    <a:p>
                      <a:pPr algn="ctr" fontAlgn="ctr"/>
                      <a:r>
                        <a:rPr lang="en-US" sz="2800" b="1" i="0" u="none" strike="noStrike" dirty="0">
                          <a:solidFill>
                            <a:srgbClr val="FFFFFF"/>
                          </a:solidFill>
                          <a:effectLst/>
                          <a:latin typeface="Trebuchet MS" panose="020B0603020202020204" pitchFamily="34" charset="0"/>
                        </a:rPr>
                        <a:t>Tactic</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2800" b="1" i="0" u="none" strike="noStrike" dirty="0">
                          <a:solidFill>
                            <a:srgbClr val="FFFFFF"/>
                          </a:solidFill>
                          <a:effectLst/>
                          <a:latin typeface="Trebuchet MS" panose="020B0603020202020204" pitchFamily="34" charset="0"/>
                        </a:rPr>
                        <a:t>Goal</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extLst>
                  <a:ext uri="{0D108BD9-81ED-4DB2-BD59-A6C34878D82A}">
                    <a16:rowId xmlns:a16="http://schemas.microsoft.com/office/drawing/2014/main" val="4245769259"/>
                  </a:ext>
                </a:extLst>
              </a:tr>
              <a:tr h="686370">
                <a:tc gridSpan="2">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Newsletter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hMerge="1">
                  <a:txBody>
                    <a:bodyPr/>
                    <a:lstStyle/>
                    <a:p>
                      <a:endParaRPr lang="en-US"/>
                    </a:p>
                  </a:txBody>
                  <a:tcPr/>
                </a:tc>
                <a:tc>
                  <a:txBody>
                    <a:bodyPr/>
                    <a:lstStyle/>
                    <a:p>
                      <a:pPr marL="0" indent="0" algn="l" fontAlgn="ctr">
                        <a:spcBef>
                          <a:spcPts val="600"/>
                        </a:spcBef>
                        <a:buFont typeface="+mj-lt"/>
                        <a:buNone/>
                      </a:pPr>
                      <a:r>
                        <a:rPr lang="en-US" sz="1100" b="1" i="0" u="none" strike="noStrike" dirty="0">
                          <a:solidFill>
                            <a:srgbClr val="236092"/>
                          </a:solidFill>
                          <a:effectLst/>
                          <a:latin typeface="Montserrat" panose="00000500000000000000" pitchFamily="2" charset="0"/>
                        </a:rPr>
                        <a:t>Monthly newsletter, regular sections and features, catchy headline and TOC, one paragraph, link back to website</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marL="228600" indent="-228600" algn="l" fontAlgn="ctr">
                        <a:spcBef>
                          <a:spcPts val="0"/>
                        </a:spcBef>
                        <a:buFont typeface="+mj-lt"/>
                        <a:buAutoNum type="arabicPeriod"/>
                      </a:pPr>
                      <a:r>
                        <a:rPr lang="en-US" sz="1100" b="1" i="0" u="none" strike="noStrike" dirty="0">
                          <a:solidFill>
                            <a:srgbClr val="236092"/>
                          </a:solidFill>
                          <a:effectLst/>
                          <a:latin typeface="Montserrat" panose="00000500000000000000" pitchFamily="2" charset="0"/>
                        </a:rPr>
                        <a:t>Maintain regular contact with clients, prospects, and marketplace</a:t>
                      </a:r>
                    </a:p>
                    <a:p>
                      <a:pPr marL="228600" indent="-228600" algn="l" fontAlgn="ctr">
                        <a:spcBef>
                          <a:spcPts val="0"/>
                        </a:spcBef>
                        <a:buFont typeface="+mj-lt"/>
                        <a:buAutoNum type="arabicPeriod"/>
                      </a:pPr>
                      <a:r>
                        <a:rPr lang="en-US" sz="1100" b="1" i="0" u="none" strike="noStrike" dirty="0">
                          <a:solidFill>
                            <a:srgbClr val="236092"/>
                          </a:solidFill>
                          <a:effectLst/>
                          <a:latin typeface="Montserrat" panose="00000500000000000000" pitchFamily="2" charset="0"/>
                        </a:rPr>
                        <a:t>Develop OWL ESG “personality”</a:t>
                      </a:r>
                    </a:p>
                    <a:p>
                      <a:pPr marL="228600" indent="-228600" algn="l" fontAlgn="ctr">
                        <a:spcBef>
                          <a:spcPts val="0"/>
                        </a:spcBef>
                        <a:buFont typeface="+mj-lt"/>
                        <a:buAutoNum type="arabicPeriod"/>
                      </a:pPr>
                      <a:r>
                        <a:rPr lang="en-US" sz="1100" b="1" i="0" u="none" strike="noStrike" dirty="0">
                          <a:solidFill>
                            <a:srgbClr val="236092"/>
                          </a:solidFill>
                          <a:effectLst/>
                          <a:latin typeface="Montserrat" panose="00000500000000000000" pitchFamily="2" charset="0"/>
                        </a:rPr>
                        <a:t>Drive web traffic</a:t>
                      </a:r>
                    </a:p>
                    <a:p>
                      <a:pPr marL="228600" indent="-228600" algn="l" fontAlgn="ctr">
                        <a:spcBef>
                          <a:spcPts val="0"/>
                        </a:spcBef>
                        <a:buFont typeface="+mj-lt"/>
                        <a:buAutoNum type="arabicPeriod"/>
                      </a:pPr>
                      <a:r>
                        <a:rPr lang="en-US" sz="1100" b="1" i="0" u="none" strike="noStrike" dirty="0">
                          <a:solidFill>
                            <a:srgbClr val="236092"/>
                          </a:solidFill>
                          <a:effectLst/>
                          <a:latin typeface="Montserrat" panose="00000500000000000000" pitchFamily="2" charset="0"/>
                        </a:rPr>
                        <a:t>Deepen existing client relationship, eventually, lead generation</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extLst>
                  <a:ext uri="{0D108BD9-81ED-4DB2-BD59-A6C34878D82A}">
                    <a16:rowId xmlns:a16="http://schemas.microsoft.com/office/drawing/2014/main" val="2277180373"/>
                  </a:ext>
                </a:extLst>
              </a:tr>
              <a:tr h="333220">
                <a:tc gridSpan="2">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Blog</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Weekly posting, more “folksy” (</a:t>
                      </a:r>
                      <a:r>
                        <a:rPr lang="en-US" sz="1100" dirty="0">
                          <a:hlinkClick r:id="rId3"/>
                        </a:rPr>
                        <a:t>18 Best Impact Investing &amp; ESG Blogs to Read Today (theimpactinvestor.com)</a:t>
                      </a:r>
                      <a:r>
                        <a:rPr lang="en-US" sz="1100" dirty="0"/>
                        <a:t>)</a:t>
                      </a:r>
                      <a:endParaRPr lang="en-US" sz="1100" b="1" i="0" u="none" strike="noStrike" dirty="0">
                        <a:solidFill>
                          <a:srgbClr val="236092"/>
                        </a:solidFill>
                        <a:effectLst/>
                        <a:latin typeface="Montserrat" panose="00000500000000000000" pitchFamily="2" charset="0"/>
                      </a:endParaRP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Create interesting and whimsical / entertaining channel for re-purposed existing content and originating content / ideas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436314879"/>
                  </a:ext>
                </a:extLst>
              </a:tr>
              <a:tr h="496021">
                <a:tc gridSpan="2">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White Paper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lumMod val="85000"/>
                      </a:schemeClr>
                    </a:solidFill>
                  </a:tcPr>
                </a:tc>
                <a:tc hMerge="1">
                  <a:txBody>
                    <a:bodyPr/>
                    <a:lstStyle/>
                    <a:p>
                      <a:endParaRPr lang="en-US"/>
                    </a:p>
                  </a:txBody>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Create certain number of short and long white papers, then promote and repurpose content</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lumMod val="85000"/>
                      </a:schemeClr>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Two longer (20+ pages) and six shorter (5-7 pages) technical white papers, promoted through articles, blog, webcast, event, </a:t>
                      </a:r>
                      <a:r>
                        <a:rPr lang="en-US" sz="1100" b="1" i="0" u="none" strike="noStrike" dirty="0" err="1">
                          <a:solidFill>
                            <a:srgbClr val="236092"/>
                          </a:solidFill>
                          <a:effectLst/>
                          <a:latin typeface="Montserrat" panose="00000500000000000000" pitchFamily="2" charset="0"/>
                        </a:rPr>
                        <a:t>etc</a:t>
                      </a:r>
                      <a:r>
                        <a:rPr lang="en-US" sz="1100" b="1" i="0" u="none" strike="noStrike" dirty="0">
                          <a:solidFill>
                            <a:srgbClr val="236092"/>
                          </a:solidFill>
                          <a:effectLst/>
                          <a:latin typeface="Montserrat" panose="00000500000000000000" pitchFamily="2" charset="0"/>
                        </a:rPr>
                        <a:t>…, to establish technical bona fides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a:noFill/>
                    </a:lnB>
                    <a:solidFill>
                      <a:schemeClr val="bg1">
                        <a:lumMod val="85000"/>
                      </a:schemeClr>
                    </a:solidFill>
                  </a:tcPr>
                </a:tc>
                <a:extLst>
                  <a:ext uri="{0D108BD9-81ED-4DB2-BD59-A6C34878D82A}">
                    <a16:rowId xmlns:a16="http://schemas.microsoft.com/office/drawing/2014/main" val="1789515069"/>
                  </a:ext>
                </a:extLst>
              </a:tr>
              <a:tr h="496021">
                <a:tc gridSpan="2">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Article</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“Newsy” content promoted in newsletter or standalone and pushed to press, derived from white papers using OWL data</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To promote more technical content in real time in more accessible channels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97933863"/>
                  </a:ext>
                </a:extLst>
              </a:tr>
              <a:tr h="496021">
                <a:tc gridSpan="2">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Academic Paper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lumMod val="85000"/>
                      </a:schemeClr>
                    </a:solidFill>
                  </a:tcPr>
                </a:tc>
                <a:tc hMerge="1">
                  <a:txBody>
                    <a:bodyPr/>
                    <a:lstStyle/>
                    <a:p>
                      <a:endParaRPr lang="en-US"/>
                    </a:p>
                  </a:txBody>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Find established and esteemed academics in ESG space and provide them data for their research in return for branding and promo</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lumMod val="85000"/>
                      </a:schemeClr>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For minimal investment, build OWL reputation as only name worth considering in ESG data space, and drive unknown market penetration</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53211433"/>
                  </a:ext>
                </a:extLst>
              </a:tr>
              <a:tr h="170419">
                <a:tc rowSpan="4">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Social</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solidFill>
                  </a:tcPr>
                </a:tc>
                <a:tc>
                  <a:txBody>
                    <a:bodyPr/>
                    <a:lstStyle/>
                    <a:p>
                      <a:pPr algn="l" fontAlgn="ctr"/>
                      <a:r>
                        <a:rPr lang="en-US" sz="1100" b="1" i="0" u="none" strike="noStrike" dirty="0">
                          <a:solidFill>
                            <a:srgbClr val="236092"/>
                          </a:solidFill>
                          <a:effectLst/>
                          <a:latin typeface="Verdana" panose="020B0604030504040204" pitchFamily="34" charset="0"/>
                          <a:ea typeface="Verdana" panose="020B0604030504040204" pitchFamily="34" charset="0"/>
                        </a:rPr>
                        <a:t>LinkedIn</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Get engaged and active with right groups</a:t>
                      </a:r>
                    </a:p>
                  </a:txBody>
                  <a:tcPr marL="7845" marR="7845" marT="7845" marB="0" anchor="ctr">
                    <a:lnL w="12700" cap="flat" cmpd="sng" algn="ctr">
                      <a:solidFill>
                        <a:schemeClr val="tx1"/>
                      </a:solidFill>
                      <a:prstDash val="solid"/>
                      <a:round/>
                      <a:headEnd type="none" w="med" len="med"/>
                      <a:tailEnd type="none" w="med" len="med"/>
                    </a:lnL>
                    <a:lnT>
                      <a:noFill/>
                    </a:lnT>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Regular uptake of OWL content, organically </a:t>
                      </a:r>
                      <a:r>
                        <a:rPr lang="en-US" sz="1100" b="1" i="0" u="none" strike="noStrike" dirty="0">
                          <a:solidFill>
                            <a:srgbClr val="236092"/>
                          </a:solidFill>
                          <a:effectLst/>
                          <a:highlight>
                            <a:srgbClr val="FFFF00"/>
                          </a:highlight>
                          <a:latin typeface="Montserrat" panose="00000500000000000000" pitchFamily="2" charset="0"/>
                        </a:rPr>
                        <a:t>(posting frequency ?)</a:t>
                      </a:r>
                    </a:p>
                  </a:txBody>
                  <a:tcPr marL="7845" marR="7845" marT="7845" marB="0" anchor="ctr">
                    <a:lnR w="12700" cap="flat" cmpd="sng" algn="ctr">
                      <a:solidFill>
                        <a:srgbClr val="4472C4"/>
                      </a:solidFill>
                      <a:prstDash val="solid"/>
                      <a:round/>
                      <a:headEnd type="none" w="med" len="med"/>
                      <a:tailEnd type="none" w="med" len="med"/>
                    </a:lnR>
                    <a:lnT>
                      <a:noFill/>
                    </a:lnT>
                    <a:solidFill>
                      <a:schemeClr val="bg1"/>
                    </a:solidFill>
                  </a:tcPr>
                </a:tc>
                <a:extLst>
                  <a:ext uri="{0D108BD9-81ED-4DB2-BD59-A6C34878D82A}">
                    <a16:rowId xmlns:a16="http://schemas.microsoft.com/office/drawing/2014/main" val="940641366"/>
                  </a:ext>
                </a:extLst>
              </a:tr>
              <a:tr h="333220">
                <a:tc vMerge="1">
                  <a:txBody>
                    <a:bodyPr/>
                    <a:lstStyle/>
                    <a:p>
                      <a:endParaRPr lang="en-US"/>
                    </a:p>
                  </a:txBody>
                  <a:tcPr/>
                </a:tc>
                <a:tc>
                  <a:txBody>
                    <a:bodyPr/>
                    <a:lstStyle/>
                    <a:p>
                      <a:pPr algn="l" fontAlgn="ctr"/>
                      <a:r>
                        <a:rPr lang="en-US" sz="1100" b="1" i="0" u="none" strike="noStrike" dirty="0">
                          <a:solidFill>
                            <a:srgbClr val="236092"/>
                          </a:solidFill>
                          <a:effectLst/>
                          <a:latin typeface="Verdana" panose="020B0604030504040204" pitchFamily="34" charset="0"/>
                          <a:ea typeface="Verdana" panose="020B0604030504040204" pitchFamily="34" charset="0"/>
                        </a:rPr>
                        <a:t>Twitter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Follow and promote in useful areas, tweet and promote OWL content</a:t>
                      </a:r>
                    </a:p>
                  </a:txBody>
                  <a:tcPr marL="7845" marR="7845" marT="7845" marB="0" anchor="ctr">
                    <a:lnL w="12700" cap="flat" cmpd="sng" algn="ctr">
                      <a:solidFill>
                        <a:schemeClr val="tx1"/>
                      </a:solidFill>
                      <a:prstDash val="solid"/>
                      <a:round/>
                      <a:headEnd type="none" w="med" len="med"/>
                      <a:tailEnd type="none" w="med" len="med"/>
                    </a:lnL>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Drive “street cred” and create awareness, minimal investment</a:t>
                      </a:r>
                    </a:p>
                  </a:txBody>
                  <a:tcPr marL="7845" marR="7845" marT="7845" marB="0" anchor="ctr">
                    <a:lnR w="12700" cap="flat" cmpd="sng" algn="ctr">
                      <a:solidFill>
                        <a:srgbClr val="4472C4"/>
                      </a:solidFill>
                      <a:prstDash val="solid"/>
                      <a:round/>
                      <a:headEnd type="none" w="med" len="med"/>
                      <a:tailEnd type="none" w="med" len="med"/>
                    </a:lnR>
                    <a:solidFill>
                      <a:schemeClr val="bg1"/>
                    </a:solidFill>
                  </a:tcPr>
                </a:tc>
                <a:extLst>
                  <a:ext uri="{0D108BD9-81ED-4DB2-BD59-A6C34878D82A}">
                    <a16:rowId xmlns:a16="http://schemas.microsoft.com/office/drawing/2014/main" val="2071202664"/>
                  </a:ext>
                </a:extLst>
              </a:tr>
              <a:tr h="170419">
                <a:tc vMerge="1">
                  <a:txBody>
                    <a:bodyPr/>
                    <a:lstStyle/>
                    <a:p>
                      <a:endParaRPr lang="en-US"/>
                    </a:p>
                  </a:txBody>
                  <a:tcPr>
                    <a:lnT w="12700" cmpd="sng">
                      <a:noFill/>
                      <a:prstDash val="solid"/>
                    </a:lnT>
                  </a:tcPr>
                </a:tc>
                <a:tc>
                  <a:txBody>
                    <a:bodyPr/>
                    <a:lstStyle/>
                    <a:p>
                      <a:pPr algn="l" fontAlgn="ctr"/>
                      <a:r>
                        <a:rPr lang="en-US" sz="1100" b="1" i="0" u="none" strike="noStrike" dirty="0">
                          <a:solidFill>
                            <a:srgbClr val="236092"/>
                          </a:solidFill>
                          <a:effectLst/>
                          <a:latin typeface="Verdana" panose="020B0604030504040204" pitchFamily="34" charset="0"/>
                          <a:ea typeface="Verdana" panose="020B0604030504040204" pitchFamily="34" charset="0"/>
                        </a:rPr>
                        <a:t>YouTube</a:t>
                      </a:r>
                    </a:p>
                  </a:txBody>
                  <a:tcPr marL="7845" marR="7845" marT="784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Post podcasts, webcasts, events, etc.</a:t>
                      </a:r>
                    </a:p>
                  </a:txBody>
                  <a:tcPr marL="7845" marR="7845" marT="7845" marB="0" anchor="ctr">
                    <a:lnL w="12700" cap="flat" cmpd="sng" algn="ctr">
                      <a:solidFill>
                        <a:schemeClr val="tx1"/>
                      </a:solidFill>
                      <a:prstDash val="solid"/>
                      <a:round/>
                      <a:headEnd type="none" w="med" len="med"/>
                      <a:tailEnd type="none" w="med" len="med"/>
                    </a:lnL>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Full-length video engagement</a:t>
                      </a:r>
                    </a:p>
                  </a:txBody>
                  <a:tcPr marL="7845" marR="7845" marT="7845" marB="0" anchor="ctr">
                    <a:lnR w="12700" cap="flat" cmpd="sng" algn="ctr">
                      <a:solidFill>
                        <a:srgbClr val="4472C4"/>
                      </a:solidFill>
                      <a:prstDash val="solid"/>
                      <a:round/>
                      <a:headEnd type="none" w="med" len="med"/>
                      <a:tailEnd type="none" w="med" len="med"/>
                    </a:lnR>
                    <a:solidFill>
                      <a:schemeClr val="bg1"/>
                    </a:solidFill>
                  </a:tcPr>
                </a:tc>
                <a:extLst>
                  <a:ext uri="{0D108BD9-81ED-4DB2-BD59-A6C34878D82A}">
                    <a16:rowId xmlns:a16="http://schemas.microsoft.com/office/drawing/2014/main" val="1155032733"/>
                  </a:ext>
                </a:extLst>
              </a:tr>
              <a:tr h="170419">
                <a:tc vMerge="1">
                  <a:txBody>
                    <a:bodyPr/>
                    <a:lstStyle/>
                    <a:p>
                      <a:endParaRPr lang="en-US"/>
                    </a:p>
                  </a:txBody>
                  <a:tcPr>
                    <a:lnT w="12700" cmpd="sng">
                      <a:noFill/>
                      <a:prstDash val="solid"/>
                    </a:lnT>
                  </a:tcPr>
                </a:tc>
                <a:tc>
                  <a:txBody>
                    <a:bodyPr/>
                    <a:lstStyle/>
                    <a:p>
                      <a:pPr algn="l" fontAlgn="ctr"/>
                      <a:r>
                        <a:rPr lang="en-US" sz="1100" b="1" i="0" u="none" strike="noStrike" dirty="0">
                          <a:solidFill>
                            <a:srgbClr val="236092"/>
                          </a:solidFill>
                          <a:effectLst/>
                          <a:latin typeface="Verdana" panose="020B0604030504040204" pitchFamily="34" charset="0"/>
                          <a:ea typeface="Verdana" panose="020B0604030504040204" pitchFamily="34" charset="0"/>
                        </a:rPr>
                        <a:t>Facebook</a:t>
                      </a:r>
                    </a:p>
                  </a:txBody>
                  <a:tcPr marL="7845" marR="7845" marT="784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Do we need?</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188609802"/>
                  </a:ext>
                </a:extLst>
              </a:tr>
              <a:tr h="333220">
                <a:tc gridSpan="2">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Press Release</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lumMod val="85000"/>
                      </a:schemeClr>
                    </a:solidFill>
                  </a:tcPr>
                </a:tc>
                <a:tc hMerge="1">
                  <a:txBody>
                    <a:bodyPr/>
                    <a:lstStyle/>
                    <a:p>
                      <a:endParaRPr lang="en-US"/>
                    </a:p>
                  </a:txBody>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Promote OWL content and activities through developed press contacts and channels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For press to do our promotion work for us, building reputation and driving market penetration, especially untapped markets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554260600"/>
                  </a:ext>
                </a:extLst>
              </a:tr>
              <a:tr h="496021">
                <a:tc gridSpan="2">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en-US" sz="1400" b="1" i="0" u="none" strike="noStrike" dirty="0">
                          <a:solidFill>
                            <a:srgbClr val="000000"/>
                          </a:solidFill>
                          <a:effectLst/>
                          <a:latin typeface="Verdana" panose="020B0604030504040204" pitchFamily="34" charset="0"/>
                          <a:ea typeface="Verdana" panose="020B0604030504040204" pitchFamily="34" charset="0"/>
                        </a:rPr>
                        <a:t>Webcast</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solidFill>
                  </a:tcPr>
                </a:tc>
                <a:tc hMerge="1">
                  <a:txBody>
                    <a:bodyPr/>
                    <a:lstStyle/>
                    <a:p>
                      <a:endParaRPr lang="en-US"/>
                    </a:p>
                  </a:txBody>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Host two annual larger webcasts covering OWL content (likely white papers in year 1) with guest panel of speakers with gravitas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Promote OWL content and drive association of OWL and OWL Data with premier ESG voices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95063561"/>
                  </a:ext>
                </a:extLst>
              </a:tr>
              <a:tr h="496021">
                <a:tc gridSpan="2">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en-US" sz="1400" b="1" i="0" u="none" strike="noStrike" dirty="0">
                          <a:solidFill>
                            <a:srgbClr val="000000"/>
                          </a:solidFill>
                          <a:effectLst/>
                          <a:latin typeface="Verdana" panose="020B0604030504040204" pitchFamily="34" charset="0"/>
                          <a:ea typeface="Verdana" panose="020B0604030504040204" pitchFamily="34" charset="0"/>
                        </a:rPr>
                        <a:t>Guest Speaker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lumMod val="85000"/>
                      </a:schemeClr>
                    </a:solidFill>
                  </a:tcPr>
                </a:tc>
                <a:tc hMerge="1">
                  <a:txBody>
                    <a:bodyPr/>
                    <a:lstStyle/>
                    <a:p>
                      <a:endParaRPr lang="en-US"/>
                    </a:p>
                  </a:txBody>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Get Ben or others on panels and at events hosted by others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lumMod val="85000"/>
                      </a:schemeClr>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This is flexible. We want to do as much as possible without hurting our resource allocation – goal is to drive reputation and deepen market penetration</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82887598"/>
                  </a:ext>
                </a:extLst>
              </a:tr>
              <a:tr h="214820">
                <a:tc gridSpan="2">
                  <a:txBody>
                    <a:bodyPr/>
                    <a:lstStyle/>
                    <a:p>
                      <a:pPr algn="l" fontAlgn="ctr"/>
                      <a:r>
                        <a:rPr lang="en-US" sz="1400" b="1" i="0" u="none" strike="noStrike" dirty="0">
                          <a:solidFill>
                            <a:srgbClr val="000000"/>
                          </a:solidFill>
                          <a:effectLst/>
                          <a:highlight>
                            <a:srgbClr val="F6F6F6"/>
                          </a:highlight>
                          <a:latin typeface="Verdana" panose="020B0604030504040204" pitchFamily="34" charset="0"/>
                          <a:ea typeface="Verdana" panose="020B0604030504040204" pitchFamily="34" charset="0"/>
                        </a:rPr>
                        <a:t>In-Person Event</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solidFill>
                  </a:tcPr>
                </a:tc>
                <a:tc hMerge="1">
                  <a:txBody>
                    <a:bodyPr/>
                    <a:lstStyle/>
                    <a:p>
                      <a:endParaRPr lang="en-US"/>
                    </a:p>
                  </a:txBody>
                  <a:tcPr/>
                </a:tc>
                <a:tc>
                  <a:txBody>
                    <a:bodyPr/>
                    <a:lstStyle/>
                    <a:p>
                      <a:pPr algn="l" fontAlgn="ctr">
                        <a:spcBef>
                          <a:spcPts val="600"/>
                        </a:spcBef>
                      </a:pPr>
                      <a:r>
                        <a:rPr lang="en-US" sz="1100" b="1" i="0" u="none" strike="noStrike" dirty="0">
                          <a:solidFill>
                            <a:srgbClr val="236092"/>
                          </a:solidFill>
                          <a:effectLst/>
                          <a:highlight>
                            <a:srgbClr val="F6F6F6"/>
                          </a:highlight>
                          <a:latin typeface="Montserrat" panose="00000500000000000000" pitchFamily="2" charset="0"/>
                        </a:rPr>
                        <a:t>OWL ESG annual conference – host an event with panel, guest speakers, connections, etc.</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solidFill>
                  </a:tcPr>
                </a:tc>
                <a:tc>
                  <a:txBody>
                    <a:bodyPr/>
                    <a:lstStyle/>
                    <a:p>
                      <a:pPr algn="l" fontAlgn="ctr">
                        <a:spcBef>
                          <a:spcPts val="600"/>
                        </a:spcBef>
                      </a:pPr>
                      <a:r>
                        <a:rPr lang="en-US" sz="1100" b="1" i="0" u="none" strike="noStrike" dirty="0">
                          <a:solidFill>
                            <a:srgbClr val="236092"/>
                          </a:solidFill>
                          <a:effectLst/>
                          <a:highlight>
                            <a:srgbClr val="F6F6F6"/>
                          </a:highlight>
                          <a:latin typeface="Montserrat" panose="00000500000000000000" pitchFamily="2" charset="0"/>
                        </a:rPr>
                        <a:t>Bring clients and prospects to an in-person event that drives sales and promotes OWL and OWL brand</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026710185"/>
                  </a:ext>
                </a:extLst>
              </a:tr>
              <a:tr h="236510">
                <a:tc gridSpan="2">
                  <a:txBody>
                    <a:bodyPr/>
                    <a:lstStyle/>
                    <a:p>
                      <a:pPr algn="l" fontAlgn="ctr"/>
                      <a:r>
                        <a:rPr lang="en-US" sz="1400" b="1" i="0" u="none" strike="noStrike" dirty="0">
                          <a:solidFill>
                            <a:srgbClr val="000000"/>
                          </a:solidFill>
                          <a:effectLst/>
                          <a:latin typeface="Verdana" panose="020B0604030504040204" pitchFamily="34" charset="0"/>
                          <a:ea typeface="Verdana" panose="020B0604030504040204" pitchFamily="34" charset="0"/>
                        </a:rPr>
                        <a:t>Podcast</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lumMod val="85000"/>
                      </a:schemeClr>
                    </a:solidFill>
                  </a:tcPr>
                </a:tc>
                <a:tc hMerge="1">
                  <a:txBody>
                    <a:bodyPr/>
                    <a:lstStyle/>
                    <a:p>
                      <a:endParaRPr lang="en-US"/>
                    </a:p>
                  </a:txBody>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Once a month, 20 minutes or less, Nate&amp; Yates? Ben or OWL teammate? + (sometimes) guest, talking about something current</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lumMod val="85000"/>
                      </a:schemeClr>
                    </a:solidFill>
                  </a:tcPr>
                </a:tc>
                <a:tc>
                  <a:txBody>
                    <a:bodyPr/>
                    <a:lstStyle/>
                    <a:p>
                      <a:pPr algn="l" fontAlgn="ctr">
                        <a:spcBef>
                          <a:spcPts val="600"/>
                        </a:spcBef>
                      </a:pPr>
                      <a:r>
                        <a:rPr lang="en-US" sz="1100" b="1" i="0" u="none" strike="noStrike" dirty="0">
                          <a:solidFill>
                            <a:srgbClr val="236092"/>
                          </a:solidFill>
                          <a:effectLst/>
                          <a:latin typeface="Montserrat" panose="00000500000000000000" pitchFamily="2" charset="0"/>
                        </a:rPr>
                        <a:t>Create content for library, quick hits, video, third-party promotion, sliceable</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47448031"/>
                  </a:ext>
                </a:extLst>
              </a:tr>
            </a:tbl>
          </a:graphicData>
        </a:graphic>
      </p:graphicFrame>
    </p:spTree>
    <p:extLst>
      <p:ext uri="{BB962C8B-B14F-4D97-AF65-F5344CB8AC3E}">
        <p14:creationId xmlns:p14="http://schemas.microsoft.com/office/powerpoint/2010/main" val="8254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3" name="Google Shape;155;p28">
            <a:extLst>
              <a:ext uri="{FF2B5EF4-FFF2-40B4-BE49-F238E27FC236}">
                <a16:creationId xmlns:a16="http://schemas.microsoft.com/office/drawing/2014/main" id="{D84A99F3-7AC2-42A0-B527-CF21A478B797}"/>
              </a:ext>
            </a:extLst>
          </p:cNvPr>
          <p:cNvSpPr txBox="1"/>
          <p:nvPr/>
        </p:nvSpPr>
        <p:spPr>
          <a:xfrm>
            <a:off x="135863" y="125312"/>
            <a:ext cx="10182844" cy="445056"/>
          </a:xfrm>
          <a:prstGeom prst="rect">
            <a:avLst/>
          </a:prstGeom>
          <a:noFill/>
          <a:ln>
            <a:noFill/>
          </a:ln>
        </p:spPr>
        <p:txBody>
          <a:bodyPr spcFirstLastPara="1" wrap="square" lIns="91433" tIns="45700" rIns="91433"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r>
              <a:rPr kumimoji="0" lang="en-US" sz="2700" b="0" i="0" u="none" strike="noStrike" kern="0" cap="none" spc="0" normalizeH="0" baseline="0" noProof="0" dirty="0">
                <a:ln>
                  <a:noFill/>
                </a:ln>
                <a:solidFill>
                  <a:srgbClr val="236092"/>
                </a:solidFill>
                <a:effectLst/>
                <a:uLnTx/>
                <a:uFillTx/>
                <a:latin typeface="Arial"/>
                <a:ea typeface="Montserrat ExtraLight"/>
                <a:cs typeface="Montserrat ExtraLight"/>
                <a:sym typeface="Montserrat ExtraLight"/>
              </a:rPr>
              <a:t>Social Media Development Examples</a:t>
            </a:r>
          </a:p>
        </p:txBody>
      </p:sp>
      <p:pic>
        <p:nvPicPr>
          <p:cNvPr id="1026" name="Picture 2" descr="Image preview">
            <a:extLst>
              <a:ext uri="{FF2B5EF4-FFF2-40B4-BE49-F238E27FC236}">
                <a16:creationId xmlns:a16="http://schemas.microsoft.com/office/drawing/2014/main" id="{F6930645-7D09-587E-BBB4-8A3661C983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665" y="3252083"/>
            <a:ext cx="1602402" cy="259654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4">
            <a:extLst>
              <a:ext uri="{FF2B5EF4-FFF2-40B4-BE49-F238E27FC236}">
                <a16:creationId xmlns:a16="http://schemas.microsoft.com/office/drawing/2014/main" id="{B11F061E-C8FB-2018-A91E-D9AD8099985D}"/>
              </a:ext>
            </a:extLst>
          </p:cNvPr>
          <p:cNvGraphicFramePr>
            <a:graphicFrameLocks noGrp="1"/>
          </p:cNvGraphicFramePr>
          <p:nvPr>
            <p:extLst>
              <p:ext uri="{D42A27DB-BD31-4B8C-83A1-F6EECF244321}">
                <p14:modId xmlns:p14="http://schemas.microsoft.com/office/powerpoint/2010/main" val="365913359"/>
              </p:ext>
            </p:extLst>
          </p:nvPr>
        </p:nvGraphicFramePr>
        <p:xfrm>
          <a:off x="135863" y="1009377"/>
          <a:ext cx="11787552" cy="375984"/>
        </p:xfrm>
        <a:graphic>
          <a:graphicData uri="http://schemas.openxmlformats.org/drawingml/2006/table">
            <a:tbl>
              <a:tblPr firstRow="1" bandRow="1">
                <a:tableStyleId>{5C22544A-7EE6-4342-B048-85BDC9FD1C3A}</a:tableStyleId>
              </a:tblPr>
              <a:tblGrid>
                <a:gridCol w="3929184">
                  <a:extLst>
                    <a:ext uri="{9D8B030D-6E8A-4147-A177-3AD203B41FA5}">
                      <a16:colId xmlns:a16="http://schemas.microsoft.com/office/drawing/2014/main" val="2180748659"/>
                    </a:ext>
                  </a:extLst>
                </a:gridCol>
                <a:gridCol w="3929184">
                  <a:extLst>
                    <a:ext uri="{9D8B030D-6E8A-4147-A177-3AD203B41FA5}">
                      <a16:colId xmlns:a16="http://schemas.microsoft.com/office/drawing/2014/main" val="3662743223"/>
                    </a:ext>
                  </a:extLst>
                </a:gridCol>
                <a:gridCol w="3929184">
                  <a:extLst>
                    <a:ext uri="{9D8B030D-6E8A-4147-A177-3AD203B41FA5}">
                      <a16:colId xmlns:a16="http://schemas.microsoft.com/office/drawing/2014/main" val="3641157629"/>
                    </a:ext>
                  </a:extLst>
                </a:gridCol>
              </a:tblGrid>
              <a:tr h="370840">
                <a:tc>
                  <a:txBody>
                    <a:bodyPr/>
                    <a:lstStyle/>
                    <a:p>
                      <a:pPr algn="ctr"/>
                      <a:r>
                        <a:rPr lang="en-US" dirty="0">
                          <a:solidFill>
                            <a:schemeClr val="bg2"/>
                          </a:solidFill>
                        </a:rPr>
                        <a:t>LinkedIn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solidFill>
                            <a:schemeClr val="bg2"/>
                          </a:solidFill>
                        </a:rPr>
                        <a:t>YouTube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solidFill>
                            <a:schemeClr val="bg2"/>
                          </a:solidFill>
                        </a:rPr>
                        <a:t>Twitter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1354333"/>
                  </a:ext>
                </a:extLst>
              </a:tr>
            </a:tbl>
          </a:graphicData>
        </a:graphic>
      </p:graphicFrame>
      <p:sp>
        <p:nvSpPr>
          <p:cNvPr id="5" name="Slide Number Placeholder 1">
            <a:extLst>
              <a:ext uri="{FF2B5EF4-FFF2-40B4-BE49-F238E27FC236}">
                <a16:creationId xmlns:a16="http://schemas.microsoft.com/office/drawing/2014/main" id="{85FE5698-F1C6-CC70-3E5D-B9E592AE5038}"/>
              </a:ext>
            </a:extLst>
          </p:cNvPr>
          <p:cNvSpPr>
            <a:spLocks noGrp="1"/>
          </p:cNvSpPr>
          <p:nvPr>
            <p:ph type="sldNum" idx="12"/>
          </p:nvPr>
        </p:nvSpPr>
        <p:spPr>
          <a:xfrm>
            <a:off x="9245600" y="6408251"/>
            <a:ext cx="2743200" cy="365200"/>
          </a:xfrm>
        </p:spPr>
        <p:txBody>
          <a:bodyPr/>
          <a:lstStyle/>
          <a:p>
            <a:fld id="{00000000-1234-1234-1234-123412341234}" type="slidenum">
              <a:rPr lang="en" smtClean="0"/>
              <a:pPr/>
              <a:t>13</a:t>
            </a:fld>
            <a:endParaRPr lang="en"/>
          </a:p>
        </p:txBody>
      </p:sp>
      <p:sp>
        <p:nvSpPr>
          <p:cNvPr id="2" name="TextBox 1">
            <a:extLst>
              <a:ext uri="{FF2B5EF4-FFF2-40B4-BE49-F238E27FC236}">
                <a16:creationId xmlns:a16="http://schemas.microsoft.com/office/drawing/2014/main" id="{A9FA5FD8-0EFD-BE49-660D-2C7AE441BDB5}"/>
              </a:ext>
            </a:extLst>
          </p:cNvPr>
          <p:cNvSpPr txBox="1"/>
          <p:nvPr/>
        </p:nvSpPr>
        <p:spPr>
          <a:xfrm>
            <a:off x="135863" y="1577961"/>
            <a:ext cx="3847662" cy="1477328"/>
          </a:xfrm>
          <a:prstGeom prst="rect">
            <a:avLst/>
          </a:prstGeom>
          <a:noFill/>
        </p:spPr>
        <p:txBody>
          <a:bodyPr wrap="square" rtlCol="0">
            <a:spAutoFit/>
          </a:bodyPr>
          <a:lstStyle/>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hlinkClick r:id="rId4"/>
              </a:rPr>
              <a:t>The Coca-Cola Company: Overview | LinkedIn</a:t>
            </a:r>
            <a:endParaRPr lang="en-US" sz="1000" dirty="0">
              <a:latin typeface="Verdana" panose="020B0604030504040204" pitchFamily="34" charset="0"/>
              <a:ea typeface="Verdana" panose="020B0604030504040204" pitchFamily="34" charset="0"/>
            </a:endParaRPr>
          </a:p>
          <a:p>
            <a:pPr marL="171450" indent="-171450">
              <a:buFont typeface="Arial" panose="020B0604020202020204" pitchFamily="34" charset="0"/>
              <a:buChar char="•"/>
            </a:pPr>
            <a:r>
              <a:rPr lang="en-US" sz="1000" dirty="0">
                <a:hlinkClick r:id="rId5"/>
              </a:rPr>
              <a:t>AppleOne Employment Services: Overview | LinkedIn</a:t>
            </a:r>
            <a:endParaRPr lang="en-US" sz="1000" dirty="0"/>
          </a:p>
          <a:p>
            <a:pPr marL="171450" indent="-171450">
              <a:buFont typeface="Arial" panose="020B0604020202020204" pitchFamily="34" charset="0"/>
              <a:buChar char="•"/>
            </a:pPr>
            <a:r>
              <a:rPr lang="en-US" sz="1000" dirty="0">
                <a:hlinkClick r:id="rId6"/>
              </a:rPr>
              <a:t>The Nature Conservancy: Overview | LinkedIn</a:t>
            </a:r>
            <a:endParaRPr lang="en-US" sz="1000" dirty="0"/>
          </a:p>
          <a:p>
            <a:pPr marL="171450" indent="-171450">
              <a:buFont typeface="Arial" panose="020B0604020202020204" pitchFamily="34" charset="0"/>
              <a:buChar char="•"/>
            </a:pPr>
            <a:endParaRPr lang="en-US" sz="1000" dirty="0">
              <a:latin typeface="Verdana" panose="020B0604030504040204" pitchFamily="34" charset="0"/>
              <a:ea typeface="Verdana" panose="020B0604030504040204" pitchFamily="34" charset="0"/>
            </a:endParaRPr>
          </a:p>
          <a:p>
            <a:pPr marL="171450" indent="-171450">
              <a:buFont typeface="Arial" panose="020B0604020202020204" pitchFamily="34" charset="0"/>
              <a:buChar char="•"/>
            </a:pPr>
            <a:r>
              <a:rPr lang="en-US" sz="1000" dirty="0">
                <a:hlinkClick r:id="rId7"/>
              </a:rPr>
              <a:t>Post | LinkedIn</a:t>
            </a:r>
            <a:r>
              <a:rPr lang="en-US" sz="1000" dirty="0"/>
              <a:t> – 100 best </a:t>
            </a:r>
            <a:r>
              <a:rPr lang="en-US" sz="1000" dirty="0" err="1"/>
              <a:t>esg</a:t>
            </a:r>
            <a:r>
              <a:rPr lang="en-US" sz="1000" dirty="0"/>
              <a:t> companies</a:t>
            </a:r>
          </a:p>
          <a:p>
            <a:pPr marL="171450" indent="-171450">
              <a:buFont typeface="Arial" panose="020B0604020202020204" pitchFamily="34" charset="0"/>
              <a:buChar char="•"/>
            </a:pPr>
            <a:r>
              <a:rPr lang="en-US" sz="1000" dirty="0">
                <a:hlinkClick r:id="rId8"/>
              </a:rPr>
              <a:t>The Best ESG Funds Of November 2022 – Forbes Advisor</a:t>
            </a:r>
            <a:endParaRPr lang="en-US" sz="1000" dirty="0"/>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K</a:t>
            </a:r>
          </a:p>
          <a:p>
            <a:pPr marL="171450" indent="-171450">
              <a:buFont typeface="Arial" panose="020B0604020202020204" pitchFamily="34" charset="0"/>
              <a:buChar char="•"/>
            </a:pPr>
            <a:r>
              <a:rPr lang="en-US" sz="1000" dirty="0">
                <a:hlinkClick r:id="rId9"/>
              </a:rPr>
              <a:t>LinkedIn</a:t>
            </a:r>
            <a:r>
              <a:rPr lang="en-US" sz="1000" dirty="0">
                <a:latin typeface="Verdana" panose="020B0604030504040204" pitchFamily="34" charset="0"/>
                <a:ea typeface="Verdana" panose="020B0604030504040204" pitchFamily="34" charset="0"/>
              </a:rPr>
              <a:t> – 7 big question for </a:t>
            </a:r>
            <a:r>
              <a:rPr lang="en-US" sz="1000" dirty="0" err="1">
                <a:latin typeface="Verdana" panose="020B0604030504040204" pitchFamily="34" charset="0"/>
                <a:ea typeface="Verdana" panose="020B0604030504040204" pitchFamily="34" charset="0"/>
              </a:rPr>
              <a:t>esg</a:t>
            </a:r>
            <a:r>
              <a:rPr lang="en-US" sz="1000" dirty="0">
                <a:latin typeface="Verdana" panose="020B0604030504040204" pitchFamily="34" charset="0"/>
                <a:ea typeface="Verdana" panose="020B0604030504040204" pitchFamily="34" charset="0"/>
              </a:rPr>
              <a:t> for 2022</a:t>
            </a:r>
          </a:p>
          <a:p>
            <a:pPr marL="171450" indent="-171450">
              <a:buFont typeface="Arial" panose="020B0604020202020204" pitchFamily="34" charset="0"/>
              <a:buChar char="•"/>
            </a:pPr>
            <a:r>
              <a:rPr lang="en-US" sz="1000" dirty="0">
                <a:hlinkClick r:id="rId10"/>
              </a:rPr>
              <a:t>LinkedIn</a:t>
            </a:r>
            <a:r>
              <a:rPr lang="en-US" sz="1000" dirty="0">
                <a:latin typeface="Verdana" panose="020B0604030504040204" pitchFamily="34" charset="0"/>
                <a:ea typeface="Verdana" panose="020B0604030504040204" pitchFamily="34" charset="0"/>
              </a:rPr>
              <a:t> – What are the 'big 4' doing on 'ESG'?</a:t>
            </a:r>
          </a:p>
        </p:txBody>
      </p:sp>
      <p:sp>
        <p:nvSpPr>
          <p:cNvPr id="6" name="TextBox 5">
            <a:extLst>
              <a:ext uri="{FF2B5EF4-FFF2-40B4-BE49-F238E27FC236}">
                <a16:creationId xmlns:a16="http://schemas.microsoft.com/office/drawing/2014/main" id="{CAD62DB3-C9C6-CB31-A561-F64ADD558679}"/>
              </a:ext>
            </a:extLst>
          </p:cNvPr>
          <p:cNvSpPr txBox="1"/>
          <p:nvPr/>
        </p:nvSpPr>
        <p:spPr>
          <a:xfrm>
            <a:off x="4026590" y="1577961"/>
            <a:ext cx="4006097" cy="1477328"/>
          </a:xfrm>
          <a:prstGeom prst="rect">
            <a:avLst/>
          </a:prstGeom>
          <a:noFill/>
        </p:spPr>
        <p:txBody>
          <a:bodyPr wrap="square" rtlCol="0">
            <a:spAutoFit/>
          </a:bodyPr>
          <a:lstStyle/>
          <a:p>
            <a:pPr marL="171450" indent="-171450">
              <a:buFont typeface="Arial" panose="020B0604020202020204" pitchFamily="34" charset="0"/>
              <a:buChar char="•"/>
            </a:pPr>
            <a:r>
              <a:rPr lang="en-US" sz="1000" dirty="0">
                <a:hlinkClick r:id="rId11"/>
              </a:rPr>
              <a:t>30 Best YouTube Blogs You Must Follow in 2022 (feedspot.com)</a:t>
            </a:r>
            <a:endParaRPr lang="en-US" sz="1000" dirty="0"/>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H</a:t>
            </a:r>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H</a:t>
            </a:r>
          </a:p>
          <a:p>
            <a:endParaRPr lang="en-US" sz="1000" dirty="0">
              <a:latin typeface="Verdana" panose="020B0604030504040204" pitchFamily="34" charset="0"/>
              <a:ea typeface="Verdana" panose="020B0604030504040204" pitchFamily="34" charset="0"/>
            </a:endParaRPr>
          </a:p>
          <a:p>
            <a:pPr marL="171450" indent="-171450">
              <a:buFont typeface="Arial" panose="020B0604020202020204" pitchFamily="34" charset="0"/>
              <a:buChar char="•"/>
            </a:pPr>
            <a:r>
              <a:rPr lang="en-US" sz="1000" dirty="0">
                <a:hlinkClick r:id="rId7"/>
              </a:rPr>
              <a:t>Post | LinkedIn</a:t>
            </a:r>
            <a:r>
              <a:rPr lang="en-US" sz="1000" dirty="0"/>
              <a:t> – 100 best </a:t>
            </a:r>
            <a:r>
              <a:rPr lang="en-US" sz="1000" dirty="0" err="1"/>
              <a:t>esg</a:t>
            </a:r>
            <a:r>
              <a:rPr lang="en-US" sz="1000" dirty="0"/>
              <a:t> companies</a:t>
            </a:r>
          </a:p>
          <a:p>
            <a:pPr marL="171450" indent="-171450">
              <a:buFont typeface="Arial" panose="020B0604020202020204" pitchFamily="34" charset="0"/>
              <a:buChar char="•"/>
            </a:pPr>
            <a:r>
              <a:rPr lang="en-US" sz="1000" dirty="0">
                <a:hlinkClick r:id="rId8"/>
              </a:rPr>
              <a:t>The Best ESG Funds Of November 2022 – Forbes Advisor</a:t>
            </a:r>
            <a:endParaRPr lang="en-US" sz="1000" dirty="0"/>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K</a:t>
            </a:r>
          </a:p>
          <a:p>
            <a:pPr marL="171450" indent="-171450">
              <a:buFont typeface="Arial" panose="020B0604020202020204" pitchFamily="34" charset="0"/>
              <a:buChar char="•"/>
            </a:pPr>
            <a:r>
              <a:rPr lang="en-US" sz="1000" dirty="0">
                <a:hlinkClick r:id="rId9"/>
              </a:rPr>
              <a:t>LinkedIn</a:t>
            </a:r>
            <a:r>
              <a:rPr lang="en-US" sz="1000" dirty="0">
                <a:latin typeface="Verdana" panose="020B0604030504040204" pitchFamily="34" charset="0"/>
                <a:ea typeface="Verdana" panose="020B0604030504040204" pitchFamily="34" charset="0"/>
              </a:rPr>
              <a:t> – 7 big question for </a:t>
            </a:r>
            <a:r>
              <a:rPr lang="en-US" sz="1000" dirty="0" err="1">
                <a:latin typeface="Verdana" panose="020B0604030504040204" pitchFamily="34" charset="0"/>
                <a:ea typeface="Verdana" panose="020B0604030504040204" pitchFamily="34" charset="0"/>
              </a:rPr>
              <a:t>esg</a:t>
            </a:r>
            <a:r>
              <a:rPr lang="en-US" sz="1000" dirty="0">
                <a:latin typeface="Verdana" panose="020B0604030504040204" pitchFamily="34" charset="0"/>
                <a:ea typeface="Verdana" panose="020B0604030504040204" pitchFamily="34" charset="0"/>
              </a:rPr>
              <a:t> for 2022</a:t>
            </a:r>
          </a:p>
          <a:p>
            <a:pPr marL="171450" indent="-171450">
              <a:buFont typeface="Arial" panose="020B0604020202020204" pitchFamily="34" charset="0"/>
              <a:buChar char="•"/>
            </a:pPr>
            <a:r>
              <a:rPr lang="en-US" sz="1000" dirty="0">
                <a:hlinkClick r:id="rId10"/>
              </a:rPr>
              <a:t>LinkedIn</a:t>
            </a:r>
            <a:r>
              <a:rPr lang="en-US" sz="1000" dirty="0">
                <a:latin typeface="Verdana" panose="020B0604030504040204" pitchFamily="34" charset="0"/>
                <a:ea typeface="Verdana" panose="020B0604030504040204" pitchFamily="34" charset="0"/>
              </a:rPr>
              <a:t> – What are the 'big 4' doing on 'ESG'?</a:t>
            </a:r>
          </a:p>
        </p:txBody>
      </p:sp>
      <p:sp>
        <p:nvSpPr>
          <p:cNvPr id="7" name="Google Shape;155;p28">
            <a:extLst>
              <a:ext uri="{FF2B5EF4-FFF2-40B4-BE49-F238E27FC236}">
                <a16:creationId xmlns:a16="http://schemas.microsoft.com/office/drawing/2014/main" id="{0028F312-7042-1529-E828-67B89636F614}"/>
              </a:ext>
            </a:extLst>
          </p:cNvPr>
          <p:cNvSpPr txBox="1"/>
          <p:nvPr/>
        </p:nvSpPr>
        <p:spPr>
          <a:xfrm>
            <a:off x="135863" y="540440"/>
            <a:ext cx="10182844" cy="445056"/>
          </a:xfrm>
          <a:prstGeom prst="rect">
            <a:avLst/>
          </a:prstGeom>
          <a:noFill/>
          <a:ln>
            <a:noFill/>
          </a:ln>
        </p:spPr>
        <p:txBody>
          <a:bodyPr spcFirstLastPara="1" wrap="square" lIns="91433" tIns="45700" rIns="91433"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r>
              <a:rPr kumimoji="0" lang="en-US" sz="1200" b="0" i="0" u="none" strike="noStrike" kern="0" cap="none" spc="0" normalizeH="0" baseline="0" noProof="0" dirty="0">
                <a:ln>
                  <a:noFill/>
                </a:ln>
                <a:effectLst/>
                <a:uLnTx/>
                <a:uFillTx/>
                <a:latin typeface="Verdana" panose="020B0604030504040204" pitchFamily="34" charset="0"/>
                <a:ea typeface="Verdana" panose="020B0604030504040204" pitchFamily="34" charset="0"/>
                <a:cs typeface="Montserrat ExtraLight"/>
                <a:sym typeface="Montserrat ExtraLight"/>
              </a:rPr>
              <a:t>Social Media Development Goals: To broaden the content universe, increase OWL’s footprint, and drive people back to the website. </a:t>
            </a:r>
          </a:p>
        </p:txBody>
      </p:sp>
    </p:spTree>
    <p:extLst>
      <p:ext uri="{BB962C8B-B14F-4D97-AF65-F5344CB8AC3E}">
        <p14:creationId xmlns:p14="http://schemas.microsoft.com/office/powerpoint/2010/main" val="3766984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6000"/>
                    </a14:imgEffect>
                  </a14:imgLayer>
                </a14:imgProps>
              </a:ext>
            </a:extLst>
          </a:blip>
          <a:srcRect/>
          <a:stretch>
            <a:fillRect t="-1000" b="-1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14</a:t>
            </a:fld>
            <a:endParaRPr lang="en"/>
          </a:p>
        </p:txBody>
      </p:sp>
      <p:pic>
        <p:nvPicPr>
          <p:cNvPr id="3" name="Picture 2" descr="OWL ESG">
            <a:extLst>
              <a:ext uri="{FF2B5EF4-FFF2-40B4-BE49-F238E27FC236}">
                <a16:creationId xmlns:a16="http://schemas.microsoft.com/office/drawing/2014/main" id="{63A2ECCE-783C-FF3E-4751-7E81E59BC8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0947" y="2939144"/>
            <a:ext cx="1838851" cy="4390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59EC69F-9991-C89D-F477-0AA24070153C}"/>
              </a:ext>
            </a:extLst>
          </p:cNvPr>
          <p:cNvSpPr txBox="1"/>
          <p:nvPr/>
        </p:nvSpPr>
        <p:spPr>
          <a:xfrm>
            <a:off x="3910647" y="3310153"/>
            <a:ext cx="4310327"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 Pillar 2 – Central Repository</a:t>
            </a:r>
            <a:endParaRPr kumimoji="0" lang="en-US" sz="21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aphicFrame>
        <p:nvGraphicFramePr>
          <p:cNvPr id="7" name="Table 6">
            <a:extLst>
              <a:ext uri="{FF2B5EF4-FFF2-40B4-BE49-F238E27FC236}">
                <a16:creationId xmlns:a16="http://schemas.microsoft.com/office/drawing/2014/main" id="{B1E05E85-D8BB-C7A6-BB7C-645D4E1B12D0}"/>
              </a:ext>
            </a:extLst>
          </p:cNvPr>
          <p:cNvGraphicFramePr>
            <a:graphicFrameLocks noGrp="1"/>
          </p:cNvGraphicFramePr>
          <p:nvPr>
            <p:extLst>
              <p:ext uri="{D42A27DB-BD31-4B8C-83A1-F6EECF244321}">
                <p14:modId xmlns:p14="http://schemas.microsoft.com/office/powerpoint/2010/main" val="2896662134"/>
              </p:ext>
            </p:extLst>
          </p:nvPr>
        </p:nvGraphicFramePr>
        <p:xfrm>
          <a:off x="0" y="5581292"/>
          <a:ext cx="9049109" cy="1276708"/>
        </p:xfrm>
        <a:graphic>
          <a:graphicData uri="http://schemas.openxmlformats.org/drawingml/2006/table">
            <a:tbl>
              <a:tblPr/>
              <a:tblGrid>
                <a:gridCol w="1033922">
                  <a:extLst>
                    <a:ext uri="{9D8B030D-6E8A-4147-A177-3AD203B41FA5}">
                      <a16:colId xmlns:a16="http://schemas.microsoft.com/office/drawing/2014/main" val="2630046895"/>
                    </a:ext>
                  </a:extLst>
                </a:gridCol>
                <a:gridCol w="3625761">
                  <a:extLst>
                    <a:ext uri="{9D8B030D-6E8A-4147-A177-3AD203B41FA5}">
                      <a16:colId xmlns:a16="http://schemas.microsoft.com/office/drawing/2014/main" val="294450020"/>
                    </a:ext>
                  </a:extLst>
                </a:gridCol>
                <a:gridCol w="4389426">
                  <a:extLst>
                    <a:ext uri="{9D8B030D-6E8A-4147-A177-3AD203B41FA5}">
                      <a16:colId xmlns:a16="http://schemas.microsoft.com/office/drawing/2014/main" val="3214077403"/>
                    </a:ext>
                  </a:extLst>
                </a:gridCol>
              </a:tblGrid>
              <a:tr h="485364">
                <a:tc>
                  <a:txBody>
                    <a:bodyPr/>
                    <a:lstStyle/>
                    <a:p>
                      <a:pPr algn="ctr" fontAlgn="ctr"/>
                      <a:r>
                        <a:rPr lang="en-US" sz="1200" b="1" i="0" u="none" strike="noStrike" dirty="0">
                          <a:solidFill>
                            <a:srgbClr val="FFFFFF"/>
                          </a:solidFill>
                          <a:effectLst/>
                          <a:latin typeface="Calibri" panose="020F0502020204030204" pitchFamily="34" charset="0"/>
                        </a:rPr>
                        <a:t> </a:t>
                      </a:r>
                      <a:r>
                        <a:rPr lang="en-US" sz="1200" b="1" i="0" u="none" strike="noStrike" dirty="0">
                          <a:solidFill>
                            <a:srgbClr val="FFFFFF"/>
                          </a:solidFill>
                          <a:effectLst/>
                          <a:latin typeface="Trebuchet MS" panose="020B0603020202020204" pitchFamily="34" charset="0"/>
                        </a:rPr>
                        <a:t>Pillar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1200" b="1" i="0" u="none" strike="noStrike" dirty="0">
                          <a:solidFill>
                            <a:srgbClr val="FFFFFF"/>
                          </a:solidFill>
                          <a:effectLst/>
                          <a:latin typeface="Trebuchet MS" panose="020B0603020202020204" pitchFamily="34" charset="0"/>
                        </a:rPr>
                        <a:t>Current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1200" b="1" i="0" u="none" strike="noStrike" dirty="0">
                          <a:solidFill>
                            <a:srgbClr val="FFFFFF"/>
                          </a:solidFill>
                          <a:effectLst/>
                          <a:latin typeface="Trebuchet MS" panose="020B0603020202020204" pitchFamily="34" charset="0"/>
                        </a:rPr>
                        <a:t>Targeted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extLst>
                  <a:ext uri="{0D108BD9-81ED-4DB2-BD59-A6C34878D82A}">
                    <a16:rowId xmlns:a16="http://schemas.microsoft.com/office/drawing/2014/main" val="4245769259"/>
                  </a:ext>
                </a:extLst>
              </a:tr>
              <a:tr h="791344">
                <a:tc>
                  <a:txBody>
                    <a:bodyPr/>
                    <a:lstStyle/>
                    <a:p>
                      <a:pPr algn="l" fontAlgn="ctr"/>
                      <a:r>
                        <a:rPr lang="en-US" sz="1000" b="1" i="0" u="none" strike="noStrike" dirty="0">
                          <a:solidFill>
                            <a:srgbClr val="000000"/>
                          </a:solidFill>
                          <a:effectLst/>
                          <a:latin typeface="Verdana" panose="020B0604030504040204" pitchFamily="34" charset="0"/>
                          <a:ea typeface="Verdana" panose="020B0604030504040204" pitchFamily="34" charset="0"/>
                        </a:rPr>
                        <a:t>Central Repository</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000" b="1" i="0" u="none" strike="noStrike" dirty="0">
                          <a:solidFill>
                            <a:srgbClr val="236092"/>
                          </a:solidFill>
                          <a:effectLst/>
                          <a:latin typeface="Montserrat" panose="00000500000000000000" pitchFamily="2" charset="0"/>
                        </a:rPr>
                        <a:t>No internal repository. Website, e mail, and </a:t>
                      </a:r>
                      <a:r>
                        <a:rPr lang="en-US" sz="1000" b="1" i="0" u="none" strike="noStrike" dirty="0" err="1">
                          <a:solidFill>
                            <a:srgbClr val="236092"/>
                          </a:solidFill>
                          <a:effectLst/>
                          <a:latin typeface="Montserrat" panose="00000500000000000000" pitchFamily="2" charset="0"/>
                        </a:rPr>
                        <a:t>sharepoint</a:t>
                      </a:r>
                      <a:r>
                        <a:rPr lang="en-US" sz="1000" b="1" i="0" u="none" strike="noStrike" dirty="0">
                          <a:solidFill>
                            <a:srgbClr val="236092"/>
                          </a:solidFill>
                          <a:effectLst/>
                          <a:latin typeface="Montserrat" panose="00000500000000000000" pitchFamily="2" charset="0"/>
                        </a:rPr>
                        <a:t> folders serve as de facto hub.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000" b="1" i="0" u="none" strike="noStrike" dirty="0">
                          <a:solidFill>
                            <a:srgbClr val="236092"/>
                          </a:solidFill>
                          <a:effectLst/>
                          <a:latin typeface="Montserrat" panose="00000500000000000000" pitchFamily="2" charset="0"/>
                        </a:rPr>
                        <a:t>Communications Center, with two facets. First is internal central repository for resources, guidelines, and process mapping. Second is Content Library for storage and distribution origination of all original content.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extLst>
                  <a:ext uri="{0D108BD9-81ED-4DB2-BD59-A6C34878D82A}">
                    <a16:rowId xmlns:a16="http://schemas.microsoft.com/office/drawing/2014/main" val="2277180373"/>
                  </a:ext>
                </a:extLst>
              </a:tr>
            </a:tbl>
          </a:graphicData>
        </a:graphic>
      </p:graphicFrame>
    </p:spTree>
    <p:extLst>
      <p:ext uri="{BB962C8B-B14F-4D97-AF65-F5344CB8AC3E}">
        <p14:creationId xmlns:p14="http://schemas.microsoft.com/office/powerpoint/2010/main" val="213055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Фигура">
            <a:extLst>
              <a:ext uri="{FF2B5EF4-FFF2-40B4-BE49-F238E27FC236}">
                <a16:creationId xmlns:a16="http://schemas.microsoft.com/office/drawing/2014/main" id="{F2284217-1DA0-BCEC-8437-ED6AD764A7ED}"/>
              </a:ext>
            </a:extLst>
          </p:cNvPr>
          <p:cNvSpPr/>
          <p:nvPr/>
        </p:nvSpPr>
        <p:spPr>
          <a:xfrm rot="10800000">
            <a:off x="4355916" y="2120238"/>
            <a:ext cx="7193721" cy="4702797"/>
          </a:xfrm>
          <a:prstGeom prst="roundRect">
            <a:avLst>
              <a:gd name="adj" fmla="val 4618"/>
            </a:avLst>
          </a:prstGeom>
          <a:gradFill flip="none" rotWithShape="1">
            <a:gsLst>
              <a:gs pos="96000">
                <a:schemeClr val="bg1">
                  <a:alpha val="0"/>
                </a:schemeClr>
              </a:gs>
              <a:gs pos="65000">
                <a:srgbClr val="FFFFFF"/>
              </a:gs>
            </a:gsLst>
            <a:lin ang="0" scaled="1"/>
            <a:tileRect/>
          </a:gradFill>
          <a:ln w="12700">
            <a:noFill/>
            <a:miter lim="400000"/>
          </a:ln>
          <a:effectLst>
            <a:outerShdw blurRad="254000" dist="38100" dir="8100000" algn="tr" rotWithShape="0">
              <a:prstClr val="black">
                <a:alpha val="1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5" name="Фигура">
            <a:extLst>
              <a:ext uri="{FF2B5EF4-FFF2-40B4-BE49-F238E27FC236}">
                <a16:creationId xmlns:a16="http://schemas.microsoft.com/office/drawing/2014/main" id="{79461F9A-700D-8A4A-A497-9A77630E7A23}"/>
              </a:ext>
            </a:extLst>
          </p:cNvPr>
          <p:cNvSpPr/>
          <p:nvPr/>
        </p:nvSpPr>
        <p:spPr>
          <a:xfrm>
            <a:off x="651163" y="2056860"/>
            <a:ext cx="7050576" cy="4702797"/>
          </a:xfrm>
          <a:prstGeom prst="roundRect">
            <a:avLst>
              <a:gd name="adj" fmla="val 4618"/>
            </a:avLst>
          </a:prstGeom>
          <a:gradFill flip="none" rotWithShape="1">
            <a:gsLst>
              <a:gs pos="96000">
                <a:schemeClr val="bg1">
                  <a:alpha val="0"/>
                </a:schemeClr>
              </a:gs>
              <a:gs pos="65000">
                <a:srgbClr val="FFFFFF"/>
              </a:gs>
            </a:gsLst>
            <a:lin ang="0" scaled="1"/>
            <a:tileRect/>
          </a:gradFill>
          <a:ln w="12700">
            <a:noFill/>
            <a:miter lim="400000"/>
          </a:ln>
          <a:effectLst>
            <a:outerShdw blurRad="254000" dist="38100" dir="8100000" algn="tr" rotWithShape="0">
              <a:prstClr val="black">
                <a:alpha val="1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31" name="Rounded Rectangle 8">
            <a:extLst>
              <a:ext uri="{FF2B5EF4-FFF2-40B4-BE49-F238E27FC236}">
                <a16:creationId xmlns:a16="http://schemas.microsoft.com/office/drawing/2014/main" id="{73401758-649A-CE4C-9A82-FB22E27AA314}"/>
              </a:ext>
            </a:extLst>
          </p:cNvPr>
          <p:cNvSpPr/>
          <p:nvPr/>
        </p:nvSpPr>
        <p:spPr bwMode="auto">
          <a:xfrm rot="16200000">
            <a:off x="-1464672" y="4153742"/>
            <a:ext cx="4798870" cy="516635"/>
          </a:xfrm>
          <a:prstGeom prst="round2SameRect">
            <a:avLst>
              <a:gd name="adj1" fmla="val 28802"/>
              <a:gd name="adj2" fmla="val 0"/>
            </a:avLst>
          </a:prstGeom>
          <a:solidFill>
            <a:srgbClr val="236093">
              <a:alpha val="90000"/>
            </a:srgbClr>
          </a:solidFill>
          <a:ln w="9525">
            <a:noFill/>
            <a:round/>
            <a:headEnd/>
            <a:tailEnd/>
          </a:ln>
        </p:spPr>
        <p:txBody>
          <a:bodyPr vert="horz" wrap="square" lIns="91440" tIns="45720" rIns="91440" bIns="45720" numCol="1" rtlCol="0" anchor="ctr" anchorCtr="0" compatLnSpc="1">
            <a:prstTxWarp prst="textNoShape">
              <a:avLst/>
            </a:prstTxWarp>
          </a:bodyPr>
          <a:lstStyle/>
          <a:p>
            <a:pPr algn="ctr"/>
            <a:r>
              <a:rPr lang="en-US" sz="1400" b="1" dirty="0">
                <a:solidFill>
                  <a:schemeClr val="bg1"/>
                </a:solidFill>
                <a:latin typeface="Century Gothic" panose="020B0502020202020204" pitchFamily="34" charset="0"/>
              </a:rPr>
              <a:t>Action Items</a:t>
            </a:r>
          </a:p>
        </p:txBody>
      </p:sp>
      <p:sp>
        <p:nvSpPr>
          <p:cNvPr id="42" name="Rounded Rectangle 8">
            <a:extLst>
              <a:ext uri="{FF2B5EF4-FFF2-40B4-BE49-F238E27FC236}">
                <a16:creationId xmlns:a16="http://schemas.microsoft.com/office/drawing/2014/main" id="{02FBD670-0CB0-0640-853F-BB2396E05DC6}"/>
              </a:ext>
            </a:extLst>
          </p:cNvPr>
          <p:cNvSpPr/>
          <p:nvPr/>
        </p:nvSpPr>
        <p:spPr bwMode="auto">
          <a:xfrm rot="5400000">
            <a:off x="8815215" y="4156829"/>
            <a:ext cx="4809210" cy="518400"/>
          </a:xfrm>
          <a:prstGeom prst="round2SameRect">
            <a:avLst>
              <a:gd name="adj1" fmla="val 28802"/>
              <a:gd name="adj2" fmla="val 0"/>
            </a:avLst>
          </a:prstGeom>
          <a:solidFill>
            <a:srgbClr val="00B0F0">
              <a:alpha val="90000"/>
            </a:srgbClr>
          </a:solidFill>
          <a:ln w="9525">
            <a:noFill/>
            <a:round/>
            <a:headEnd/>
            <a:tailEnd/>
          </a:ln>
        </p:spPr>
        <p:txBody>
          <a:bodyPr vert="horz" wrap="square" lIns="91440" tIns="45720" rIns="91440" bIns="45720" numCol="1" rtlCol="0" anchor="ctr" anchorCtr="0" compatLnSpc="1">
            <a:prstTxWarp prst="textNoShape">
              <a:avLst/>
            </a:prstTxWarp>
          </a:bodyPr>
          <a:lstStyle/>
          <a:p>
            <a:pPr algn="ctr"/>
            <a:r>
              <a:rPr lang="en-US" sz="1400" b="1" dirty="0">
                <a:solidFill>
                  <a:schemeClr val="bg1"/>
                </a:solidFill>
                <a:latin typeface="Century Gothic" panose="020B0502020202020204" pitchFamily="34" charset="0"/>
              </a:rPr>
              <a:t>Intended Outcome</a:t>
            </a:r>
          </a:p>
        </p:txBody>
      </p:sp>
      <p:sp>
        <p:nvSpPr>
          <p:cNvPr id="50" name="Inhaltsplatzhalter 4">
            <a:extLst>
              <a:ext uri="{FF2B5EF4-FFF2-40B4-BE49-F238E27FC236}">
                <a16:creationId xmlns:a16="http://schemas.microsoft.com/office/drawing/2014/main" id="{2E49A5E5-4205-C84B-BFEE-002F729DDCAF}"/>
              </a:ext>
            </a:extLst>
          </p:cNvPr>
          <p:cNvSpPr txBox="1">
            <a:spLocks/>
          </p:cNvSpPr>
          <p:nvPr/>
        </p:nvSpPr>
        <p:spPr>
          <a:xfrm flipH="1">
            <a:off x="1868736" y="1702190"/>
            <a:ext cx="1805643" cy="25859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67" b="1" dirty="0">
                <a:solidFill>
                  <a:schemeClr val="tx1"/>
                </a:solidFill>
                <a:latin typeface="Montserrat" panose="00000500000000000000" pitchFamily="2" charset="0"/>
              </a:rPr>
              <a:t>Gap or Need</a:t>
            </a:r>
          </a:p>
        </p:txBody>
      </p:sp>
      <p:sp>
        <p:nvSpPr>
          <p:cNvPr id="49" name="TextBox 48">
            <a:extLst>
              <a:ext uri="{FF2B5EF4-FFF2-40B4-BE49-F238E27FC236}">
                <a16:creationId xmlns:a16="http://schemas.microsoft.com/office/drawing/2014/main" id="{3180280D-CD7C-0935-8B55-5E615222791A}"/>
              </a:ext>
            </a:extLst>
          </p:cNvPr>
          <p:cNvSpPr txBox="1"/>
          <p:nvPr/>
        </p:nvSpPr>
        <p:spPr>
          <a:xfrm>
            <a:off x="7685545" y="1614451"/>
            <a:ext cx="3148642" cy="379656"/>
          </a:xfrm>
          <a:prstGeom prst="rect">
            <a:avLst/>
          </a:prstGeom>
          <a:noFill/>
        </p:spPr>
        <p:txBody>
          <a:bodyPr wrap="square">
            <a:spAutoFit/>
          </a:bodyPr>
          <a:lstStyle/>
          <a:p>
            <a:pPr algn="ctr"/>
            <a:r>
              <a:rPr lang="en-US" sz="1867" b="1" dirty="0">
                <a:solidFill>
                  <a:srgbClr val="000000"/>
                </a:solidFill>
                <a:latin typeface="Montserrat" panose="00000500000000000000" pitchFamily="2" charset="0"/>
                <a:ea typeface="Arial" panose="020B0604020202020204" pitchFamily="34" charset="0"/>
                <a:cs typeface="Arial" panose="020B0604020202020204" pitchFamily="34" charset="0"/>
              </a:rPr>
              <a:t>How to Define Success</a:t>
            </a:r>
            <a:endParaRPr lang="en-US" sz="2400" dirty="0"/>
          </a:p>
        </p:txBody>
      </p:sp>
      <p:sp>
        <p:nvSpPr>
          <p:cNvPr id="10" name="Google Shape;155;p28">
            <a:extLst>
              <a:ext uri="{FF2B5EF4-FFF2-40B4-BE49-F238E27FC236}">
                <a16:creationId xmlns:a16="http://schemas.microsoft.com/office/drawing/2014/main" id="{04260295-6645-45DA-833B-88A19EF257D1}"/>
              </a:ext>
            </a:extLst>
          </p:cNvPr>
          <p:cNvSpPr txBox="1"/>
          <p:nvPr/>
        </p:nvSpPr>
        <p:spPr>
          <a:xfrm>
            <a:off x="275695" y="46504"/>
            <a:ext cx="9317777" cy="725200"/>
          </a:xfrm>
          <a:prstGeom prst="rect">
            <a:avLst/>
          </a:prstGeom>
          <a:noFill/>
          <a:ln>
            <a:noFill/>
          </a:ln>
        </p:spPr>
        <p:txBody>
          <a:bodyPr spcFirstLastPara="1" wrap="square" lIns="91433" tIns="45700" rIns="91433" bIns="45700" anchor="ctr" anchorCtr="0">
            <a:noAutofit/>
          </a:bodyPr>
          <a:lstStyle/>
          <a:p>
            <a:pPr lvl="0">
              <a:buSzPts val="2300"/>
            </a:pPr>
            <a:r>
              <a:rPr lang="en-US" sz="2700" dirty="0">
                <a:solidFill>
                  <a:srgbClr val="236092"/>
                </a:solidFill>
                <a:latin typeface="+mj-lt"/>
                <a:ea typeface="Montserrat ExtraLight"/>
                <a:cs typeface="Montserrat ExtraLight"/>
                <a:sym typeface="Montserrat ExtraLight"/>
              </a:rPr>
              <a:t>Pillar 2 – Central Repository / Communications Hub</a:t>
            </a:r>
          </a:p>
        </p:txBody>
      </p:sp>
      <p:pic>
        <p:nvPicPr>
          <p:cNvPr id="17" name="Picture 2" descr="OWL ESG">
            <a:extLst>
              <a:ext uri="{FF2B5EF4-FFF2-40B4-BE49-F238E27FC236}">
                <a16:creationId xmlns:a16="http://schemas.microsoft.com/office/drawing/2014/main" id="{91095751-A972-1313-8548-B5068DBBF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4238" y="157352"/>
            <a:ext cx="1651164" cy="41495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A3603406-37F7-BFA3-0F5B-5E8CC1D81D60}"/>
              </a:ext>
            </a:extLst>
          </p:cNvPr>
          <p:cNvGrpSpPr/>
          <p:nvPr/>
        </p:nvGrpSpPr>
        <p:grpSpPr>
          <a:xfrm>
            <a:off x="579267" y="695289"/>
            <a:ext cx="11059988" cy="632714"/>
            <a:chOff x="1522996" y="3578355"/>
            <a:chExt cx="9718121" cy="995412"/>
          </a:xfrm>
        </p:grpSpPr>
        <p:sp>
          <p:nvSpPr>
            <p:cNvPr id="3" name="Rectangle: Diagonal Corners Snipped 2">
              <a:extLst>
                <a:ext uri="{FF2B5EF4-FFF2-40B4-BE49-F238E27FC236}">
                  <a16:creationId xmlns:a16="http://schemas.microsoft.com/office/drawing/2014/main" id="{66A1AAB2-2219-2064-E859-A19E9923C7F3}"/>
                </a:ext>
              </a:extLst>
            </p:cNvPr>
            <p:cNvSpPr/>
            <p:nvPr/>
          </p:nvSpPr>
          <p:spPr>
            <a:xfrm>
              <a:off x="1522996" y="3578355"/>
              <a:ext cx="9718121" cy="995412"/>
            </a:xfrm>
            <a:prstGeom prst="snip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29B68D13-8C77-7E39-9B76-7A6CD283EAFE}"/>
                </a:ext>
              </a:extLst>
            </p:cNvPr>
            <p:cNvSpPr txBox="1"/>
            <p:nvPr/>
          </p:nvSpPr>
          <p:spPr>
            <a:xfrm>
              <a:off x="1522997" y="3705893"/>
              <a:ext cx="2469876" cy="726311"/>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b="1" kern="0" dirty="0">
                  <a:solidFill>
                    <a:srgbClr val="25659B"/>
                  </a:solidFill>
                  <a:latin typeface="Montserrat Light" panose="00000400000000000000" pitchFamily="2" charset="0"/>
                  <a:cs typeface="Arial"/>
                  <a:sym typeface="Arial"/>
                </a:rPr>
                <a:t>Overarching goal</a:t>
              </a:r>
              <a:endPar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pSp>
      <p:sp>
        <p:nvSpPr>
          <p:cNvPr id="6" name="TextBox 5">
            <a:extLst>
              <a:ext uri="{FF2B5EF4-FFF2-40B4-BE49-F238E27FC236}">
                <a16:creationId xmlns:a16="http://schemas.microsoft.com/office/drawing/2014/main" id="{ECAEC480-F814-C8AC-0F78-D9D237D70825}"/>
              </a:ext>
            </a:extLst>
          </p:cNvPr>
          <p:cNvSpPr txBox="1"/>
          <p:nvPr/>
        </p:nvSpPr>
        <p:spPr>
          <a:xfrm>
            <a:off x="3347372" y="771704"/>
            <a:ext cx="833469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latin typeface="Arial" panose="020B0604020202020204" pitchFamily="34" charset="0"/>
                <a:cs typeface="Arial" panose="020B0604020202020204" pitchFamily="34" charset="0"/>
                <a:sym typeface="Arial"/>
              </a:rPr>
              <a:t>Create central location for all communications materials, split into internal and external components. Internal stores brand standards and communications tools. External is content library. Hub is easily understood by all Owl teammates.</a:t>
            </a:r>
            <a:endPar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endParaRPr>
          </a:p>
        </p:txBody>
      </p:sp>
      <p:graphicFrame>
        <p:nvGraphicFramePr>
          <p:cNvPr id="8" name="Table 8">
            <a:extLst>
              <a:ext uri="{FF2B5EF4-FFF2-40B4-BE49-F238E27FC236}">
                <a16:creationId xmlns:a16="http://schemas.microsoft.com/office/drawing/2014/main" id="{5F5179D6-C5CC-1806-58B9-93CA9DBEBF6B}"/>
              </a:ext>
            </a:extLst>
          </p:cNvPr>
          <p:cNvGraphicFramePr>
            <a:graphicFrameLocks noGrp="1"/>
          </p:cNvGraphicFramePr>
          <p:nvPr>
            <p:extLst>
              <p:ext uri="{D42A27DB-BD31-4B8C-83A1-F6EECF244321}">
                <p14:modId xmlns:p14="http://schemas.microsoft.com/office/powerpoint/2010/main" val="529987517"/>
              </p:ext>
            </p:extLst>
          </p:nvPr>
        </p:nvGraphicFramePr>
        <p:xfrm>
          <a:off x="1203180" y="2012625"/>
          <a:ext cx="9757441" cy="4254830"/>
        </p:xfrm>
        <a:graphic>
          <a:graphicData uri="http://schemas.openxmlformats.org/drawingml/2006/table">
            <a:tbl>
              <a:tblPr firstRow="1" bandRow="1">
                <a:tableStyleId>{5C22544A-7EE6-4342-B048-85BDC9FD1C3A}</a:tableStyleId>
              </a:tblPr>
              <a:tblGrid>
                <a:gridCol w="3129745">
                  <a:extLst>
                    <a:ext uri="{9D8B030D-6E8A-4147-A177-3AD203B41FA5}">
                      <a16:colId xmlns:a16="http://schemas.microsoft.com/office/drawing/2014/main" val="1651667485"/>
                    </a:ext>
                  </a:extLst>
                </a:gridCol>
                <a:gridCol w="3313848">
                  <a:extLst>
                    <a:ext uri="{9D8B030D-6E8A-4147-A177-3AD203B41FA5}">
                      <a16:colId xmlns:a16="http://schemas.microsoft.com/office/drawing/2014/main" val="2138173912"/>
                    </a:ext>
                  </a:extLst>
                </a:gridCol>
                <a:gridCol w="3313848">
                  <a:extLst>
                    <a:ext uri="{9D8B030D-6E8A-4147-A177-3AD203B41FA5}">
                      <a16:colId xmlns:a16="http://schemas.microsoft.com/office/drawing/2014/main" val="4158697405"/>
                    </a:ext>
                  </a:extLst>
                </a:gridCol>
              </a:tblGrid>
              <a:tr h="801535">
                <a:tc>
                  <a:txBody>
                    <a:bodyPr/>
                    <a:lstStyle/>
                    <a:p>
                      <a:pPr marL="0" marR="0" lvl="0" indent="0" algn="ctr" defTabSz="914104" rtl="0" eaLnBrk="1" fontAlgn="auto" latinLnBrk="0" hangingPunct="1">
                        <a:lnSpc>
                          <a:spcPts val="16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ontserrat" panose="00000500000000000000" pitchFamily="2" charset="0"/>
                          <a:ea typeface="+mn-ea"/>
                          <a:cs typeface="+mn-cs"/>
                        </a:rPr>
                        <a:t>No central repository for communications tools and content</a:t>
                      </a:r>
                    </a:p>
                  </a:txBody>
                  <a:tcPr anchor="ctr">
                    <a:solidFill>
                      <a:schemeClr val="bg1">
                        <a:lumMod val="95000"/>
                      </a:schemeClr>
                    </a:solidFill>
                  </a:tcPr>
                </a:tc>
                <a:tc>
                  <a:txBody>
                    <a:bodyPr/>
                    <a:lstStyle/>
                    <a:p>
                      <a:pPr algn="ctr"/>
                      <a:r>
                        <a:rPr kumimoji="0" lang="en-US" sz="1200" b="0" i="0" u="none" strike="noStrike" kern="1200" cap="none" spc="0" normalizeH="0" baseline="0" noProof="0" dirty="0">
                          <a:ln>
                            <a:noFill/>
                          </a:ln>
                          <a:solidFill>
                            <a:schemeClr val="tx1"/>
                          </a:solidFill>
                          <a:effectLst/>
                          <a:uLnTx/>
                          <a:uFillTx/>
                          <a:latin typeface="Montserrat" panose="00000500000000000000" pitchFamily="2" charset="0"/>
                          <a:ea typeface="+mn-ea"/>
                          <a:cs typeface="+mn-cs"/>
                        </a:rPr>
                        <a:t>Create and maintain two-part communications hub.</a:t>
                      </a: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Comms hub solution put in place. All content and tools easily located in hub. Hub utilized by all employees. </a:t>
                      </a:r>
                    </a:p>
                  </a:txBody>
                  <a:tcPr anchor="ctr">
                    <a:solidFill>
                      <a:schemeClr val="bg1">
                        <a:lumMod val="95000"/>
                      </a:schemeClr>
                    </a:solidFill>
                  </a:tcPr>
                </a:tc>
                <a:extLst>
                  <a:ext uri="{0D108BD9-81ED-4DB2-BD59-A6C34878D82A}">
                    <a16:rowId xmlns:a16="http://schemas.microsoft.com/office/drawing/2014/main" val="4220351379"/>
                  </a:ext>
                </a:extLst>
              </a:tr>
              <a:tr h="801535">
                <a:tc>
                  <a:txBody>
                    <a:bodyPr/>
                    <a:lstStyle/>
                    <a:p>
                      <a:pPr algn="ctr"/>
                      <a:r>
                        <a:rPr lang="en-US" sz="1200" dirty="0">
                          <a:solidFill>
                            <a:schemeClr val="tx1"/>
                          </a:solidFill>
                          <a:latin typeface="Montserrat" panose="00000500000000000000" pitchFamily="2" charset="0"/>
                        </a:rPr>
                        <a:t>No content library</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Create content library to store all content – written, recorded, video, etc.</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Content is easily accessible and repurposed as needed. New content developed efficiently in response to market needs and gaps in library. Owl is at the forefront of ESG thought leadership</a:t>
                      </a:r>
                    </a:p>
                  </a:txBody>
                  <a:tcPr anchor="ctr">
                    <a:solidFill>
                      <a:schemeClr val="bg1">
                        <a:lumMod val="95000"/>
                      </a:schemeClr>
                    </a:solidFill>
                  </a:tcPr>
                </a:tc>
                <a:extLst>
                  <a:ext uri="{0D108BD9-81ED-4DB2-BD59-A6C34878D82A}">
                    <a16:rowId xmlns:a16="http://schemas.microsoft.com/office/drawing/2014/main" val="1999487768"/>
                  </a:ext>
                </a:extLst>
              </a:tr>
              <a:tr h="801535">
                <a:tc>
                  <a:txBody>
                    <a:bodyPr/>
                    <a:lstStyle/>
                    <a:p>
                      <a:pPr algn="ctr"/>
                      <a:r>
                        <a:rPr lang="en-US" sz="1200" dirty="0">
                          <a:solidFill>
                            <a:schemeClr val="tx1"/>
                          </a:solidFill>
                          <a:latin typeface="Montserrat" panose="00000500000000000000" pitchFamily="2" charset="0"/>
                        </a:rPr>
                        <a:t>No communication mechanism to identify content or other needs from Comms team</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Bi-weekly comms meeting</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Open and effective dialogue between Comms Director and OWL teammates</a:t>
                      </a:r>
                    </a:p>
                  </a:txBody>
                  <a:tcPr anchor="ctr">
                    <a:solidFill>
                      <a:schemeClr val="bg1">
                        <a:lumMod val="95000"/>
                      </a:schemeClr>
                    </a:solidFill>
                  </a:tcPr>
                </a:tc>
                <a:extLst>
                  <a:ext uri="{0D108BD9-81ED-4DB2-BD59-A6C34878D82A}">
                    <a16:rowId xmlns:a16="http://schemas.microsoft.com/office/drawing/2014/main" val="3159005160"/>
                  </a:ext>
                </a:extLst>
              </a:tr>
              <a:tr h="801535">
                <a:tc>
                  <a:txBody>
                    <a:bodyPr/>
                    <a:lstStyle/>
                    <a:p>
                      <a:pPr algn="ctr"/>
                      <a:r>
                        <a:rPr lang="en-US" sz="1200" dirty="0">
                          <a:solidFill>
                            <a:schemeClr val="tx1"/>
                          </a:solidFill>
                          <a:latin typeface="Montserrat" panose="00000500000000000000" pitchFamily="2" charset="0"/>
                        </a:rPr>
                        <a:t>Internal / External User Interface for Content</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Still researching – several options – include 3</a:t>
                      </a:r>
                      <a:r>
                        <a:rPr lang="en-US" sz="1200" b="0" baseline="30000" dirty="0">
                          <a:solidFill>
                            <a:schemeClr val="tx1"/>
                          </a:solidFill>
                          <a:latin typeface="Montserrat" panose="00000500000000000000" pitchFamily="2" charset="0"/>
                        </a:rPr>
                        <a:t>rd</a:t>
                      </a:r>
                      <a:r>
                        <a:rPr lang="en-US" sz="1200" b="0" dirty="0">
                          <a:solidFill>
                            <a:schemeClr val="tx1"/>
                          </a:solidFill>
                          <a:latin typeface="Montserrat" panose="00000500000000000000" pitchFamily="2" charset="0"/>
                        </a:rPr>
                        <a:t> party, 3</a:t>
                      </a:r>
                      <a:r>
                        <a:rPr lang="en-US" sz="1200" b="0" baseline="30000" dirty="0">
                          <a:solidFill>
                            <a:schemeClr val="tx1"/>
                          </a:solidFill>
                          <a:latin typeface="Montserrat" panose="00000500000000000000" pitchFamily="2" charset="0"/>
                        </a:rPr>
                        <a:t>rd</a:t>
                      </a:r>
                      <a:r>
                        <a:rPr lang="en-US" sz="1200" b="0" dirty="0">
                          <a:solidFill>
                            <a:schemeClr val="tx1"/>
                          </a:solidFill>
                          <a:latin typeface="Montserrat" panose="00000500000000000000" pitchFamily="2" charset="0"/>
                        </a:rPr>
                        <a:t> party software. Create UI, one on website to make content organized and easily accessible. One internal for easy access by teammate of all Comms material</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External – metrics show steady increase in use of content library. Internal – teammate feedback is positive</a:t>
                      </a:r>
                    </a:p>
                  </a:txBody>
                  <a:tcPr anchor="ctr">
                    <a:solidFill>
                      <a:schemeClr val="bg1">
                        <a:lumMod val="95000"/>
                      </a:schemeClr>
                    </a:solidFill>
                  </a:tcPr>
                </a:tc>
                <a:extLst>
                  <a:ext uri="{0D108BD9-81ED-4DB2-BD59-A6C34878D82A}">
                    <a16:rowId xmlns:a16="http://schemas.microsoft.com/office/drawing/2014/main" val="2493912742"/>
                  </a:ext>
                </a:extLst>
              </a:tr>
              <a:tr h="0">
                <a:tc>
                  <a:txBody>
                    <a:bodyPr/>
                    <a:lstStyle/>
                    <a:p>
                      <a:pPr algn="ctr"/>
                      <a:endParaRPr lang="en-US" sz="120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extLst>
                  <a:ext uri="{0D108BD9-81ED-4DB2-BD59-A6C34878D82A}">
                    <a16:rowId xmlns:a16="http://schemas.microsoft.com/office/drawing/2014/main" val="167171113"/>
                  </a:ext>
                </a:extLst>
              </a:tr>
            </a:tbl>
          </a:graphicData>
        </a:graphic>
      </p:graphicFrame>
      <p:sp>
        <p:nvSpPr>
          <p:cNvPr id="11" name="Inhaltsplatzhalter 4">
            <a:extLst>
              <a:ext uri="{FF2B5EF4-FFF2-40B4-BE49-F238E27FC236}">
                <a16:creationId xmlns:a16="http://schemas.microsoft.com/office/drawing/2014/main" id="{E61DE1C1-4459-A853-EADE-180E5493AFF0}"/>
              </a:ext>
            </a:extLst>
          </p:cNvPr>
          <p:cNvSpPr txBox="1">
            <a:spLocks/>
          </p:cNvSpPr>
          <p:nvPr/>
        </p:nvSpPr>
        <p:spPr>
          <a:xfrm flipH="1">
            <a:off x="4683720" y="1687769"/>
            <a:ext cx="2514606" cy="25859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67" b="1" dirty="0">
                <a:solidFill>
                  <a:schemeClr val="tx1"/>
                </a:solidFill>
                <a:latin typeface="Montserrat" panose="00000500000000000000" pitchFamily="2" charset="0"/>
              </a:rPr>
              <a:t>Solution or Tactic</a:t>
            </a:r>
          </a:p>
        </p:txBody>
      </p:sp>
      <p:sp>
        <p:nvSpPr>
          <p:cNvPr id="7" name="Google Shape;159;p28">
            <a:extLst>
              <a:ext uri="{FF2B5EF4-FFF2-40B4-BE49-F238E27FC236}">
                <a16:creationId xmlns:a16="http://schemas.microsoft.com/office/drawing/2014/main" id="{4E803F6F-2391-39CF-D1CB-A8BDE4BFACEF}"/>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15</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spTree>
    <p:extLst>
      <p:ext uri="{BB962C8B-B14F-4D97-AF65-F5344CB8AC3E}">
        <p14:creationId xmlns:p14="http://schemas.microsoft.com/office/powerpoint/2010/main" val="424935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p:tgtEl>
                                          <p:spTgt spid="31"/>
                                        </p:tgtEl>
                                        <p:attrNameLst>
                                          <p:attrName>ppt_x</p:attrName>
                                        </p:attrNameLst>
                                      </p:cBhvr>
                                      <p:tavLst>
                                        <p:tav tm="0">
                                          <p:val>
                                            <p:strVal val="#ppt_x+#ppt_w*1.125000"/>
                                          </p:val>
                                        </p:tav>
                                        <p:tav tm="100000">
                                          <p:val>
                                            <p:strVal val="#ppt_x"/>
                                          </p:val>
                                        </p:tav>
                                      </p:tavLst>
                                    </p:anim>
                                    <p:animEffect transition="in" filter="wipe(left)">
                                      <p:cBhvr>
                                        <p:cTn id="8" dur="10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000"/>
                                        <p:tgtEl>
                                          <p:spTgt spid="42"/>
                                        </p:tgtEl>
                                        <p:attrNameLst>
                                          <p:attrName>ppt_x</p:attrName>
                                        </p:attrNameLst>
                                      </p:cBhvr>
                                      <p:tavLst>
                                        <p:tav tm="0">
                                          <p:val>
                                            <p:strVal val="#ppt_x-#ppt_w*1.125000"/>
                                          </p:val>
                                        </p:tav>
                                        <p:tav tm="100000">
                                          <p:val>
                                            <p:strVal val="#ppt_x"/>
                                          </p:val>
                                        </p:tav>
                                      </p:tavLst>
                                    </p:anim>
                                    <p:animEffect transition="in" filter="wipe(right)">
                                      <p:cBhvr>
                                        <p:cTn id="12" dur="10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000"/>
                                        <p:tgtEl>
                                          <p:spTgt spid="5"/>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1000"/>
                                        <p:tgtEl>
                                          <p:spTgt spid="50"/>
                                        </p:tgtEl>
                                        <p:attrNameLst>
                                          <p:attrName>ppt_x</p:attrName>
                                        </p:attrNameLst>
                                      </p:cBhvr>
                                      <p:tavLst>
                                        <p:tav tm="0">
                                          <p:val>
                                            <p:strVal val="#ppt_x+#ppt_w*1.125000"/>
                                          </p:val>
                                        </p:tav>
                                        <p:tav tm="100000">
                                          <p:val>
                                            <p:strVal val="#ppt_x"/>
                                          </p:val>
                                        </p:tav>
                                      </p:tavLst>
                                    </p:anim>
                                    <p:animEffect transition="in" filter="wipe(left)">
                                      <p:cBhvr>
                                        <p:cTn id="20" dur="1000"/>
                                        <p:tgtEl>
                                          <p:spTgt spid="50"/>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wipe(left)">
                                      <p:cBhvr>
                                        <p:cTn id="24" dur="1000"/>
                                        <p:tgtEl>
                                          <p:spTgt spid="56"/>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12" presetClass="entr" presetSubtype="2"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1000"/>
                                        <p:tgtEl>
                                          <p:spTgt spid="11"/>
                                        </p:tgtEl>
                                        <p:attrNameLst>
                                          <p:attrName>ppt_x</p:attrName>
                                        </p:attrNameLst>
                                      </p:cBhvr>
                                      <p:tavLst>
                                        <p:tav tm="0">
                                          <p:val>
                                            <p:strVal val="#ppt_x+#ppt_w*1.125000"/>
                                          </p:val>
                                        </p:tav>
                                        <p:tav tm="100000">
                                          <p:val>
                                            <p:strVal val="#ppt_x"/>
                                          </p:val>
                                        </p:tav>
                                      </p:tavLst>
                                    </p:anim>
                                    <p:animEffect transition="in" filter="wipe(left)">
                                      <p:cBhvr>
                                        <p:cTn id="3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 grpId="0" animBg="1"/>
      <p:bldP spid="31" grpId="0" animBg="1"/>
      <p:bldP spid="42" grpId="0" animBg="1"/>
      <p:bldP spid="50" grpId="0"/>
      <p:bldP spid="6"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155;p28">
            <a:extLst>
              <a:ext uri="{FF2B5EF4-FFF2-40B4-BE49-F238E27FC236}">
                <a16:creationId xmlns:a16="http://schemas.microsoft.com/office/drawing/2014/main" id="{04260295-6645-45DA-833B-88A19EF257D1}"/>
              </a:ext>
            </a:extLst>
          </p:cNvPr>
          <p:cNvSpPr txBox="1"/>
          <p:nvPr/>
        </p:nvSpPr>
        <p:spPr>
          <a:xfrm>
            <a:off x="275695" y="46504"/>
            <a:ext cx="9317777" cy="725200"/>
          </a:xfrm>
          <a:prstGeom prst="rect">
            <a:avLst/>
          </a:prstGeom>
          <a:noFill/>
          <a:ln>
            <a:noFill/>
          </a:ln>
        </p:spPr>
        <p:txBody>
          <a:bodyPr spcFirstLastPara="1" wrap="square" lIns="91433" tIns="45700" rIns="91433" bIns="45700" anchor="ctr" anchorCtr="0">
            <a:noAutofit/>
          </a:bodyPr>
          <a:lstStyle/>
          <a:p>
            <a:pPr lvl="0">
              <a:buSzPts val="2300"/>
            </a:pPr>
            <a:r>
              <a:rPr lang="en-US" sz="2700" dirty="0">
                <a:solidFill>
                  <a:srgbClr val="236092"/>
                </a:solidFill>
                <a:latin typeface="+mj-lt"/>
                <a:ea typeface="Montserrat ExtraLight"/>
                <a:cs typeface="Montserrat ExtraLight"/>
                <a:sym typeface="Montserrat ExtraLight"/>
              </a:rPr>
              <a:t>Pillar 2 – Central Repository / Communications Hub</a:t>
            </a:r>
          </a:p>
        </p:txBody>
      </p:sp>
      <p:pic>
        <p:nvPicPr>
          <p:cNvPr id="17" name="Picture 2" descr="OWL ESG">
            <a:extLst>
              <a:ext uri="{FF2B5EF4-FFF2-40B4-BE49-F238E27FC236}">
                <a16:creationId xmlns:a16="http://schemas.microsoft.com/office/drawing/2014/main" id="{91095751-A972-1313-8548-B5068DBBF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4238" y="157352"/>
            <a:ext cx="1651164" cy="41495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A3603406-37F7-BFA3-0F5B-5E8CC1D81D60}"/>
              </a:ext>
            </a:extLst>
          </p:cNvPr>
          <p:cNvGrpSpPr/>
          <p:nvPr/>
        </p:nvGrpSpPr>
        <p:grpSpPr>
          <a:xfrm>
            <a:off x="579267" y="695289"/>
            <a:ext cx="11059988" cy="632714"/>
            <a:chOff x="1522996" y="3578355"/>
            <a:chExt cx="9718121" cy="995412"/>
          </a:xfrm>
        </p:grpSpPr>
        <p:sp>
          <p:nvSpPr>
            <p:cNvPr id="3" name="Rectangle: Diagonal Corners Snipped 2">
              <a:extLst>
                <a:ext uri="{FF2B5EF4-FFF2-40B4-BE49-F238E27FC236}">
                  <a16:creationId xmlns:a16="http://schemas.microsoft.com/office/drawing/2014/main" id="{66A1AAB2-2219-2064-E859-A19E9923C7F3}"/>
                </a:ext>
              </a:extLst>
            </p:cNvPr>
            <p:cNvSpPr/>
            <p:nvPr/>
          </p:nvSpPr>
          <p:spPr>
            <a:xfrm>
              <a:off x="1522996" y="3578355"/>
              <a:ext cx="9718121" cy="995412"/>
            </a:xfrm>
            <a:prstGeom prst="snip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29B68D13-8C77-7E39-9B76-7A6CD283EAFE}"/>
                </a:ext>
              </a:extLst>
            </p:cNvPr>
            <p:cNvSpPr txBox="1"/>
            <p:nvPr/>
          </p:nvSpPr>
          <p:spPr>
            <a:xfrm>
              <a:off x="1522997" y="3705893"/>
              <a:ext cx="2469876" cy="726311"/>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b="1" kern="0" dirty="0">
                  <a:solidFill>
                    <a:srgbClr val="25659B"/>
                  </a:solidFill>
                  <a:latin typeface="Montserrat Light" panose="00000400000000000000" pitchFamily="2" charset="0"/>
                  <a:cs typeface="Arial"/>
                  <a:sym typeface="Arial"/>
                </a:rPr>
                <a:t>Design Structure</a:t>
              </a:r>
              <a:endPar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pSp>
      <p:sp>
        <p:nvSpPr>
          <p:cNvPr id="7" name="Rectangle 6">
            <a:extLst>
              <a:ext uri="{FF2B5EF4-FFF2-40B4-BE49-F238E27FC236}">
                <a16:creationId xmlns:a16="http://schemas.microsoft.com/office/drawing/2014/main" id="{8E01B5EF-C051-9EE9-ED47-22D9CC1F986E}"/>
              </a:ext>
            </a:extLst>
          </p:cNvPr>
          <p:cNvSpPr/>
          <p:nvPr/>
        </p:nvSpPr>
        <p:spPr>
          <a:xfrm>
            <a:off x="1259457" y="1837426"/>
            <a:ext cx="4623758" cy="46410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ABAF6A8-3BBB-EA10-8512-792FC50191A1}"/>
              </a:ext>
            </a:extLst>
          </p:cNvPr>
          <p:cNvSpPr/>
          <p:nvPr/>
        </p:nvSpPr>
        <p:spPr>
          <a:xfrm>
            <a:off x="7927675" y="1851208"/>
            <a:ext cx="1966823" cy="3548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Top Corners Snipped 11">
            <a:extLst>
              <a:ext uri="{FF2B5EF4-FFF2-40B4-BE49-F238E27FC236}">
                <a16:creationId xmlns:a16="http://schemas.microsoft.com/office/drawing/2014/main" id="{FE61BBEA-A138-CE50-EDE6-0A9236109120}"/>
              </a:ext>
            </a:extLst>
          </p:cNvPr>
          <p:cNvSpPr/>
          <p:nvPr/>
        </p:nvSpPr>
        <p:spPr>
          <a:xfrm rot="5400000">
            <a:off x="7511361" y="5113164"/>
            <a:ext cx="1320740" cy="1417967"/>
          </a:xfrm>
          <a:prstGeom prst="snip2SameRect">
            <a:avLst/>
          </a:prstGeom>
          <a:solidFill>
            <a:srgbClr val="8AAC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D65C009F-7759-9E82-9577-8B3395744720}"/>
              </a:ext>
            </a:extLst>
          </p:cNvPr>
          <p:cNvCxnSpPr/>
          <p:nvPr/>
        </p:nvCxnSpPr>
        <p:spPr>
          <a:xfrm>
            <a:off x="1570008" y="4157932"/>
            <a:ext cx="3821501" cy="0"/>
          </a:xfrm>
          <a:prstGeom prst="line">
            <a:avLst/>
          </a:prstGeom>
          <a:ln>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EF4850E-E8C8-DD25-535F-23A935EB3FB0}"/>
              </a:ext>
            </a:extLst>
          </p:cNvPr>
          <p:cNvSpPr txBox="1"/>
          <p:nvPr/>
        </p:nvSpPr>
        <p:spPr>
          <a:xfrm>
            <a:off x="2393829" y="1481876"/>
            <a:ext cx="2173858" cy="369332"/>
          </a:xfrm>
          <a:prstGeom prst="rect">
            <a:avLst/>
          </a:prstGeom>
          <a:noFill/>
        </p:spPr>
        <p:txBody>
          <a:bodyPr wrap="square" rtlCol="0">
            <a:spAutoFit/>
          </a:bodyPr>
          <a:lstStyle/>
          <a:p>
            <a:r>
              <a:rPr lang="en-US" dirty="0"/>
              <a:t>Central Repository</a:t>
            </a:r>
          </a:p>
        </p:txBody>
      </p:sp>
      <p:sp>
        <p:nvSpPr>
          <p:cNvPr id="18" name="TextBox 17">
            <a:extLst>
              <a:ext uri="{FF2B5EF4-FFF2-40B4-BE49-F238E27FC236}">
                <a16:creationId xmlns:a16="http://schemas.microsoft.com/office/drawing/2014/main" id="{7FAC793C-FEDF-3029-191C-32E24049E80A}"/>
              </a:ext>
            </a:extLst>
          </p:cNvPr>
          <p:cNvSpPr txBox="1"/>
          <p:nvPr/>
        </p:nvSpPr>
        <p:spPr>
          <a:xfrm>
            <a:off x="6578540" y="6442164"/>
            <a:ext cx="2838092" cy="369332"/>
          </a:xfrm>
          <a:prstGeom prst="rect">
            <a:avLst/>
          </a:prstGeom>
          <a:noFill/>
        </p:spPr>
        <p:txBody>
          <a:bodyPr wrap="square" rtlCol="0">
            <a:spAutoFit/>
          </a:bodyPr>
          <a:lstStyle/>
          <a:p>
            <a:r>
              <a:rPr lang="en-US" dirty="0"/>
              <a:t>Content Library Gateway</a:t>
            </a:r>
          </a:p>
        </p:txBody>
      </p:sp>
      <p:sp>
        <p:nvSpPr>
          <p:cNvPr id="19" name="TextBox 18">
            <a:extLst>
              <a:ext uri="{FF2B5EF4-FFF2-40B4-BE49-F238E27FC236}">
                <a16:creationId xmlns:a16="http://schemas.microsoft.com/office/drawing/2014/main" id="{68F3EFF5-1569-14E9-0893-D78E37536C8F}"/>
              </a:ext>
            </a:extLst>
          </p:cNvPr>
          <p:cNvSpPr txBox="1"/>
          <p:nvPr/>
        </p:nvSpPr>
        <p:spPr>
          <a:xfrm>
            <a:off x="2484407" y="3783726"/>
            <a:ext cx="1026544" cy="369332"/>
          </a:xfrm>
          <a:prstGeom prst="rect">
            <a:avLst/>
          </a:prstGeom>
          <a:noFill/>
        </p:spPr>
        <p:txBody>
          <a:bodyPr wrap="square" rtlCol="0">
            <a:spAutoFit/>
          </a:bodyPr>
          <a:lstStyle/>
          <a:p>
            <a:r>
              <a:rPr lang="en-US" dirty="0"/>
              <a:t>Internal</a:t>
            </a:r>
          </a:p>
        </p:txBody>
      </p:sp>
      <p:sp>
        <p:nvSpPr>
          <p:cNvPr id="20" name="TextBox 19">
            <a:extLst>
              <a:ext uri="{FF2B5EF4-FFF2-40B4-BE49-F238E27FC236}">
                <a16:creationId xmlns:a16="http://schemas.microsoft.com/office/drawing/2014/main" id="{C525B110-8C75-BD9C-FE63-2610DB1E3111}"/>
              </a:ext>
            </a:extLst>
          </p:cNvPr>
          <p:cNvSpPr txBox="1"/>
          <p:nvPr/>
        </p:nvSpPr>
        <p:spPr>
          <a:xfrm>
            <a:off x="2484407" y="4154091"/>
            <a:ext cx="1026544" cy="369332"/>
          </a:xfrm>
          <a:prstGeom prst="rect">
            <a:avLst/>
          </a:prstGeom>
          <a:noFill/>
        </p:spPr>
        <p:txBody>
          <a:bodyPr wrap="square" rtlCol="0">
            <a:spAutoFit/>
          </a:bodyPr>
          <a:lstStyle/>
          <a:p>
            <a:r>
              <a:rPr lang="en-US" dirty="0"/>
              <a:t>External</a:t>
            </a:r>
          </a:p>
        </p:txBody>
      </p:sp>
      <p:sp>
        <p:nvSpPr>
          <p:cNvPr id="21" name="TextBox 20">
            <a:extLst>
              <a:ext uri="{FF2B5EF4-FFF2-40B4-BE49-F238E27FC236}">
                <a16:creationId xmlns:a16="http://schemas.microsoft.com/office/drawing/2014/main" id="{07B4A73B-6493-0CFD-9EE1-99A400D5A9F3}"/>
              </a:ext>
            </a:extLst>
          </p:cNvPr>
          <p:cNvSpPr txBox="1"/>
          <p:nvPr/>
        </p:nvSpPr>
        <p:spPr>
          <a:xfrm>
            <a:off x="1259457" y="1851208"/>
            <a:ext cx="4623758" cy="1815882"/>
          </a:xfrm>
          <a:prstGeom prst="rect">
            <a:avLst/>
          </a:prstGeom>
          <a:noFill/>
        </p:spPr>
        <p:txBody>
          <a:bodyPr wrap="square" rtlCol="0">
            <a:spAutoFit/>
          </a:bodyPr>
          <a:lstStyle/>
          <a:p>
            <a:r>
              <a:rPr lang="en-US" sz="1200" dirty="0">
                <a:solidFill>
                  <a:schemeClr val="bg1"/>
                </a:solidFill>
                <a:latin typeface="Montserrat" panose="00000500000000000000" pitchFamily="2" charset="0"/>
              </a:rPr>
              <a:t>Company Comms Hub:</a:t>
            </a:r>
          </a:p>
          <a:p>
            <a:pPr marL="285750" indent="-285750">
              <a:buFontTx/>
              <a:buChar char="-"/>
            </a:pPr>
            <a:r>
              <a:rPr lang="en-US" sz="1000" dirty="0">
                <a:solidFill>
                  <a:schemeClr val="bg1"/>
                </a:solidFill>
                <a:latin typeface="Montserrat" panose="00000500000000000000" pitchFamily="2" charset="0"/>
              </a:rPr>
              <a:t>Brand standards</a:t>
            </a:r>
          </a:p>
          <a:p>
            <a:pPr marL="285750" indent="-285750">
              <a:buFontTx/>
              <a:buChar char="-"/>
            </a:pPr>
            <a:r>
              <a:rPr lang="en-US" sz="1000" dirty="0">
                <a:solidFill>
                  <a:schemeClr val="bg1"/>
                </a:solidFill>
                <a:latin typeface="Montserrat" panose="00000500000000000000" pitchFamily="2" charset="0"/>
              </a:rPr>
              <a:t>Client personas*</a:t>
            </a:r>
          </a:p>
          <a:p>
            <a:pPr marL="285750" indent="-285750">
              <a:buFontTx/>
              <a:buChar char="-"/>
            </a:pPr>
            <a:r>
              <a:rPr lang="en-US" sz="1000" dirty="0">
                <a:solidFill>
                  <a:schemeClr val="bg1"/>
                </a:solidFill>
                <a:latin typeface="Montserrat" panose="00000500000000000000" pitchFamily="2" charset="0"/>
              </a:rPr>
              <a:t>Strategic alliances*</a:t>
            </a:r>
          </a:p>
          <a:p>
            <a:pPr marL="285750" indent="-285750">
              <a:buFontTx/>
              <a:buChar char="-"/>
            </a:pPr>
            <a:r>
              <a:rPr lang="en-US" sz="1000" dirty="0">
                <a:solidFill>
                  <a:schemeClr val="bg1"/>
                </a:solidFill>
                <a:latin typeface="Montserrat" panose="00000500000000000000" pitchFamily="2" charset="0"/>
              </a:rPr>
              <a:t>Competitor research</a:t>
            </a:r>
          </a:p>
          <a:p>
            <a:pPr marL="285750" indent="-285750">
              <a:buFontTx/>
              <a:buChar char="-"/>
            </a:pPr>
            <a:r>
              <a:rPr lang="en-US" sz="1000" dirty="0">
                <a:solidFill>
                  <a:schemeClr val="bg1"/>
                </a:solidFill>
                <a:latin typeface="Montserrat" panose="00000500000000000000" pitchFamily="2" charset="0"/>
              </a:rPr>
              <a:t>Touchpoints and target*</a:t>
            </a:r>
          </a:p>
          <a:p>
            <a:pPr marL="285750" indent="-285750">
              <a:buFontTx/>
              <a:buChar char="-"/>
            </a:pPr>
            <a:r>
              <a:rPr lang="en-US" sz="1000" dirty="0">
                <a:solidFill>
                  <a:schemeClr val="bg1"/>
                </a:solidFill>
                <a:latin typeface="Montserrat" panose="00000500000000000000" pitchFamily="2" charset="0"/>
              </a:rPr>
              <a:t>Internal Presentations</a:t>
            </a:r>
          </a:p>
          <a:p>
            <a:pPr marL="285750" indent="-285750">
              <a:buFontTx/>
              <a:buChar char="-"/>
            </a:pPr>
            <a:r>
              <a:rPr lang="en-US" sz="1000" dirty="0">
                <a:solidFill>
                  <a:schemeClr val="bg1"/>
                </a:solidFill>
                <a:latin typeface="Montserrat" panose="00000500000000000000" pitchFamily="2" charset="0"/>
              </a:rPr>
              <a:t>Templates</a:t>
            </a:r>
          </a:p>
          <a:p>
            <a:pPr marL="285750" indent="-285750">
              <a:buFontTx/>
              <a:buChar char="-"/>
            </a:pPr>
            <a:r>
              <a:rPr lang="en-US" sz="1000" dirty="0">
                <a:solidFill>
                  <a:schemeClr val="bg1"/>
                </a:solidFill>
                <a:latin typeface="Montserrat" panose="00000500000000000000" pitchFamily="2" charset="0"/>
              </a:rPr>
              <a:t>Other internal Comms tools</a:t>
            </a:r>
          </a:p>
          <a:p>
            <a:pPr marL="285750" indent="-285750">
              <a:buFontTx/>
              <a:buChar char="-"/>
            </a:pPr>
            <a:endParaRPr lang="en-US" sz="1000" dirty="0">
              <a:solidFill>
                <a:schemeClr val="bg1"/>
              </a:solidFill>
              <a:latin typeface="Montserrat" panose="00000500000000000000" pitchFamily="2" charset="0"/>
            </a:endParaRPr>
          </a:p>
          <a:p>
            <a:r>
              <a:rPr lang="en-US" sz="1000" dirty="0">
                <a:solidFill>
                  <a:schemeClr val="bg1"/>
                </a:solidFill>
                <a:latin typeface="Montserrat" panose="00000500000000000000" pitchFamily="2" charset="0"/>
              </a:rPr>
              <a:t>*would ideally eventually be tied in with CRM where appropriate</a:t>
            </a:r>
          </a:p>
        </p:txBody>
      </p:sp>
      <p:sp>
        <p:nvSpPr>
          <p:cNvPr id="22" name="TextBox 21">
            <a:extLst>
              <a:ext uri="{FF2B5EF4-FFF2-40B4-BE49-F238E27FC236}">
                <a16:creationId xmlns:a16="http://schemas.microsoft.com/office/drawing/2014/main" id="{7F466333-94E6-5FCE-8970-2FC15BAC64E9}"/>
              </a:ext>
            </a:extLst>
          </p:cNvPr>
          <p:cNvSpPr txBox="1"/>
          <p:nvPr/>
        </p:nvSpPr>
        <p:spPr>
          <a:xfrm>
            <a:off x="1290099" y="4536373"/>
            <a:ext cx="4593116" cy="1815882"/>
          </a:xfrm>
          <a:prstGeom prst="rect">
            <a:avLst/>
          </a:prstGeom>
          <a:noFill/>
        </p:spPr>
        <p:txBody>
          <a:bodyPr wrap="square" rtlCol="0">
            <a:spAutoFit/>
          </a:bodyPr>
          <a:lstStyle/>
          <a:p>
            <a:r>
              <a:rPr lang="en-US" sz="1200" dirty="0">
                <a:solidFill>
                  <a:schemeClr val="bg1"/>
                </a:solidFill>
                <a:latin typeface="Montserrat" panose="00000500000000000000" pitchFamily="2" charset="0"/>
              </a:rPr>
              <a:t>Content Library:</a:t>
            </a:r>
          </a:p>
          <a:p>
            <a:pPr marL="285750" indent="-285750">
              <a:buFontTx/>
              <a:buChar char="-"/>
            </a:pPr>
            <a:r>
              <a:rPr lang="en-US" sz="1000" dirty="0">
                <a:solidFill>
                  <a:schemeClr val="bg1"/>
                </a:solidFill>
                <a:latin typeface="Montserrat" panose="00000500000000000000" pitchFamily="2" charset="0"/>
              </a:rPr>
              <a:t>White papers</a:t>
            </a:r>
          </a:p>
          <a:p>
            <a:pPr marL="285750" indent="-285750">
              <a:buFontTx/>
              <a:buChar char="-"/>
            </a:pPr>
            <a:r>
              <a:rPr lang="en-US" sz="1000" dirty="0">
                <a:solidFill>
                  <a:schemeClr val="bg1"/>
                </a:solidFill>
                <a:latin typeface="Montserrat" panose="00000500000000000000" pitchFamily="2" charset="0"/>
              </a:rPr>
              <a:t>Blog postings</a:t>
            </a:r>
          </a:p>
          <a:p>
            <a:pPr marL="285750" indent="-285750">
              <a:buFontTx/>
              <a:buChar char="-"/>
            </a:pPr>
            <a:r>
              <a:rPr lang="en-US" sz="1000" dirty="0">
                <a:solidFill>
                  <a:schemeClr val="bg1"/>
                </a:solidFill>
                <a:latin typeface="Montserrat" panose="00000500000000000000" pitchFamily="2" charset="0"/>
              </a:rPr>
              <a:t>Articles</a:t>
            </a:r>
          </a:p>
          <a:p>
            <a:pPr marL="285750" indent="-285750">
              <a:buFontTx/>
              <a:buChar char="-"/>
            </a:pPr>
            <a:r>
              <a:rPr lang="en-US" sz="1000" dirty="0">
                <a:solidFill>
                  <a:schemeClr val="bg1"/>
                </a:solidFill>
                <a:latin typeface="Montserrat" panose="00000500000000000000" pitchFamily="2" charset="0"/>
              </a:rPr>
              <a:t>Videos*</a:t>
            </a:r>
          </a:p>
          <a:p>
            <a:pPr marL="285750" indent="-285750">
              <a:buFontTx/>
              <a:buChar char="-"/>
            </a:pPr>
            <a:r>
              <a:rPr lang="en-US" sz="1000" dirty="0">
                <a:solidFill>
                  <a:schemeClr val="bg1"/>
                </a:solidFill>
                <a:latin typeface="Montserrat" panose="00000500000000000000" pitchFamily="2" charset="0"/>
              </a:rPr>
              <a:t>Webcasts</a:t>
            </a:r>
          </a:p>
          <a:p>
            <a:pPr marL="285750" indent="-285750">
              <a:buFontTx/>
              <a:buChar char="-"/>
            </a:pPr>
            <a:r>
              <a:rPr lang="en-US" sz="1000" dirty="0">
                <a:solidFill>
                  <a:schemeClr val="bg1"/>
                </a:solidFill>
                <a:latin typeface="Montserrat" panose="00000500000000000000" pitchFamily="2" charset="0"/>
              </a:rPr>
              <a:t>Interviews</a:t>
            </a:r>
          </a:p>
          <a:p>
            <a:pPr marL="285750" indent="-285750">
              <a:buFontTx/>
              <a:buChar char="-"/>
            </a:pPr>
            <a:r>
              <a:rPr lang="en-US" sz="1000" dirty="0">
                <a:solidFill>
                  <a:schemeClr val="bg1"/>
                </a:solidFill>
                <a:latin typeface="Montserrat" panose="00000500000000000000" pitchFamily="2" charset="0"/>
              </a:rPr>
              <a:t>Newsletter</a:t>
            </a:r>
          </a:p>
          <a:p>
            <a:pPr marL="285750" indent="-285750">
              <a:buFontTx/>
              <a:buChar char="-"/>
            </a:pPr>
            <a:endParaRPr lang="en-US" sz="1000" dirty="0">
              <a:solidFill>
                <a:schemeClr val="bg1"/>
              </a:solidFill>
              <a:latin typeface="Montserrat" panose="00000500000000000000" pitchFamily="2" charset="0"/>
            </a:endParaRPr>
          </a:p>
          <a:p>
            <a:r>
              <a:rPr lang="en-US" sz="1000" dirty="0">
                <a:solidFill>
                  <a:schemeClr val="bg1"/>
                </a:solidFill>
                <a:latin typeface="Montserrat" panose="00000500000000000000" pitchFamily="2" charset="0"/>
              </a:rPr>
              <a:t>*would be posted on social, </a:t>
            </a:r>
            <a:r>
              <a:rPr lang="en-US" sz="1000" dirty="0" err="1">
                <a:solidFill>
                  <a:schemeClr val="bg1"/>
                </a:solidFill>
                <a:latin typeface="Montserrat" panose="00000500000000000000" pitchFamily="2" charset="0"/>
              </a:rPr>
              <a:t>youtube</a:t>
            </a:r>
            <a:r>
              <a:rPr lang="en-US" sz="1000" dirty="0">
                <a:solidFill>
                  <a:schemeClr val="bg1"/>
                </a:solidFill>
                <a:latin typeface="Montserrat" panose="00000500000000000000" pitchFamily="2" charset="0"/>
              </a:rPr>
              <a:t>, or other channels, as appropriate</a:t>
            </a:r>
          </a:p>
        </p:txBody>
      </p:sp>
      <p:sp>
        <p:nvSpPr>
          <p:cNvPr id="24" name="Oval 23">
            <a:extLst>
              <a:ext uri="{FF2B5EF4-FFF2-40B4-BE49-F238E27FC236}">
                <a16:creationId xmlns:a16="http://schemas.microsoft.com/office/drawing/2014/main" id="{3BD545F2-C7C7-C515-878A-43D600336614}"/>
              </a:ext>
            </a:extLst>
          </p:cNvPr>
          <p:cNvSpPr/>
          <p:nvPr/>
        </p:nvSpPr>
        <p:spPr>
          <a:xfrm>
            <a:off x="8184491" y="3474605"/>
            <a:ext cx="1523102" cy="2123536"/>
          </a:xfrm>
          <a:prstGeom prst="ellipse">
            <a:avLst/>
          </a:prstGeom>
          <a:solidFill>
            <a:srgbClr val="8AAC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1D75E0D-7C68-5EE4-FBEF-B3330AC5ED42}"/>
              </a:ext>
            </a:extLst>
          </p:cNvPr>
          <p:cNvSpPr txBox="1"/>
          <p:nvPr/>
        </p:nvSpPr>
        <p:spPr>
          <a:xfrm>
            <a:off x="8346956" y="1481876"/>
            <a:ext cx="1069676" cy="369332"/>
          </a:xfrm>
          <a:prstGeom prst="rect">
            <a:avLst/>
          </a:prstGeom>
          <a:noFill/>
        </p:spPr>
        <p:txBody>
          <a:bodyPr wrap="square" rtlCol="0">
            <a:spAutoFit/>
          </a:bodyPr>
          <a:lstStyle/>
          <a:p>
            <a:r>
              <a:rPr lang="en-US" dirty="0"/>
              <a:t>Internet</a:t>
            </a:r>
          </a:p>
        </p:txBody>
      </p:sp>
      <p:sp>
        <p:nvSpPr>
          <p:cNvPr id="27" name="TextBox 26">
            <a:extLst>
              <a:ext uri="{FF2B5EF4-FFF2-40B4-BE49-F238E27FC236}">
                <a16:creationId xmlns:a16="http://schemas.microsoft.com/office/drawing/2014/main" id="{B487C223-6359-B006-4711-54DB8990D013}"/>
              </a:ext>
            </a:extLst>
          </p:cNvPr>
          <p:cNvSpPr txBox="1"/>
          <p:nvPr/>
        </p:nvSpPr>
        <p:spPr>
          <a:xfrm>
            <a:off x="7518729" y="5703070"/>
            <a:ext cx="1455438" cy="415498"/>
          </a:xfrm>
          <a:prstGeom prst="rect">
            <a:avLst/>
          </a:prstGeom>
          <a:noFill/>
        </p:spPr>
        <p:txBody>
          <a:bodyPr wrap="square" rtlCol="0">
            <a:spAutoFit/>
          </a:bodyPr>
          <a:lstStyle/>
          <a:p>
            <a:r>
              <a:rPr lang="en-US" sz="1050" dirty="0">
                <a:solidFill>
                  <a:schemeClr val="bg1"/>
                </a:solidFill>
                <a:latin typeface="Montserrat" panose="00000500000000000000" pitchFamily="2" charset="0"/>
              </a:rPr>
              <a:t>Content Library UI on website</a:t>
            </a:r>
          </a:p>
        </p:txBody>
      </p:sp>
      <p:sp>
        <p:nvSpPr>
          <p:cNvPr id="28" name="TextBox 27">
            <a:extLst>
              <a:ext uri="{FF2B5EF4-FFF2-40B4-BE49-F238E27FC236}">
                <a16:creationId xmlns:a16="http://schemas.microsoft.com/office/drawing/2014/main" id="{1A9C75D2-943D-B838-B284-FDDD42509310}"/>
              </a:ext>
            </a:extLst>
          </p:cNvPr>
          <p:cNvSpPr txBox="1"/>
          <p:nvPr/>
        </p:nvSpPr>
        <p:spPr>
          <a:xfrm>
            <a:off x="8044491" y="2638218"/>
            <a:ext cx="2153010" cy="738664"/>
          </a:xfrm>
          <a:prstGeom prst="rect">
            <a:avLst/>
          </a:prstGeom>
          <a:noFill/>
        </p:spPr>
        <p:txBody>
          <a:bodyPr wrap="square" rtlCol="0">
            <a:spAutoFit/>
          </a:bodyPr>
          <a:lstStyle/>
          <a:p>
            <a:r>
              <a:rPr lang="en-US" sz="1050" dirty="0">
                <a:solidFill>
                  <a:schemeClr val="bg1"/>
                </a:solidFill>
                <a:latin typeface="Montserrat" panose="00000500000000000000" pitchFamily="2" charset="0"/>
              </a:rPr>
              <a:t>LinkedIn</a:t>
            </a:r>
          </a:p>
          <a:p>
            <a:r>
              <a:rPr lang="en-US" sz="1050" dirty="0" err="1">
                <a:solidFill>
                  <a:schemeClr val="bg1"/>
                </a:solidFill>
                <a:latin typeface="Montserrat" panose="00000500000000000000" pitchFamily="2" charset="0"/>
              </a:rPr>
              <a:t>Youtube</a:t>
            </a:r>
            <a:endParaRPr lang="en-US" sz="1050" dirty="0">
              <a:solidFill>
                <a:schemeClr val="bg1"/>
              </a:solidFill>
              <a:latin typeface="Montserrat" panose="00000500000000000000" pitchFamily="2" charset="0"/>
            </a:endParaRPr>
          </a:p>
          <a:p>
            <a:r>
              <a:rPr lang="en-US" sz="1050" dirty="0">
                <a:solidFill>
                  <a:schemeClr val="bg1"/>
                </a:solidFill>
                <a:latin typeface="Montserrat" panose="00000500000000000000" pitchFamily="2" charset="0"/>
              </a:rPr>
              <a:t>Twitter</a:t>
            </a:r>
          </a:p>
          <a:p>
            <a:r>
              <a:rPr lang="en-US" sz="1050" dirty="0">
                <a:solidFill>
                  <a:schemeClr val="bg1"/>
                </a:solidFill>
                <a:latin typeface="Montserrat" panose="00000500000000000000" pitchFamily="2" charset="0"/>
              </a:rPr>
              <a:t>Other strategic platforms</a:t>
            </a:r>
          </a:p>
        </p:txBody>
      </p:sp>
      <p:sp>
        <p:nvSpPr>
          <p:cNvPr id="29" name="Rectangle 28">
            <a:extLst>
              <a:ext uri="{FF2B5EF4-FFF2-40B4-BE49-F238E27FC236}">
                <a16:creationId xmlns:a16="http://schemas.microsoft.com/office/drawing/2014/main" id="{60DEDFDA-34C2-D752-BF91-D0E9CC98FEAE}"/>
              </a:ext>
            </a:extLst>
          </p:cNvPr>
          <p:cNvSpPr/>
          <p:nvPr/>
        </p:nvSpPr>
        <p:spPr>
          <a:xfrm>
            <a:off x="5883215" y="5658928"/>
            <a:ext cx="1579533" cy="5037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22D8D038-C38A-2C3F-30D6-AC491422C37E}"/>
              </a:ext>
            </a:extLst>
          </p:cNvPr>
          <p:cNvSpPr txBox="1"/>
          <p:nvPr/>
        </p:nvSpPr>
        <p:spPr>
          <a:xfrm>
            <a:off x="5913857" y="5658928"/>
            <a:ext cx="1455438" cy="458844"/>
          </a:xfrm>
          <a:prstGeom prst="rect">
            <a:avLst/>
          </a:prstGeom>
          <a:noFill/>
        </p:spPr>
        <p:txBody>
          <a:bodyPr wrap="square" rtlCol="0">
            <a:spAutoFit/>
          </a:bodyPr>
          <a:lstStyle/>
          <a:p>
            <a:r>
              <a:rPr lang="en-US" sz="1200" dirty="0">
                <a:solidFill>
                  <a:schemeClr val="bg1"/>
                </a:solidFill>
                <a:latin typeface="Montserrat" panose="00000500000000000000" pitchFamily="2" charset="0"/>
              </a:rPr>
              <a:t>Content Library “Hallway”</a:t>
            </a:r>
          </a:p>
        </p:txBody>
      </p:sp>
      <p:cxnSp>
        <p:nvCxnSpPr>
          <p:cNvPr id="33" name="Straight Arrow Connector 32">
            <a:extLst>
              <a:ext uri="{FF2B5EF4-FFF2-40B4-BE49-F238E27FC236}">
                <a16:creationId xmlns:a16="http://schemas.microsoft.com/office/drawing/2014/main" id="{4C3FB59A-C736-7149-4576-88031B501662}"/>
              </a:ext>
            </a:extLst>
          </p:cNvPr>
          <p:cNvCxnSpPr>
            <a:cxnSpLocks/>
          </p:cNvCxnSpPr>
          <p:nvPr/>
        </p:nvCxnSpPr>
        <p:spPr>
          <a:xfrm flipV="1">
            <a:off x="7605624" y="3383395"/>
            <a:ext cx="703861" cy="1778383"/>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3AD79D0-1CF7-127B-7191-22E2CF124E54}"/>
              </a:ext>
            </a:extLst>
          </p:cNvPr>
          <p:cNvSpPr txBox="1"/>
          <p:nvPr/>
        </p:nvSpPr>
        <p:spPr>
          <a:xfrm>
            <a:off x="7503185" y="5103326"/>
            <a:ext cx="2173858" cy="369332"/>
          </a:xfrm>
          <a:prstGeom prst="rect">
            <a:avLst/>
          </a:prstGeom>
          <a:noFill/>
        </p:spPr>
        <p:txBody>
          <a:bodyPr wrap="square" rtlCol="0">
            <a:spAutoFit/>
          </a:bodyPr>
          <a:lstStyle/>
          <a:p>
            <a:r>
              <a:rPr lang="en-US" dirty="0"/>
              <a:t>Owl ESG dot com</a:t>
            </a:r>
          </a:p>
        </p:txBody>
      </p:sp>
      <p:pic>
        <p:nvPicPr>
          <p:cNvPr id="13" name="Picture 12" descr="Logo&#10;&#10;Description automatically generated">
            <a:extLst>
              <a:ext uri="{FF2B5EF4-FFF2-40B4-BE49-F238E27FC236}">
                <a16:creationId xmlns:a16="http://schemas.microsoft.com/office/drawing/2014/main" id="{68D67683-B220-1662-ED04-00F7C4664C1F}"/>
              </a:ext>
            </a:extLst>
          </p:cNvPr>
          <p:cNvPicPr>
            <a:picLocks noChangeAspect="1"/>
          </p:cNvPicPr>
          <p:nvPr/>
        </p:nvPicPr>
        <p:blipFill rotWithShape="1">
          <a:blip r:embed="rId3">
            <a:alphaModFix amt="39000"/>
            <a:extLst>
              <a:ext uri="{28A0092B-C50C-407E-A947-70E740481C1C}">
                <a14:useLocalDpi xmlns:a14="http://schemas.microsoft.com/office/drawing/2010/main" val="0"/>
              </a:ext>
            </a:extLst>
          </a:blip>
          <a:srcRect l="1" r="74323" b="10028"/>
          <a:stretch/>
        </p:blipFill>
        <p:spPr>
          <a:xfrm>
            <a:off x="8157782" y="4326846"/>
            <a:ext cx="378347" cy="331021"/>
          </a:xfrm>
          <a:prstGeom prst="rect">
            <a:avLst/>
          </a:prstGeom>
          <a:noFill/>
        </p:spPr>
      </p:pic>
      <p:sp>
        <p:nvSpPr>
          <p:cNvPr id="23" name="TextBox 22">
            <a:extLst>
              <a:ext uri="{FF2B5EF4-FFF2-40B4-BE49-F238E27FC236}">
                <a16:creationId xmlns:a16="http://schemas.microsoft.com/office/drawing/2014/main" id="{9584B2A1-D9D3-F711-5179-355C492F2B3A}"/>
              </a:ext>
            </a:extLst>
          </p:cNvPr>
          <p:cNvSpPr txBox="1"/>
          <p:nvPr/>
        </p:nvSpPr>
        <p:spPr>
          <a:xfrm>
            <a:off x="8346956" y="4249100"/>
            <a:ext cx="1881002" cy="469928"/>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chemeClr val="bg1"/>
                </a:solidFill>
                <a:effectLst/>
                <a:uLnTx/>
                <a:uFillTx/>
                <a:latin typeface="Montserrat SemiBold" panose="00000700000000000000" pitchFamily="2" charset="0"/>
                <a:cs typeface="Arial"/>
                <a:sym typeface="Arial"/>
              </a:rPr>
              <a:t> </a:t>
            </a:r>
            <a:r>
              <a:rPr kumimoji="0" lang="en-US" b="1" i="0" u="none" strike="noStrike" kern="0" cap="none" spc="0" normalizeH="0" baseline="0" noProof="0" dirty="0">
                <a:ln>
                  <a:noFill/>
                </a:ln>
                <a:solidFill>
                  <a:schemeClr val="bg1"/>
                </a:solidFill>
                <a:effectLst/>
                <a:uLnTx/>
                <a:uFillTx/>
                <a:latin typeface="Montserrat SemiBold" panose="00000700000000000000" pitchFamily="2" charset="0"/>
                <a:cs typeface="Arial"/>
                <a:sym typeface="Arial"/>
              </a:rPr>
              <a:t>OWL ESG </a:t>
            </a:r>
          </a:p>
        </p:txBody>
      </p:sp>
      <p:sp>
        <p:nvSpPr>
          <p:cNvPr id="5" name="Rectangle: Top Corners Snipped 4">
            <a:extLst>
              <a:ext uri="{FF2B5EF4-FFF2-40B4-BE49-F238E27FC236}">
                <a16:creationId xmlns:a16="http://schemas.microsoft.com/office/drawing/2014/main" id="{4D6F0990-1746-C22A-EF93-773A88301EFB}"/>
              </a:ext>
            </a:extLst>
          </p:cNvPr>
          <p:cNvSpPr/>
          <p:nvPr/>
        </p:nvSpPr>
        <p:spPr>
          <a:xfrm rot="5400000">
            <a:off x="5448890" y="1945373"/>
            <a:ext cx="1320740" cy="1417967"/>
          </a:xfrm>
          <a:prstGeom prst="snip2SameRect">
            <a:avLst/>
          </a:prstGeom>
          <a:solidFill>
            <a:srgbClr val="8AAC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AE4DFF6-35FB-B08B-030D-E7EF29021FE9}"/>
              </a:ext>
            </a:extLst>
          </p:cNvPr>
          <p:cNvSpPr txBox="1"/>
          <p:nvPr/>
        </p:nvSpPr>
        <p:spPr>
          <a:xfrm>
            <a:off x="5381541" y="2400641"/>
            <a:ext cx="1455438" cy="253916"/>
          </a:xfrm>
          <a:prstGeom prst="rect">
            <a:avLst/>
          </a:prstGeom>
          <a:noFill/>
        </p:spPr>
        <p:txBody>
          <a:bodyPr wrap="square" rtlCol="0">
            <a:spAutoFit/>
          </a:bodyPr>
          <a:lstStyle/>
          <a:p>
            <a:r>
              <a:rPr lang="en-US" sz="1050" dirty="0">
                <a:solidFill>
                  <a:schemeClr val="bg1"/>
                </a:solidFill>
                <a:latin typeface="Montserrat" panose="00000500000000000000" pitchFamily="2" charset="0"/>
              </a:rPr>
              <a:t>Internal Comms UI</a:t>
            </a:r>
          </a:p>
        </p:txBody>
      </p:sp>
      <p:sp>
        <p:nvSpPr>
          <p:cNvPr id="11" name="Google Shape;159;p28">
            <a:extLst>
              <a:ext uri="{FF2B5EF4-FFF2-40B4-BE49-F238E27FC236}">
                <a16:creationId xmlns:a16="http://schemas.microsoft.com/office/drawing/2014/main" id="{7D764A8B-26E1-6C22-5A9A-25F29A1BDCAD}"/>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16</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spTree>
    <p:extLst>
      <p:ext uri="{BB962C8B-B14F-4D97-AF65-F5344CB8AC3E}">
        <p14:creationId xmlns:p14="http://schemas.microsoft.com/office/powerpoint/2010/main" val="149646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6000"/>
                    </a14:imgEffect>
                  </a14:imgLayer>
                </a14:imgProps>
              </a:ext>
            </a:extLst>
          </a:blip>
          <a:srcRect/>
          <a:stretch>
            <a:fillRect t="-1000" b="-1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17</a:t>
            </a:fld>
            <a:endParaRPr lang="en"/>
          </a:p>
        </p:txBody>
      </p:sp>
      <p:pic>
        <p:nvPicPr>
          <p:cNvPr id="3" name="Picture 2" descr="OWL ESG">
            <a:extLst>
              <a:ext uri="{FF2B5EF4-FFF2-40B4-BE49-F238E27FC236}">
                <a16:creationId xmlns:a16="http://schemas.microsoft.com/office/drawing/2014/main" id="{63A2ECCE-783C-FF3E-4751-7E81E59BC8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0947" y="2939144"/>
            <a:ext cx="1838851" cy="4390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59EC69F-9991-C89D-F477-0AA24070153C}"/>
              </a:ext>
            </a:extLst>
          </p:cNvPr>
          <p:cNvSpPr txBox="1"/>
          <p:nvPr/>
        </p:nvSpPr>
        <p:spPr>
          <a:xfrm>
            <a:off x="3910647" y="3310153"/>
            <a:ext cx="4508734"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 Pillar 3 – Brand Recognition</a:t>
            </a:r>
            <a:endParaRPr kumimoji="0" lang="en-US" sz="21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aphicFrame>
        <p:nvGraphicFramePr>
          <p:cNvPr id="7" name="Table 6">
            <a:extLst>
              <a:ext uri="{FF2B5EF4-FFF2-40B4-BE49-F238E27FC236}">
                <a16:creationId xmlns:a16="http://schemas.microsoft.com/office/drawing/2014/main" id="{8790C0C2-53BF-DE60-BD3C-27721B6550FA}"/>
              </a:ext>
            </a:extLst>
          </p:cNvPr>
          <p:cNvGraphicFramePr>
            <a:graphicFrameLocks noGrp="1"/>
          </p:cNvGraphicFramePr>
          <p:nvPr>
            <p:extLst>
              <p:ext uri="{D42A27DB-BD31-4B8C-83A1-F6EECF244321}">
                <p14:modId xmlns:p14="http://schemas.microsoft.com/office/powerpoint/2010/main" val="728671971"/>
              </p:ext>
            </p:extLst>
          </p:nvPr>
        </p:nvGraphicFramePr>
        <p:xfrm>
          <a:off x="0" y="5581292"/>
          <a:ext cx="9049109" cy="1276708"/>
        </p:xfrm>
        <a:graphic>
          <a:graphicData uri="http://schemas.openxmlformats.org/drawingml/2006/table">
            <a:tbl>
              <a:tblPr/>
              <a:tblGrid>
                <a:gridCol w="1033922">
                  <a:extLst>
                    <a:ext uri="{9D8B030D-6E8A-4147-A177-3AD203B41FA5}">
                      <a16:colId xmlns:a16="http://schemas.microsoft.com/office/drawing/2014/main" val="2630046895"/>
                    </a:ext>
                  </a:extLst>
                </a:gridCol>
                <a:gridCol w="3625761">
                  <a:extLst>
                    <a:ext uri="{9D8B030D-6E8A-4147-A177-3AD203B41FA5}">
                      <a16:colId xmlns:a16="http://schemas.microsoft.com/office/drawing/2014/main" val="294450020"/>
                    </a:ext>
                  </a:extLst>
                </a:gridCol>
                <a:gridCol w="4389426">
                  <a:extLst>
                    <a:ext uri="{9D8B030D-6E8A-4147-A177-3AD203B41FA5}">
                      <a16:colId xmlns:a16="http://schemas.microsoft.com/office/drawing/2014/main" val="3214077403"/>
                    </a:ext>
                  </a:extLst>
                </a:gridCol>
              </a:tblGrid>
              <a:tr h="485364">
                <a:tc>
                  <a:txBody>
                    <a:bodyPr/>
                    <a:lstStyle/>
                    <a:p>
                      <a:pPr algn="ctr" fontAlgn="ctr"/>
                      <a:r>
                        <a:rPr lang="en-US" sz="1200" b="1" i="0" u="none" strike="noStrike" dirty="0">
                          <a:solidFill>
                            <a:srgbClr val="FFFFFF"/>
                          </a:solidFill>
                          <a:effectLst/>
                          <a:latin typeface="Calibri" panose="020F0502020204030204" pitchFamily="34" charset="0"/>
                        </a:rPr>
                        <a:t> </a:t>
                      </a:r>
                      <a:r>
                        <a:rPr lang="en-US" sz="1200" b="1" i="0" u="none" strike="noStrike" dirty="0">
                          <a:solidFill>
                            <a:srgbClr val="FFFFFF"/>
                          </a:solidFill>
                          <a:effectLst/>
                          <a:latin typeface="Trebuchet MS" panose="020B0603020202020204" pitchFamily="34" charset="0"/>
                        </a:rPr>
                        <a:t>Pillar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1200" b="1" i="0" u="none" strike="noStrike" dirty="0">
                          <a:solidFill>
                            <a:srgbClr val="FFFFFF"/>
                          </a:solidFill>
                          <a:effectLst/>
                          <a:latin typeface="Trebuchet MS" panose="020B0603020202020204" pitchFamily="34" charset="0"/>
                        </a:rPr>
                        <a:t>Current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1200" b="1" i="0" u="none" strike="noStrike" dirty="0">
                          <a:solidFill>
                            <a:srgbClr val="FFFFFF"/>
                          </a:solidFill>
                          <a:effectLst/>
                          <a:latin typeface="Trebuchet MS" panose="020B0603020202020204" pitchFamily="34" charset="0"/>
                        </a:rPr>
                        <a:t>Targeted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extLst>
                  <a:ext uri="{0D108BD9-81ED-4DB2-BD59-A6C34878D82A}">
                    <a16:rowId xmlns:a16="http://schemas.microsoft.com/office/drawing/2014/main" val="4245769259"/>
                  </a:ext>
                </a:extLst>
              </a:tr>
              <a:tr h="791344">
                <a:tc>
                  <a:txBody>
                    <a:bodyPr/>
                    <a:lstStyle/>
                    <a:p>
                      <a:pPr algn="l" fontAlgn="ctr"/>
                      <a:r>
                        <a:rPr lang="en-US" sz="1000" b="1" i="0" u="none" strike="noStrike" dirty="0">
                          <a:solidFill>
                            <a:srgbClr val="000000"/>
                          </a:solidFill>
                          <a:effectLst/>
                          <a:latin typeface="Verdana" panose="020B0604030504040204" pitchFamily="34" charset="0"/>
                          <a:ea typeface="Verdana" panose="020B0604030504040204" pitchFamily="34" charset="0"/>
                        </a:rPr>
                        <a:t>Brand Recognition</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endParaRPr lang="en-US" sz="1000" b="1" i="0" u="none" strike="noStrike" dirty="0">
                        <a:solidFill>
                          <a:srgbClr val="236092"/>
                        </a:solidFill>
                        <a:effectLst/>
                        <a:latin typeface="Montserrat" panose="00000500000000000000" pitchFamily="2" charset="0"/>
                      </a:endParaRPr>
                    </a:p>
                    <a:p>
                      <a:pPr algn="ctr" fontAlgn="ctr">
                        <a:spcBef>
                          <a:spcPts val="600"/>
                        </a:spcBef>
                      </a:pPr>
                      <a:r>
                        <a:rPr lang="en-US" sz="1000" b="1" i="0" u="none" strike="noStrike" dirty="0">
                          <a:solidFill>
                            <a:srgbClr val="236092"/>
                          </a:solidFill>
                          <a:effectLst/>
                          <a:latin typeface="Montserrat" panose="00000500000000000000" pitchFamily="2" charset="0"/>
                        </a:rPr>
                        <a:t>Promoted on a one-off basis, but powerful and lasting where there is penetration.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000" b="1" i="0" u="none" strike="noStrike" dirty="0">
                          <a:solidFill>
                            <a:srgbClr val="236092"/>
                          </a:solidFill>
                          <a:effectLst/>
                          <a:latin typeface="Montserrat" panose="00000500000000000000" pitchFamily="2" charset="0"/>
                        </a:rPr>
                        <a:t>Nicknamed “street cred,” will get Owl’s name on the lips of everyone talking ESG data providers. Cement reputation as leader in the field. Will identify and leverage all resources (major players, news outlets, events, content, </a:t>
                      </a:r>
                      <a:r>
                        <a:rPr lang="en-US" sz="1000" b="1" i="0" u="none" strike="noStrike" dirty="0" err="1">
                          <a:solidFill>
                            <a:srgbClr val="236092"/>
                          </a:solidFill>
                          <a:effectLst/>
                          <a:latin typeface="Montserrat" panose="00000500000000000000" pitchFamily="2" charset="0"/>
                        </a:rPr>
                        <a:t>etc</a:t>
                      </a:r>
                      <a:r>
                        <a:rPr lang="en-US" sz="1000" b="1" i="0" u="none" strike="noStrike" dirty="0">
                          <a:solidFill>
                            <a:srgbClr val="236092"/>
                          </a:solidFill>
                          <a:effectLst/>
                          <a:latin typeface="Montserrat" panose="00000500000000000000" pitchFamily="2" charset="0"/>
                        </a:rPr>
                        <a:t>) for maximum exposure.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extLst>
                  <a:ext uri="{0D108BD9-81ED-4DB2-BD59-A6C34878D82A}">
                    <a16:rowId xmlns:a16="http://schemas.microsoft.com/office/drawing/2014/main" val="2277180373"/>
                  </a:ext>
                </a:extLst>
              </a:tr>
            </a:tbl>
          </a:graphicData>
        </a:graphic>
      </p:graphicFrame>
    </p:spTree>
    <p:extLst>
      <p:ext uri="{BB962C8B-B14F-4D97-AF65-F5344CB8AC3E}">
        <p14:creationId xmlns:p14="http://schemas.microsoft.com/office/powerpoint/2010/main" val="106477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Фигура">
            <a:extLst>
              <a:ext uri="{FF2B5EF4-FFF2-40B4-BE49-F238E27FC236}">
                <a16:creationId xmlns:a16="http://schemas.microsoft.com/office/drawing/2014/main" id="{F2284217-1DA0-BCEC-8437-ED6AD764A7ED}"/>
              </a:ext>
            </a:extLst>
          </p:cNvPr>
          <p:cNvSpPr/>
          <p:nvPr/>
        </p:nvSpPr>
        <p:spPr>
          <a:xfrm rot="10800000">
            <a:off x="4355916" y="2120238"/>
            <a:ext cx="7193721" cy="4702797"/>
          </a:xfrm>
          <a:prstGeom prst="roundRect">
            <a:avLst>
              <a:gd name="adj" fmla="val 4618"/>
            </a:avLst>
          </a:prstGeom>
          <a:gradFill flip="none" rotWithShape="1">
            <a:gsLst>
              <a:gs pos="96000">
                <a:schemeClr val="bg1">
                  <a:alpha val="0"/>
                </a:schemeClr>
              </a:gs>
              <a:gs pos="65000">
                <a:srgbClr val="FFFFFF"/>
              </a:gs>
            </a:gsLst>
            <a:lin ang="0" scaled="1"/>
            <a:tileRect/>
          </a:gradFill>
          <a:ln w="12700">
            <a:noFill/>
            <a:miter lim="400000"/>
          </a:ln>
          <a:effectLst>
            <a:outerShdw blurRad="254000" dist="38100" dir="8100000" algn="tr" rotWithShape="0">
              <a:prstClr val="black">
                <a:alpha val="1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5" name="Фигура">
            <a:extLst>
              <a:ext uri="{FF2B5EF4-FFF2-40B4-BE49-F238E27FC236}">
                <a16:creationId xmlns:a16="http://schemas.microsoft.com/office/drawing/2014/main" id="{79461F9A-700D-8A4A-A497-9A77630E7A23}"/>
              </a:ext>
            </a:extLst>
          </p:cNvPr>
          <p:cNvSpPr/>
          <p:nvPr/>
        </p:nvSpPr>
        <p:spPr>
          <a:xfrm>
            <a:off x="651163" y="2056860"/>
            <a:ext cx="7050576" cy="4702797"/>
          </a:xfrm>
          <a:prstGeom prst="roundRect">
            <a:avLst>
              <a:gd name="adj" fmla="val 4618"/>
            </a:avLst>
          </a:prstGeom>
          <a:gradFill flip="none" rotWithShape="1">
            <a:gsLst>
              <a:gs pos="96000">
                <a:schemeClr val="bg1">
                  <a:alpha val="0"/>
                </a:schemeClr>
              </a:gs>
              <a:gs pos="65000">
                <a:srgbClr val="FFFFFF"/>
              </a:gs>
            </a:gsLst>
            <a:lin ang="0" scaled="1"/>
            <a:tileRect/>
          </a:gradFill>
          <a:ln w="12700">
            <a:noFill/>
            <a:miter lim="400000"/>
          </a:ln>
          <a:effectLst>
            <a:outerShdw blurRad="254000" dist="38100" dir="8100000" algn="tr" rotWithShape="0">
              <a:prstClr val="black">
                <a:alpha val="1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31" name="Rounded Rectangle 8">
            <a:extLst>
              <a:ext uri="{FF2B5EF4-FFF2-40B4-BE49-F238E27FC236}">
                <a16:creationId xmlns:a16="http://schemas.microsoft.com/office/drawing/2014/main" id="{73401758-649A-CE4C-9A82-FB22E27AA314}"/>
              </a:ext>
            </a:extLst>
          </p:cNvPr>
          <p:cNvSpPr/>
          <p:nvPr/>
        </p:nvSpPr>
        <p:spPr bwMode="auto">
          <a:xfrm rot="16200000">
            <a:off x="-1464672" y="4153742"/>
            <a:ext cx="4798870" cy="516635"/>
          </a:xfrm>
          <a:prstGeom prst="round2SameRect">
            <a:avLst>
              <a:gd name="adj1" fmla="val 28802"/>
              <a:gd name="adj2" fmla="val 0"/>
            </a:avLst>
          </a:prstGeom>
          <a:solidFill>
            <a:srgbClr val="236093">
              <a:alpha val="90000"/>
            </a:srgbClr>
          </a:solidFill>
          <a:ln w="9525">
            <a:noFill/>
            <a:round/>
            <a:headEnd/>
            <a:tailEnd/>
          </a:ln>
        </p:spPr>
        <p:txBody>
          <a:bodyPr vert="horz" wrap="square" lIns="91440" tIns="45720" rIns="91440" bIns="45720" numCol="1" rtlCol="0" anchor="ctr" anchorCtr="0" compatLnSpc="1">
            <a:prstTxWarp prst="textNoShape">
              <a:avLst/>
            </a:prstTxWarp>
          </a:bodyPr>
          <a:lstStyle/>
          <a:p>
            <a:pPr algn="ctr"/>
            <a:r>
              <a:rPr lang="en-US" sz="1400" b="1" dirty="0">
                <a:solidFill>
                  <a:schemeClr val="bg1"/>
                </a:solidFill>
                <a:latin typeface="Century Gothic" panose="020B0502020202020204" pitchFamily="34" charset="0"/>
              </a:rPr>
              <a:t>Action Items</a:t>
            </a:r>
          </a:p>
        </p:txBody>
      </p:sp>
      <p:sp>
        <p:nvSpPr>
          <p:cNvPr id="42" name="Rounded Rectangle 8">
            <a:extLst>
              <a:ext uri="{FF2B5EF4-FFF2-40B4-BE49-F238E27FC236}">
                <a16:creationId xmlns:a16="http://schemas.microsoft.com/office/drawing/2014/main" id="{02FBD670-0CB0-0640-853F-BB2396E05DC6}"/>
              </a:ext>
            </a:extLst>
          </p:cNvPr>
          <p:cNvSpPr/>
          <p:nvPr/>
        </p:nvSpPr>
        <p:spPr bwMode="auto">
          <a:xfrm rot="5400000">
            <a:off x="8815215" y="4156829"/>
            <a:ext cx="4809210" cy="518400"/>
          </a:xfrm>
          <a:prstGeom prst="round2SameRect">
            <a:avLst>
              <a:gd name="adj1" fmla="val 28802"/>
              <a:gd name="adj2" fmla="val 0"/>
            </a:avLst>
          </a:prstGeom>
          <a:solidFill>
            <a:srgbClr val="00B0F0">
              <a:alpha val="90000"/>
            </a:srgbClr>
          </a:solidFill>
          <a:ln w="9525">
            <a:noFill/>
            <a:round/>
            <a:headEnd/>
            <a:tailEnd/>
          </a:ln>
        </p:spPr>
        <p:txBody>
          <a:bodyPr vert="horz" wrap="square" lIns="91440" tIns="45720" rIns="91440" bIns="45720" numCol="1" rtlCol="0" anchor="ctr" anchorCtr="0" compatLnSpc="1">
            <a:prstTxWarp prst="textNoShape">
              <a:avLst/>
            </a:prstTxWarp>
          </a:bodyPr>
          <a:lstStyle/>
          <a:p>
            <a:pPr algn="ctr"/>
            <a:r>
              <a:rPr lang="en-US" sz="1400" b="1" dirty="0">
                <a:solidFill>
                  <a:schemeClr val="bg1"/>
                </a:solidFill>
                <a:latin typeface="Century Gothic" panose="020B0502020202020204" pitchFamily="34" charset="0"/>
              </a:rPr>
              <a:t>Intended Outcome</a:t>
            </a:r>
          </a:p>
        </p:txBody>
      </p:sp>
      <p:sp>
        <p:nvSpPr>
          <p:cNvPr id="10" name="Google Shape;155;p28">
            <a:extLst>
              <a:ext uri="{FF2B5EF4-FFF2-40B4-BE49-F238E27FC236}">
                <a16:creationId xmlns:a16="http://schemas.microsoft.com/office/drawing/2014/main" id="{04260295-6645-45DA-833B-88A19EF257D1}"/>
              </a:ext>
            </a:extLst>
          </p:cNvPr>
          <p:cNvSpPr txBox="1"/>
          <p:nvPr/>
        </p:nvSpPr>
        <p:spPr>
          <a:xfrm>
            <a:off x="275695" y="46504"/>
            <a:ext cx="10118542" cy="725200"/>
          </a:xfrm>
          <a:prstGeom prst="rect">
            <a:avLst/>
          </a:prstGeom>
          <a:noFill/>
          <a:ln>
            <a:noFill/>
          </a:ln>
        </p:spPr>
        <p:txBody>
          <a:bodyPr spcFirstLastPara="1" wrap="square" lIns="91433" tIns="45700" rIns="91433" bIns="45700" anchor="ctr" anchorCtr="0">
            <a:noAutofit/>
          </a:bodyPr>
          <a:lstStyle/>
          <a:p>
            <a:pPr lvl="0">
              <a:buSzPts val="2300"/>
            </a:pPr>
            <a:r>
              <a:rPr lang="en-US" sz="2700" dirty="0">
                <a:solidFill>
                  <a:srgbClr val="236092"/>
                </a:solidFill>
                <a:latin typeface="+mj-lt"/>
                <a:ea typeface="Montserrat ExtraLight"/>
                <a:cs typeface="Montserrat ExtraLight"/>
                <a:sym typeface="Montserrat ExtraLight"/>
              </a:rPr>
              <a:t>Pillar 3 – Brand Recognition (“Street Cred“)</a:t>
            </a:r>
          </a:p>
        </p:txBody>
      </p:sp>
      <p:pic>
        <p:nvPicPr>
          <p:cNvPr id="17" name="Picture 2" descr="OWL ESG">
            <a:extLst>
              <a:ext uri="{FF2B5EF4-FFF2-40B4-BE49-F238E27FC236}">
                <a16:creationId xmlns:a16="http://schemas.microsoft.com/office/drawing/2014/main" id="{91095751-A972-1313-8548-B5068DBBF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4238" y="157352"/>
            <a:ext cx="1651164" cy="41495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A3603406-37F7-BFA3-0F5B-5E8CC1D81D60}"/>
              </a:ext>
            </a:extLst>
          </p:cNvPr>
          <p:cNvGrpSpPr/>
          <p:nvPr/>
        </p:nvGrpSpPr>
        <p:grpSpPr>
          <a:xfrm>
            <a:off x="579267" y="695289"/>
            <a:ext cx="11059988" cy="632714"/>
            <a:chOff x="1522996" y="3578355"/>
            <a:chExt cx="9718121" cy="995412"/>
          </a:xfrm>
        </p:grpSpPr>
        <p:sp>
          <p:nvSpPr>
            <p:cNvPr id="3" name="Rectangle: Diagonal Corners Snipped 2">
              <a:extLst>
                <a:ext uri="{FF2B5EF4-FFF2-40B4-BE49-F238E27FC236}">
                  <a16:creationId xmlns:a16="http://schemas.microsoft.com/office/drawing/2014/main" id="{66A1AAB2-2219-2064-E859-A19E9923C7F3}"/>
                </a:ext>
              </a:extLst>
            </p:cNvPr>
            <p:cNvSpPr/>
            <p:nvPr/>
          </p:nvSpPr>
          <p:spPr>
            <a:xfrm>
              <a:off x="1522996" y="3578355"/>
              <a:ext cx="9718121" cy="995412"/>
            </a:xfrm>
            <a:prstGeom prst="snip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29B68D13-8C77-7E39-9B76-7A6CD283EAFE}"/>
                </a:ext>
              </a:extLst>
            </p:cNvPr>
            <p:cNvSpPr txBox="1"/>
            <p:nvPr/>
          </p:nvSpPr>
          <p:spPr>
            <a:xfrm>
              <a:off x="1522997" y="3705893"/>
              <a:ext cx="2469876" cy="726311"/>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b="1" kern="0" dirty="0">
                  <a:solidFill>
                    <a:srgbClr val="25659B"/>
                  </a:solidFill>
                  <a:latin typeface="Montserrat Light" panose="00000400000000000000" pitchFamily="2" charset="0"/>
                  <a:cs typeface="Arial"/>
                  <a:sym typeface="Arial"/>
                </a:rPr>
                <a:t>Overarching goal</a:t>
              </a:r>
              <a:endPar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pSp>
      <p:sp>
        <p:nvSpPr>
          <p:cNvPr id="6" name="TextBox 5">
            <a:extLst>
              <a:ext uri="{FF2B5EF4-FFF2-40B4-BE49-F238E27FC236}">
                <a16:creationId xmlns:a16="http://schemas.microsoft.com/office/drawing/2014/main" id="{ECAEC480-F814-C8AC-0F78-D9D237D70825}"/>
              </a:ext>
            </a:extLst>
          </p:cNvPr>
          <p:cNvSpPr txBox="1"/>
          <p:nvPr/>
        </p:nvSpPr>
        <p:spPr>
          <a:xfrm>
            <a:off x="3390182" y="798929"/>
            <a:ext cx="8159455" cy="461665"/>
          </a:xfrm>
          <a:prstGeom prst="rect">
            <a:avLst/>
          </a:prstGeom>
          <a:noFill/>
        </p:spPr>
        <p:txBody>
          <a:bodyPr wrap="square">
            <a:spAutoFit/>
          </a:bodyPr>
          <a:lstStyle/>
          <a:p>
            <a:pPr lvl="0" algn="ctr">
              <a:defRPr/>
            </a:pPr>
            <a:r>
              <a:rPr lang="en-US" sz="1200" kern="0" dirty="0">
                <a:latin typeface="Arial" panose="020B0604020202020204" pitchFamily="34" charset="0"/>
                <a:cs typeface="Arial" panose="020B0604020202020204" pitchFamily="34" charset="0"/>
                <a:sym typeface="Arial"/>
              </a:rPr>
              <a:t>Using predetermined marketing campaigns, outreach strategies, and targeted exposures, achieve perpetually greater organic market penetration, eventually becoming dominant name in ESG data and analytics services.</a:t>
            </a:r>
          </a:p>
        </p:txBody>
      </p:sp>
      <p:sp>
        <p:nvSpPr>
          <p:cNvPr id="7" name="Inhaltsplatzhalter 4">
            <a:extLst>
              <a:ext uri="{FF2B5EF4-FFF2-40B4-BE49-F238E27FC236}">
                <a16:creationId xmlns:a16="http://schemas.microsoft.com/office/drawing/2014/main" id="{07083991-3ADC-BC75-4231-31DDF9DA8A84}"/>
              </a:ext>
            </a:extLst>
          </p:cNvPr>
          <p:cNvSpPr txBox="1">
            <a:spLocks/>
          </p:cNvSpPr>
          <p:nvPr/>
        </p:nvSpPr>
        <p:spPr>
          <a:xfrm flipH="1">
            <a:off x="1810309" y="1664274"/>
            <a:ext cx="1805643" cy="25859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67" b="1" dirty="0">
                <a:solidFill>
                  <a:schemeClr val="tx1"/>
                </a:solidFill>
                <a:latin typeface="Montserrat" panose="00000500000000000000" pitchFamily="2" charset="0"/>
              </a:rPr>
              <a:t>Gap or Need</a:t>
            </a:r>
          </a:p>
        </p:txBody>
      </p:sp>
      <p:sp>
        <p:nvSpPr>
          <p:cNvPr id="9" name="TextBox 8">
            <a:extLst>
              <a:ext uri="{FF2B5EF4-FFF2-40B4-BE49-F238E27FC236}">
                <a16:creationId xmlns:a16="http://schemas.microsoft.com/office/drawing/2014/main" id="{34C67721-BC89-76AF-F716-321BD8967C97}"/>
              </a:ext>
            </a:extLst>
          </p:cNvPr>
          <p:cNvSpPr txBox="1"/>
          <p:nvPr/>
        </p:nvSpPr>
        <p:spPr>
          <a:xfrm>
            <a:off x="7685545" y="1614451"/>
            <a:ext cx="3148642" cy="379656"/>
          </a:xfrm>
          <a:prstGeom prst="rect">
            <a:avLst/>
          </a:prstGeom>
          <a:noFill/>
        </p:spPr>
        <p:txBody>
          <a:bodyPr wrap="square">
            <a:spAutoFit/>
          </a:bodyPr>
          <a:lstStyle/>
          <a:p>
            <a:pPr algn="ctr"/>
            <a:r>
              <a:rPr lang="en-US" sz="1867" b="1" dirty="0">
                <a:solidFill>
                  <a:srgbClr val="000000"/>
                </a:solidFill>
                <a:latin typeface="Montserrat" panose="00000500000000000000" pitchFamily="2" charset="0"/>
                <a:ea typeface="Arial" panose="020B0604020202020204" pitchFamily="34" charset="0"/>
                <a:cs typeface="Arial" panose="020B0604020202020204" pitchFamily="34" charset="0"/>
              </a:rPr>
              <a:t>How to Define Success</a:t>
            </a:r>
            <a:endParaRPr lang="en-US" sz="2400" dirty="0"/>
          </a:p>
        </p:txBody>
      </p:sp>
      <p:graphicFrame>
        <p:nvGraphicFramePr>
          <p:cNvPr id="12" name="Table 8">
            <a:extLst>
              <a:ext uri="{FF2B5EF4-FFF2-40B4-BE49-F238E27FC236}">
                <a16:creationId xmlns:a16="http://schemas.microsoft.com/office/drawing/2014/main" id="{8CC2CF6A-A15F-8988-D086-2FDD11F2BA81}"/>
              </a:ext>
            </a:extLst>
          </p:cNvPr>
          <p:cNvGraphicFramePr>
            <a:graphicFrameLocks noGrp="1"/>
          </p:cNvGraphicFramePr>
          <p:nvPr>
            <p:extLst>
              <p:ext uri="{D42A27DB-BD31-4B8C-83A1-F6EECF244321}">
                <p14:modId xmlns:p14="http://schemas.microsoft.com/office/powerpoint/2010/main" val="1078153679"/>
              </p:ext>
            </p:extLst>
          </p:nvPr>
        </p:nvGraphicFramePr>
        <p:xfrm>
          <a:off x="1217279" y="1906319"/>
          <a:ext cx="9757441" cy="4943886"/>
        </p:xfrm>
        <a:graphic>
          <a:graphicData uri="http://schemas.openxmlformats.org/drawingml/2006/table">
            <a:tbl>
              <a:tblPr firstRow="1" bandRow="1">
                <a:tableStyleId>{5C22544A-7EE6-4342-B048-85BDC9FD1C3A}</a:tableStyleId>
              </a:tblPr>
              <a:tblGrid>
                <a:gridCol w="3129745">
                  <a:extLst>
                    <a:ext uri="{9D8B030D-6E8A-4147-A177-3AD203B41FA5}">
                      <a16:colId xmlns:a16="http://schemas.microsoft.com/office/drawing/2014/main" val="1651667485"/>
                    </a:ext>
                  </a:extLst>
                </a:gridCol>
                <a:gridCol w="3313848">
                  <a:extLst>
                    <a:ext uri="{9D8B030D-6E8A-4147-A177-3AD203B41FA5}">
                      <a16:colId xmlns:a16="http://schemas.microsoft.com/office/drawing/2014/main" val="2138173912"/>
                    </a:ext>
                  </a:extLst>
                </a:gridCol>
                <a:gridCol w="3313848">
                  <a:extLst>
                    <a:ext uri="{9D8B030D-6E8A-4147-A177-3AD203B41FA5}">
                      <a16:colId xmlns:a16="http://schemas.microsoft.com/office/drawing/2014/main" val="4158697405"/>
                    </a:ext>
                  </a:extLst>
                </a:gridCol>
              </a:tblGrid>
              <a:tr h="640039">
                <a:tc>
                  <a:txBody>
                    <a:bodyPr/>
                    <a:lstStyle/>
                    <a:p>
                      <a:pPr marL="0" marR="0" lvl="0" indent="0" algn="ctr" defTabSz="914104" rtl="0" eaLnBrk="1" fontAlgn="auto" latinLnBrk="0" hangingPunct="1">
                        <a:lnSpc>
                          <a:spcPts val="16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ontserrat" panose="00000500000000000000" pitchFamily="2" charset="0"/>
                          <a:ea typeface="+mn-ea"/>
                          <a:cs typeface="+mn-cs"/>
                        </a:rPr>
                        <a:t>Inconsistent messaging, no unified story to tell market</a:t>
                      </a:r>
                    </a:p>
                  </a:txBody>
                  <a:tcPr anchor="ctr">
                    <a:solidFill>
                      <a:schemeClr val="bg1">
                        <a:lumMod val="95000"/>
                      </a:schemeClr>
                    </a:solidFill>
                  </a:tcPr>
                </a:tc>
                <a:tc>
                  <a:txBody>
                    <a:bodyPr/>
                    <a:lstStyle/>
                    <a:p>
                      <a:pPr algn="ctr"/>
                      <a:r>
                        <a:rPr kumimoji="0" lang="en-US" sz="1200" b="0" i="0" u="none" strike="noStrike" kern="1200" cap="none" spc="0" normalizeH="0" baseline="0" noProof="0" dirty="0">
                          <a:ln>
                            <a:noFill/>
                          </a:ln>
                          <a:solidFill>
                            <a:schemeClr val="tx1"/>
                          </a:solidFill>
                          <a:effectLst/>
                          <a:uLnTx/>
                          <a:uFillTx/>
                          <a:latin typeface="Montserrat" panose="00000500000000000000" pitchFamily="2" charset="0"/>
                          <a:ea typeface="+mn-ea"/>
                          <a:cs typeface="+mn-cs"/>
                        </a:rPr>
                        <a:t>Develop brand guidelines including story, messages, personality, visuals, etc.</a:t>
                      </a: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Build out reputation as leading ESG provider, so OWL name is on the lips of everyone discussing ESG</a:t>
                      </a:r>
                    </a:p>
                  </a:txBody>
                  <a:tcPr anchor="ctr">
                    <a:solidFill>
                      <a:schemeClr val="bg1">
                        <a:lumMod val="95000"/>
                      </a:schemeClr>
                    </a:solidFill>
                  </a:tcPr>
                </a:tc>
                <a:extLst>
                  <a:ext uri="{0D108BD9-81ED-4DB2-BD59-A6C34878D82A}">
                    <a16:rowId xmlns:a16="http://schemas.microsoft.com/office/drawing/2014/main" val="4220351379"/>
                  </a:ext>
                </a:extLst>
              </a:tr>
              <a:tr h="543167">
                <a:tc>
                  <a:txBody>
                    <a:bodyPr/>
                    <a:lstStyle/>
                    <a:p>
                      <a:pPr algn="ctr"/>
                      <a:r>
                        <a:rPr lang="en-US" sz="1200" dirty="0">
                          <a:solidFill>
                            <a:schemeClr val="tx1"/>
                          </a:solidFill>
                          <a:latin typeface="Montserrat" panose="00000500000000000000" pitchFamily="2" charset="0"/>
                        </a:rPr>
                        <a:t>No content library</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This ties back to last pillar – have content library to show breadth and depth of OWL data</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Content library metrics continue increasing at useful rate</a:t>
                      </a:r>
                    </a:p>
                  </a:txBody>
                  <a:tcPr anchor="ctr">
                    <a:solidFill>
                      <a:schemeClr val="bg1">
                        <a:lumMod val="95000"/>
                      </a:schemeClr>
                    </a:solidFill>
                  </a:tcPr>
                </a:tc>
                <a:extLst>
                  <a:ext uri="{0D108BD9-81ED-4DB2-BD59-A6C34878D82A}">
                    <a16:rowId xmlns:a16="http://schemas.microsoft.com/office/drawing/2014/main" val="1999487768"/>
                  </a:ext>
                </a:extLst>
              </a:tr>
              <a:tr h="829086">
                <a:tc>
                  <a:txBody>
                    <a:bodyPr/>
                    <a:lstStyle/>
                    <a:p>
                      <a:pPr algn="ctr"/>
                      <a:r>
                        <a:rPr lang="en-US" sz="1200" dirty="0">
                          <a:solidFill>
                            <a:schemeClr val="tx1"/>
                          </a:solidFill>
                          <a:latin typeface="Montserrat" panose="00000500000000000000" pitchFamily="2" charset="0"/>
                        </a:rPr>
                        <a:t>OWL is relatively unknown, against broader market and specific “semi”- competitors (ISS, MSCI, Morningstar, etc.)</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Attend select events, get CEO or correct OWL employee on panels, promote OWL organically through these venues</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OWL is getting calls regularly to provide guest speaker on panels, and this is generating leads, or at least relationships that end with leads</a:t>
                      </a:r>
                    </a:p>
                  </a:txBody>
                  <a:tcPr anchor="ctr">
                    <a:solidFill>
                      <a:schemeClr val="bg1">
                        <a:lumMod val="95000"/>
                      </a:schemeClr>
                    </a:solidFill>
                  </a:tcPr>
                </a:tc>
                <a:extLst>
                  <a:ext uri="{0D108BD9-81ED-4DB2-BD59-A6C34878D82A}">
                    <a16:rowId xmlns:a16="http://schemas.microsoft.com/office/drawing/2014/main" val="3159005160"/>
                  </a:ext>
                </a:extLst>
              </a:tr>
              <a:tr h="542303">
                <a:tc>
                  <a:txBody>
                    <a:bodyPr/>
                    <a:lstStyle/>
                    <a:p>
                      <a:pPr algn="ctr"/>
                      <a:r>
                        <a:rPr lang="en-US" sz="1200" dirty="0">
                          <a:solidFill>
                            <a:schemeClr val="tx1"/>
                          </a:solidFill>
                          <a:latin typeface="Montserrat" panose="00000500000000000000" pitchFamily="2" charset="0"/>
                        </a:rPr>
                        <a:t>Same as above</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Host webcasts with guest panelists who will legitimize and promote OWL simply by their presence</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OWL is hosting set number of well attended webcasts with high profile guests which generate leads or builds relationships that result in leads</a:t>
                      </a:r>
                    </a:p>
                  </a:txBody>
                  <a:tcPr anchor="ctr">
                    <a:solidFill>
                      <a:schemeClr val="bg1">
                        <a:lumMod val="95000"/>
                      </a:schemeClr>
                    </a:solidFill>
                  </a:tcPr>
                </a:tc>
                <a:extLst>
                  <a:ext uri="{0D108BD9-81ED-4DB2-BD59-A6C34878D82A}">
                    <a16:rowId xmlns:a16="http://schemas.microsoft.com/office/drawing/2014/main" val="2493912742"/>
                  </a:ext>
                </a:extLst>
              </a:tr>
              <a:tr h="473708">
                <a:tc>
                  <a:txBody>
                    <a:bodyPr/>
                    <a:lstStyle/>
                    <a:p>
                      <a:pPr algn="ctr"/>
                      <a:r>
                        <a:rPr lang="en-US" sz="1200" dirty="0">
                          <a:solidFill>
                            <a:schemeClr val="tx1"/>
                          </a:solidFill>
                          <a:latin typeface="Montserrat" panose="00000500000000000000" pitchFamily="2" charset="0"/>
                        </a:rPr>
                        <a:t>“Unknown market” penetration, market dominance for data</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Find opportunities to get OWL content or data in larger publications (specific to news cycles) or academic papers that self perpetuate</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Robust increase of OWL and OWL data usage in these channels, resulting in further press promotion and leads</a:t>
                      </a:r>
                    </a:p>
                  </a:txBody>
                  <a:tcPr anchor="ctr">
                    <a:solidFill>
                      <a:schemeClr val="bg1">
                        <a:lumMod val="95000"/>
                      </a:schemeClr>
                    </a:solidFill>
                  </a:tcPr>
                </a:tc>
                <a:extLst>
                  <a:ext uri="{0D108BD9-81ED-4DB2-BD59-A6C34878D82A}">
                    <a16:rowId xmlns:a16="http://schemas.microsoft.com/office/drawing/2014/main" val="2167292244"/>
                  </a:ext>
                </a:extLst>
              </a:tr>
              <a:tr h="442112">
                <a:tc>
                  <a:txBody>
                    <a:bodyPr/>
                    <a:lstStyle/>
                    <a:p>
                      <a:pPr algn="ctr"/>
                      <a:r>
                        <a:rPr lang="en-US" sz="1200" dirty="0">
                          <a:solidFill>
                            <a:schemeClr val="tx1"/>
                          </a:solidFill>
                          <a:latin typeface="Montserrat" panose="00000500000000000000" pitchFamily="2" charset="0"/>
                        </a:rPr>
                        <a:t>List of credentials, viewed as bona fide</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Win awards / join associations</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Responsible Investor, Environmental Finance, </a:t>
                      </a:r>
                      <a:r>
                        <a:rPr lang="en-US" sz="1200" b="0" dirty="0" err="1">
                          <a:solidFill>
                            <a:schemeClr val="tx1"/>
                          </a:solidFill>
                          <a:latin typeface="Montserrat" panose="00000500000000000000" pitchFamily="2" charset="0"/>
                        </a:rPr>
                        <a:t>Judgify</a:t>
                      </a:r>
                      <a:r>
                        <a:rPr lang="en-US" sz="1200" b="0" dirty="0">
                          <a:solidFill>
                            <a:schemeClr val="tx1"/>
                          </a:solidFill>
                          <a:latin typeface="Montserrat" panose="00000500000000000000" pitchFamily="2" charset="0"/>
                        </a:rPr>
                        <a:t>, </a:t>
                      </a:r>
                      <a:r>
                        <a:rPr lang="en-US" sz="1200" dirty="0">
                          <a:hlinkClick r:id="rId3"/>
                        </a:rPr>
                        <a:t>Top 12 ESG Companies in 2022 - Insider Monkey</a:t>
                      </a:r>
                      <a:r>
                        <a:rPr lang="en-US" sz="1200" dirty="0"/>
                        <a:t>, </a:t>
                      </a:r>
                      <a:r>
                        <a:rPr lang="en-US" sz="1200" dirty="0" err="1">
                          <a:hlinkClick r:id="rId4"/>
                        </a:rPr>
                        <a:t>Investis</a:t>
                      </a:r>
                      <a:r>
                        <a:rPr lang="en-US" sz="1200" dirty="0">
                          <a:hlinkClick r:id="rId4"/>
                        </a:rPr>
                        <a:t> Digital Ranks the Top 100 Leaders in ESG Communications</a:t>
                      </a:r>
                      <a:r>
                        <a:rPr lang="en-US" sz="1200" dirty="0"/>
                        <a:t>, </a:t>
                      </a:r>
                      <a:r>
                        <a:rPr lang="en-US" sz="1200" dirty="0">
                          <a:hlinkClick r:id="rId5"/>
                        </a:rPr>
                        <a:t>Top 50 ESG 'Ones to Watch' - ESG Foundation</a:t>
                      </a:r>
                      <a:endParaRPr lang="en-US" sz="1200" b="0" dirty="0">
                        <a:solidFill>
                          <a:schemeClr val="tx1"/>
                        </a:solidFill>
                        <a:latin typeface="Montserrat" panose="00000500000000000000" pitchFamily="2" charset="0"/>
                      </a:endParaRPr>
                    </a:p>
                  </a:txBody>
                  <a:tcPr anchor="ctr">
                    <a:solidFill>
                      <a:schemeClr val="bg1">
                        <a:lumMod val="95000"/>
                      </a:schemeClr>
                    </a:solidFill>
                  </a:tcPr>
                </a:tc>
                <a:extLst>
                  <a:ext uri="{0D108BD9-81ED-4DB2-BD59-A6C34878D82A}">
                    <a16:rowId xmlns:a16="http://schemas.microsoft.com/office/drawing/2014/main" val="167171113"/>
                  </a:ext>
                </a:extLst>
              </a:tr>
            </a:tbl>
          </a:graphicData>
        </a:graphic>
      </p:graphicFrame>
      <p:sp>
        <p:nvSpPr>
          <p:cNvPr id="13" name="Inhaltsplatzhalter 4">
            <a:extLst>
              <a:ext uri="{FF2B5EF4-FFF2-40B4-BE49-F238E27FC236}">
                <a16:creationId xmlns:a16="http://schemas.microsoft.com/office/drawing/2014/main" id="{463F4414-A785-939F-E4D1-54D42D0BE481}"/>
              </a:ext>
            </a:extLst>
          </p:cNvPr>
          <p:cNvSpPr txBox="1">
            <a:spLocks/>
          </p:cNvSpPr>
          <p:nvPr/>
        </p:nvSpPr>
        <p:spPr>
          <a:xfrm flipH="1">
            <a:off x="4736162" y="1714641"/>
            <a:ext cx="2514606" cy="25859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67" b="1" dirty="0">
                <a:solidFill>
                  <a:schemeClr val="tx1"/>
                </a:solidFill>
                <a:latin typeface="Montserrat" panose="00000500000000000000" pitchFamily="2" charset="0"/>
              </a:rPr>
              <a:t>Solution or Tactic</a:t>
            </a:r>
          </a:p>
        </p:txBody>
      </p:sp>
      <p:sp>
        <p:nvSpPr>
          <p:cNvPr id="8" name="Google Shape;159;p28">
            <a:extLst>
              <a:ext uri="{FF2B5EF4-FFF2-40B4-BE49-F238E27FC236}">
                <a16:creationId xmlns:a16="http://schemas.microsoft.com/office/drawing/2014/main" id="{87024F09-2B63-C610-E93C-8530315D77D5}"/>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18</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spTree>
    <p:extLst>
      <p:ext uri="{BB962C8B-B14F-4D97-AF65-F5344CB8AC3E}">
        <p14:creationId xmlns:p14="http://schemas.microsoft.com/office/powerpoint/2010/main" val="394411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p:tgtEl>
                                          <p:spTgt spid="31"/>
                                        </p:tgtEl>
                                        <p:attrNameLst>
                                          <p:attrName>ppt_x</p:attrName>
                                        </p:attrNameLst>
                                      </p:cBhvr>
                                      <p:tavLst>
                                        <p:tav tm="0">
                                          <p:val>
                                            <p:strVal val="#ppt_x+#ppt_w*1.125000"/>
                                          </p:val>
                                        </p:tav>
                                        <p:tav tm="100000">
                                          <p:val>
                                            <p:strVal val="#ppt_x"/>
                                          </p:val>
                                        </p:tav>
                                      </p:tavLst>
                                    </p:anim>
                                    <p:animEffect transition="in" filter="wipe(left)">
                                      <p:cBhvr>
                                        <p:cTn id="8" dur="10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000"/>
                                        <p:tgtEl>
                                          <p:spTgt spid="42"/>
                                        </p:tgtEl>
                                        <p:attrNameLst>
                                          <p:attrName>ppt_x</p:attrName>
                                        </p:attrNameLst>
                                      </p:cBhvr>
                                      <p:tavLst>
                                        <p:tav tm="0">
                                          <p:val>
                                            <p:strVal val="#ppt_x-#ppt_w*1.125000"/>
                                          </p:val>
                                        </p:tav>
                                        <p:tav tm="100000">
                                          <p:val>
                                            <p:strVal val="#ppt_x"/>
                                          </p:val>
                                        </p:tav>
                                      </p:tavLst>
                                    </p:anim>
                                    <p:animEffect transition="in" filter="wipe(right)">
                                      <p:cBhvr>
                                        <p:cTn id="12" dur="10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000"/>
                                        <p:tgtEl>
                                          <p:spTgt spid="5"/>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left)">
                                      <p:cBhvr>
                                        <p:cTn id="20" dur="1000"/>
                                        <p:tgtEl>
                                          <p:spTgt spid="56"/>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12" presetClass="entr" presetSubtype="2"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000"/>
                                        <p:tgtEl>
                                          <p:spTgt spid="7"/>
                                        </p:tgtEl>
                                        <p:attrNameLst>
                                          <p:attrName>ppt_x</p:attrName>
                                        </p:attrNameLst>
                                      </p:cBhvr>
                                      <p:tavLst>
                                        <p:tav tm="0">
                                          <p:val>
                                            <p:strVal val="#ppt_x+#ppt_w*1.125000"/>
                                          </p:val>
                                        </p:tav>
                                        <p:tav tm="100000">
                                          <p:val>
                                            <p:strVal val="#ppt_x"/>
                                          </p:val>
                                        </p:tav>
                                      </p:tavLst>
                                    </p:anim>
                                    <p:animEffect transition="in" filter="wipe(left)">
                                      <p:cBhvr>
                                        <p:cTn id="34" dur="1000"/>
                                        <p:tgtEl>
                                          <p:spTgt spid="7"/>
                                        </p:tgtEl>
                                      </p:cBhvr>
                                    </p:animEffect>
                                  </p:childTnLst>
                                </p:cTn>
                              </p:par>
                              <p:par>
                                <p:cTn id="35" presetID="12" presetClass="entr" presetSubtype="2"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1000"/>
                                        <p:tgtEl>
                                          <p:spTgt spid="13"/>
                                        </p:tgtEl>
                                        <p:attrNameLst>
                                          <p:attrName>ppt_x</p:attrName>
                                        </p:attrNameLst>
                                      </p:cBhvr>
                                      <p:tavLst>
                                        <p:tav tm="0">
                                          <p:val>
                                            <p:strVal val="#ppt_x+#ppt_w*1.125000"/>
                                          </p:val>
                                        </p:tav>
                                        <p:tav tm="100000">
                                          <p:val>
                                            <p:strVal val="#ppt_x"/>
                                          </p:val>
                                        </p:tav>
                                      </p:tavLst>
                                    </p:anim>
                                    <p:animEffect transition="in" filter="wipe(left)">
                                      <p:cBhvr>
                                        <p:cTn id="3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 grpId="0" animBg="1"/>
      <p:bldP spid="31" grpId="0" animBg="1"/>
      <p:bldP spid="42" grpId="0" animBg="1"/>
      <p:bldP spid="6" grpId="0"/>
      <p:bldP spid="7"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6000"/>
                    </a14:imgEffect>
                  </a14:imgLayer>
                </a14:imgProps>
              </a:ext>
            </a:extLst>
          </a:blip>
          <a:srcRect/>
          <a:stretch>
            <a:fillRect t="-1000" b="-1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19</a:t>
            </a:fld>
            <a:endParaRPr lang="en"/>
          </a:p>
        </p:txBody>
      </p:sp>
      <p:pic>
        <p:nvPicPr>
          <p:cNvPr id="3" name="Picture 2" descr="OWL ESG">
            <a:extLst>
              <a:ext uri="{FF2B5EF4-FFF2-40B4-BE49-F238E27FC236}">
                <a16:creationId xmlns:a16="http://schemas.microsoft.com/office/drawing/2014/main" id="{63A2ECCE-783C-FF3E-4751-7E81E59BC8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0947" y="2939144"/>
            <a:ext cx="1838851" cy="4390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59EC69F-9991-C89D-F477-0AA24070153C}"/>
              </a:ext>
            </a:extLst>
          </p:cNvPr>
          <p:cNvSpPr txBox="1"/>
          <p:nvPr/>
        </p:nvSpPr>
        <p:spPr>
          <a:xfrm>
            <a:off x="3910646" y="3310153"/>
            <a:ext cx="5949346"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 Pillar 4 – Press and Public Relations</a:t>
            </a:r>
            <a:endParaRPr kumimoji="0" lang="en-US" sz="21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aphicFrame>
        <p:nvGraphicFramePr>
          <p:cNvPr id="6" name="Table 5">
            <a:extLst>
              <a:ext uri="{FF2B5EF4-FFF2-40B4-BE49-F238E27FC236}">
                <a16:creationId xmlns:a16="http://schemas.microsoft.com/office/drawing/2014/main" id="{33DE9180-6BD4-46DC-8B11-73E60FA1BE6A}"/>
              </a:ext>
            </a:extLst>
          </p:cNvPr>
          <p:cNvGraphicFramePr>
            <a:graphicFrameLocks noGrp="1"/>
          </p:cNvGraphicFramePr>
          <p:nvPr>
            <p:extLst>
              <p:ext uri="{D42A27DB-BD31-4B8C-83A1-F6EECF244321}">
                <p14:modId xmlns:p14="http://schemas.microsoft.com/office/powerpoint/2010/main" val="1511985637"/>
              </p:ext>
            </p:extLst>
          </p:nvPr>
        </p:nvGraphicFramePr>
        <p:xfrm>
          <a:off x="0" y="5450391"/>
          <a:ext cx="9049109" cy="1407609"/>
        </p:xfrm>
        <a:graphic>
          <a:graphicData uri="http://schemas.openxmlformats.org/drawingml/2006/table">
            <a:tbl>
              <a:tblPr/>
              <a:tblGrid>
                <a:gridCol w="1033922">
                  <a:extLst>
                    <a:ext uri="{9D8B030D-6E8A-4147-A177-3AD203B41FA5}">
                      <a16:colId xmlns:a16="http://schemas.microsoft.com/office/drawing/2014/main" val="2630046895"/>
                    </a:ext>
                  </a:extLst>
                </a:gridCol>
                <a:gridCol w="3625761">
                  <a:extLst>
                    <a:ext uri="{9D8B030D-6E8A-4147-A177-3AD203B41FA5}">
                      <a16:colId xmlns:a16="http://schemas.microsoft.com/office/drawing/2014/main" val="294450020"/>
                    </a:ext>
                  </a:extLst>
                </a:gridCol>
                <a:gridCol w="4389426">
                  <a:extLst>
                    <a:ext uri="{9D8B030D-6E8A-4147-A177-3AD203B41FA5}">
                      <a16:colId xmlns:a16="http://schemas.microsoft.com/office/drawing/2014/main" val="3214077403"/>
                    </a:ext>
                  </a:extLst>
                </a:gridCol>
              </a:tblGrid>
              <a:tr h="485364">
                <a:tc>
                  <a:txBody>
                    <a:bodyPr/>
                    <a:lstStyle/>
                    <a:p>
                      <a:pPr algn="ctr" fontAlgn="ctr"/>
                      <a:r>
                        <a:rPr lang="en-US" sz="1200" b="1" i="0" u="none" strike="noStrike" dirty="0">
                          <a:solidFill>
                            <a:srgbClr val="FFFFFF"/>
                          </a:solidFill>
                          <a:effectLst/>
                          <a:latin typeface="Calibri" panose="020F0502020204030204" pitchFamily="34" charset="0"/>
                        </a:rPr>
                        <a:t> </a:t>
                      </a:r>
                      <a:r>
                        <a:rPr lang="en-US" sz="1200" b="1" i="0" u="none" strike="noStrike" dirty="0">
                          <a:solidFill>
                            <a:srgbClr val="FFFFFF"/>
                          </a:solidFill>
                          <a:effectLst/>
                          <a:latin typeface="Trebuchet MS" panose="020B0603020202020204" pitchFamily="34" charset="0"/>
                        </a:rPr>
                        <a:t>Pillar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1200" b="1" i="0" u="none" strike="noStrike" dirty="0">
                          <a:solidFill>
                            <a:srgbClr val="FFFFFF"/>
                          </a:solidFill>
                          <a:effectLst/>
                          <a:latin typeface="Trebuchet MS" panose="020B0603020202020204" pitchFamily="34" charset="0"/>
                        </a:rPr>
                        <a:t>Current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1200" b="1" i="0" u="none" strike="noStrike" dirty="0">
                          <a:solidFill>
                            <a:srgbClr val="FFFFFF"/>
                          </a:solidFill>
                          <a:effectLst/>
                          <a:latin typeface="Trebuchet MS" panose="020B0603020202020204" pitchFamily="34" charset="0"/>
                        </a:rPr>
                        <a:t>Targeted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extLst>
                  <a:ext uri="{0D108BD9-81ED-4DB2-BD59-A6C34878D82A}">
                    <a16:rowId xmlns:a16="http://schemas.microsoft.com/office/drawing/2014/main" val="4245769259"/>
                  </a:ext>
                </a:extLst>
              </a:tr>
              <a:tr h="791344">
                <a:tc>
                  <a:txBody>
                    <a:bodyPr/>
                    <a:lstStyle/>
                    <a:p>
                      <a:pPr algn="l" fontAlgn="ctr"/>
                      <a:r>
                        <a:rPr lang="en-US" sz="1000" b="1" i="0" u="none" strike="noStrike" dirty="0">
                          <a:solidFill>
                            <a:srgbClr val="000000"/>
                          </a:solidFill>
                          <a:effectLst/>
                          <a:latin typeface="Verdana" panose="020B0604030504040204" pitchFamily="34" charset="0"/>
                          <a:ea typeface="Verdana" panose="020B0604030504040204" pitchFamily="34" charset="0"/>
                        </a:rPr>
                        <a:t>Public / Press Relations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000" b="1" i="0" u="none" strike="noStrike" dirty="0">
                          <a:solidFill>
                            <a:srgbClr val="236092"/>
                          </a:solidFill>
                          <a:effectLst/>
                          <a:latin typeface="Montserrat" panose="00000500000000000000" pitchFamily="2" charset="0"/>
                        </a:rPr>
                        <a:t>Reactive to market requirements and inquiries.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000" b="1" i="0" u="none" strike="noStrike" dirty="0">
                          <a:solidFill>
                            <a:srgbClr val="236092"/>
                          </a:solidFill>
                          <a:effectLst/>
                          <a:latin typeface="Montserrat" panose="00000500000000000000" pitchFamily="2" charset="0"/>
                        </a:rPr>
                        <a:t>Proactive development of press contacts and related investment firms press secretaries, for example). This will bolster “street cred” as a discreet and dedicated channel, but will also separately increase penetration in potentially untapped areas, solidify brand reliability perception, and perpetuate other brand characteristics as strategically determined.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extLst>
                  <a:ext uri="{0D108BD9-81ED-4DB2-BD59-A6C34878D82A}">
                    <a16:rowId xmlns:a16="http://schemas.microsoft.com/office/drawing/2014/main" val="2277180373"/>
                  </a:ext>
                </a:extLst>
              </a:tr>
            </a:tbl>
          </a:graphicData>
        </a:graphic>
      </p:graphicFrame>
    </p:spTree>
    <p:extLst>
      <p:ext uri="{BB962C8B-B14F-4D97-AF65-F5344CB8AC3E}">
        <p14:creationId xmlns:p14="http://schemas.microsoft.com/office/powerpoint/2010/main" val="296527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Фигура">
            <a:extLst>
              <a:ext uri="{FF2B5EF4-FFF2-40B4-BE49-F238E27FC236}">
                <a16:creationId xmlns:a16="http://schemas.microsoft.com/office/drawing/2014/main" id="{F2284217-1DA0-BCEC-8437-ED6AD764A7ED}"/>
              </a:ext>
            </a:extLst>
          </p:cNvPr>
          <p:cNvSpPr/>
          <p:nvPr/>
        </p:nvSpPr>
        <p:spPr>
          <a:xfrm rot="10800000">
            <a:off x="4355916" y="2120238"/>
            <a:ext cx="7193721" cy="4702797"/>
          </a:xfrm>
          <a:prstGeom prst="roundRect">
            <a:avLst>
              <a:gd name="adj" fmla="val 4618"/>
            </a:avLst>
          </a:prstGeom>
          <a:gradFill flip="none" rotWithShape="1">
            <a:gsLst>
              <a:gs pos="96000">
                <a:schemeClr val="bg1">
                  <a:alpha val="0"/>
                </a:schemeClr>
              </a:gs>
              <a:gs pos="65000">
                <a:srgbClr val="FFFFFF"/>
              </a:gs>
            </a:gsLst>
            <a:lin ang="0" scaled="1"/>
            <a:tileRect/>
          </a:gradFill>
          <a:ln w="12700">
            <a:noFill/>
            <a:miter lim="400000"/>
          </a:ln>
          <a:effectLst>
            <a:outerShdw blurRad="254000" dist="38100" dir="8100000" algn="tr" rotWithShape="0">
              <a:prstClr val="black">
                <a:alpha val="1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5" name="Фигура">
            <a:extLst>
              <a:ext uri="{FF2B5EF4-FFF2-40B4-BE49-F238E27FC236}">
                <a16:creationId xmlns:a16="http://schemas.microsoft.com/office/drawing/2014/main" id="{79461F9A-700D-8A4A-A497-9A77630E7A23}"/>
              </a:ext>
            </a:extLst>
          </p:cNvPr>
          <p:cNvSpPr/>
          <p:nvPr/>
        </p:nvSpPr>
        <p:spPr>
          <a:xfrm>
            <a:off x="651163" y="2056860"/>
            <a:ext cx="7050576" cy="4702797"/>
          </a:xfrm>
          <a:prstGeom prst="roundRect">
            <a:avLst>
              <a:gd name="adj" fmla="val 4618"/>
            </a:avLst>
          </a:prstGeom>
          <a:gradFill flip="none" rotWithShape="1">
            <a:gsLst>
              <a:gs pos="96000">
                <a:schemeClr val="bg1">
                  <a:alpha val="0"/>
                </a:schemeClr>
              </a:gs>
              <a:gs pos="65000">
                <a:srgbClr val="FFFFFF"/>
              </a:gs>
            </a:gsLst>
            <a:lin ang="0" scaled="1"/>
            <a:tileRect/>
          </a:gradFill>
          <a:ln w="12700">
            <a:noFill/>
            <a:miter lim="400000"/>
          </a:ln>
          <a:effectLst>
            <a:outerShdw blurRad="254000" dist="38100" dir="8100000" algn="tr" rotWithShape="0">
              <a:prstClr val="black">
                <a:alpha val="1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31" name="Rounded Rectangle 8">
            <a:extLst>
              <a:ext uri="{FF2B5EF4-FFF2-40B4-BE49-F238E27FC236}">
                <a16:creationId xmlns:a16="http://schemas.microsoft.com/office/drawing/2014/main" id="{73401758-649A-CE4C-9A82-FB22E27AA314}"/>
              </a:ext>
            </a:extLst>
          </p:cNvPr>
          <p:cNvSpPr/>
          <p:nvPr/>
        </p:nvSpPr>
        <p:spPr bwMode="auto">
          <a:xfrm rot="16200000">
            <a:off x="-1464672" y="4153742"/>
            <a:ext cx="4798870" cy="516635"/>
          </a:xfrm>
          <a:prstGeom prst="round2SameRect">
            <a:avLst>
              <a:gd name="adj1" fmla="val 28802"/>
              <a:gd name="adj2" fmla="val 0"/>
            </a:avLst>
          </a:prstGeom>
          <a:solidFill>
            <a:srgbClr val="236093">
              <a:alpha val="90000"/>
            </a:srgbClr>
          </a:solidFill>
          <a:ln w="9525">
            <a:noFill/>
            <a:round/>
            <a:headEnd/>
            <a:tailEnd/>
          </a:ln>
        </p:spPr>
        <p:txBody>
          <a:bodyPr vert="horz" wrap="square" lIns="91440" tIns="45720" rIns="91440" bIns="45720" numCol="1" rtlCol="0" anchor="ctr" anchorCtr="0" compatLnSpc="1">
            <a:prstTxWarp prst="textNoShape">
              <a:avLst/>
            </a:prstTxWarp>
          </a:bodyPr>
          <a:lstStyle/>
          <a:p>
            <a:pPr algn="ctr"/>
            <a:r>
              <a:rPr lang="en-US" sz="1400" b="1" dirty="0">
                <a:solidFill>
                  <a:schemeClr val="bg1"/>
                </a:solidFill>
                <a:latin typeface="Century Gothic" panose="020B0502020202020204" pitchFamily="34" charset="0"/>
              </a:rPr>
              <a:t>Action Items</a:t>
            </a:r>
          </a:p>
        </p:txBody>
      </p:sp>
      <p:sp>
        <p:nvSpPr>
          <p:cNvPr id="42" name="Rounded Rectangle 8">
            <a:extLst>
              <a:ext uri="{FF2B5EF4-FFF2-40B4-BE49-F238E27FC236}">
                <a16:creationId xmlns:a16="http://schemas.microsoft.com/office/drawing/2014/main" id="{02FBD670-0CB0-0640-853F-BB2396E05DC6}"/>
              </a:ext>
            </a:extLst>
          </p:cNvPr>
          <p:cNvSpPr/>
          <p:nvPr/>
        </p:nvSpPr>
        <p:spPr bwMode="auto">
          <a:xfrm rot="5400000">
            <a:off x="8815215" y="4156829"/>
            <a:ext cx="4809210" cy="518400"/>
          </a:xfrm>
          <a:prstGeom prst="round2SameRect">
            <a:avLst>
              <a:gd name="adj1" fmla="val 28802"/>
              <a:gd name="adj2" fmla="val 0"/>
            </a:avLst>
          </a:prstGeom>
          <a:solidFill>
            <a:srgbClr val="00B0F0">
              <a:alpha val="90000"/>
            </a:srgbClr>
          </a:solidFill>
          <a:ln w="9525">
            <a:noFill/>
            <a:round/>
            <a:headEnd/>
            <a:tailEnd/>
          </a:ln>
        </p:spPr>
        <p:txBody>
          <a:bodyPr vert="horz" wrap="square" lIns="91440" tIns="45720" rIns="91440" bIns="45720" numCol="1" rtlCol="0" anchor="ctr" anchorCtr="0" compatLnSpc="1">
            <a:prstTxWarp prst="textNoShape">
              <a:avLst/>
            </a:prstTxWarp>
          </a:bodyPr>
          <a:lstStyle/>
          <a:p>
            <a:pPr algn="ctr"/>
            <a:r>
              <a:rPr lang="en-US" sz="1400" b="1" dirty="0">
                <a:solidFill>
                  <a:schemeClr val="bg1"/>
                </a:solidFill>
                <a:latin typeface="Century Gothic" panose="020B0502020202020204" pitchFamily="34" charset="0"/>
              </a:rPr>
              <a:t>Intended Outcome</a:t>
            </a:r>
          </a:p>
        </p:txBody>
      </p:sp>
      <p:sp>
        <p:nvSpPr>
          <p:cNvPr id="10" name="Google Shape;155;p28">
            <a:extLst>
              <a:ext uri="{FF2B5EF4-FFF2-40B4-BE49-F238E27FC236}">
                <a16:creationId xmlns:a16="http://schemas.microsoft.com/office/drawing/2014/main" id="{04260295-6645-45DA-833B-88A19EF257D1}"/>
              </a:ext>
            </a:extLst>
          </p:cNvPr>
          <p:cNvSpPr txBox="1"/>
          <p:nvPr/>
        </p:nvSpPr>
        <p:spPr>
          <a:xfrm>
            <a:off x="275695" y="46504"/>
            <a:ext cx="9317777" cy="725200"/>
          </a:xfrm>
          <a:prstGeom prst="rect">
            <a:avLst/>
          </a:prstGeom>
          <a:noFill/>
          <a:ln>
            <a:noFill/>
          </a:ln>
        </p:spPr>
        <p:txBody>
          <a:bodyPr spcFirstLastPara="1" wrap="square" lIns="91433" tIns="45700" rIns="91433" bIns="45700" anchor="ctr" anchorCtr="0">
            <a:noAutofit/>
          </a:bodyPr>
          <a:lstStyle/>
          <a:p>
            <a:pPr lvl="0">
              <a:buSzPts val="2300"/>
            </a:pPr>
            <a:r>
              <a:rPr lang="en-US" sz="2700" dirty="0">
                <a:solidFill>
                  <a:srgbClr val="236092"/>
                </a:solidFill>
                <a:latin typeface="+mj-lt"/>
                <a:ea typeface="Montserrat ExtraLight"/>
                <a:cs typeface="Montserrat ExtraLight"/>
                <a:sym typeface="Montserrat ExtraLight"/>
              </a:rPr>
              <a:t>Pillar 4 – Press and Public Relations</a:t>
            </a:r>
          </a:p>
        </p:txBody>
      </p:sp>
      <p:pic>
        <p:nvPicPr>
          <p:cNvPr id="17" name="Picture 2" descr="OWL ESG">
            <a:extLst>
              <a:ext uri="{FF2B5EF4-FFF2-40B4-BE49-F238E27FC236}">
                <a16:creationId xmlns:a16="http://schemas.microsoft.com/office/drawing/2014/main" id="{91095751-A972-1313-8548-B5068DBBF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4238" y="157352"/>
            <a:ext cx="1651164" cy="41495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A3603406-37F7-BFA3-0F5B-5E8CC1D81D60}"/>
              </a:ext>
            </a:extLst>
          </p:cNvPr>
          <p:cNvGrpSpPr/>
          <p:nvPr/>
        </p:nvGrpSpPr>
        <p:grpSpPr>
          <a:xfrm>
            <a:off x="579267" y="695289"/>
            <a:ext cx="11059988" cy="632714"/>
            <a:chOff x="1522996" y="3578355"/>
            <a:chExt cx="9718121" cy="995412"/>
          </a:xfrm>
        </p:grpSpPr>
        <p:sp>
          <p:nvSpPr>
            <p:cNvPr id="3" name="Rectangle: Diagonal Corners Snipped 2">
              <a:extLst>
                <a:ext uri="{FF2B5EF4-FFF2-40B4-BE49-F238E27FC236}">
                  <a16:creationId xmlns:a16="http://schemas.microsoft.com/office/drawing/2014/main" id="{66A1AAB2-2219-2064-E859-A19E9923C7F3}"/>
                </a:ext>
              </a:extLst>
            </p:cNvPr>
            <p:cNvSpPr/>
            <p:nvPr/>
          </p:nvSpPr>
          <p:spPr>
            <a:xfrm>
              <a:off x="1522996" y="3578355"/>
              <a:ext cx="9718121" cy="995412"/>
            </a:xfrm>
            <a:prstGeom prst="snip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29B68D13-8C77-7E39-9B76-7A6CD283EAFE}"/>
                </a:ext>
              </a:extLst>
            </p:cNvPr>
            <p:cNvSpPr txBox="1"/>
            <p:nvPr/>
          </p:nvSpPr>
          <p:spPr>
            <a:xfrm>
              <a:off x="1522997" y="3705893"/>
              <a:ext cx="2469876" cy="726311"/>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b="1" kern="0" dirty="0">
                  <a:solidFill>
                    <a:srgbClr val="25659B"/>
                  </a:solidFill>
                  <a:latin typeface="Montserrat Light" panose="00000400000000000000" pitchFamily="2" charset="0"/>
                  <a:cs typeface="Arial"/>
                  <a:sym typeface="Arial"/>
                </a:rPr>
                <a:t>Overarching goal</a:t>
              </a:r>
              <a:endPar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pSp>
      <p:sp>
        <p:nvSpPr>
          <p:cNvPr id="6" name="TextBox 5">
            <a:extLst>
              <a:ext uri="{FF2B5EF4-FFF2-40B4-BE49-F238E27FC236}">
                <a16:creationId xmlns:a16="http://schemas.microsoft.com/office/drawing/2014/main" id="{ECAEC480-F814-C8AC-0F78-D9D237D70825}"/>
              </a:ext>
            </a:extLst>
          </p:cNvPr>
          <p:cNvSpPr txBox="1"/>
          <p:nvPr/>
        </p:nvSpPr>
        <p:spPr>
          <a:xfrm>
            <a:off x="3478093" y="863780"/>
            <a:ext cx="785588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latin typeface="Arial" panose="020B0604020202020204" pitchFamily="34" charset="0"/>
                <a:cs typeface="Arial" panose="020B0604020202020204" pitchFamily="34" charset="0"/>
                <a:sym typeface="Arial"/>
              </a:rPr>
              <a:t>Fully developed suite of press contacts (and press-related) who serve as additional distribution channel for OWL content, and who also rely on OWL to provide data and insight. </a:t>
            </a:r>
            <a:endPar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endParaRPr>
          </a:p>
        </p:txBody>
      </p:sp>
      <p:sp>
        <p:nvSpPr>
          <p:cNvPr id="7" name="Inhaltsplatzhalter 4">
            <a:extLst>
              <a:ext uri="{FF2B5EF4-FFF2-40B4-BE49-F238E27FC236}">
                <a16:creationId xmlns:a16="http://schemas.microsoft.com/office/drawing/2014/main" id="{CF11B60F-8CD7-65A4-939D-66F89CCB1236}"/>
              </a:ext>
            </a:extLst>
          </p:cNvPr>
          <p:cNvSpPr txBox="1">
            <a:spLocks/>
          </p:cNvSpPr>
          <p:nvPr/>
        </p:nvSpPr>
        <p:spPr>
          <a:xfrm flipH="1">
            <a:off x="1672450" y="1664046"/>
            <a:ext cx="1805643" cy="25859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67" b="1" dirty="0">
                <a:solidFill>
                  <a:schemeClr val="tx1"/>
                </a:solidFill>
                <a:latin typeface="Montserrat" panose="00000500000000000000" pitchFamily="2" charset="0"/>
              </a:rPr>
              <a:t>Gap or Need</a:t>
            </a:r>
          </a:p>
        </p:txBody>
      </p:sp>
      <p:sp>
        <p:nvSpPr>
          <p:cNvPr id="9" name="TextBox 8">
            <a:extLst>
              <a:ext uri="{FF2B5EF4-FFF2-40B4-BE49-F238E27FC236}">
                <a16:creationId xmlns:a16="http://schemas.microsoft.com/office/drawing/2014/main" id="{CDBD5DC9-2B5D-3838-B222-217E2ECEA31E}"/>
              </a:ext>
            </a:extLst>
          </p:cNvPr>
          <p:cNvSpPr txBox="1"/>
          <p:nvPr/>
        </p:nvSpPr>
        <p:spPr>
          <a:xfrm>
            <a:off x="7685545" y="1614451"/>
            <a:ext cx="3148642" cy="379656"/>
          </a:xfrm>
          <a:prstGeom prst="rect">
            <a:avLst/>
          </a:prstGeom>
          <a:noFill/>
        </p:spPr>
        <p:txBody>
          <a:bodyPr wrap="square">
            <a:spAutoFit/>
          </a:bodyPr>
          <a:lstStyle/>
          <a:p>
            <a:pPr algn="ctr"/>
            <a:r>
              <a:rPr lang="en-US" sz="1867" b="1" dirty="0">
                <a:solidFill>
                  <a:srgbClr val="000000"/>
                </a:solidFill>
                <a:latin typeface="Montserrat" panose="00000500000000000000" pitchFamily="2" charset="0"/>
                <a:ea typeface="Arial" panose="020B0604020202020204" pitchFamily="34" charset="0"/>
                <a:cs typeface="Arial" panose="020B0604020202020204" pitchFamily="34" charset="0"/>
              </a:rPr>
              <a:t>How to Define Success</a:t>
            </a:r>
            <a:endParaRPr lang="en-US" sz="2400" dirty="0"/>
          </a:p>
        </p:txBody>
      </p:sp>
      <p:graphicFrame>
        <p:nvGraphicFramePr>
          <p:cNvPr id="12" name="Table 8">
            <a:extLst>
              <a:ext uri="{FF2B5EF4-FFF2-40B4-BE49-F238E27FC236}">
                <a16:creationId xmlns:a16="http://schemas.microsoft.com/office/drawing/2014/main" id="{84767963-4930-E636-E0A0-334703D2A9EA}"/>
              </a:ext>
            </a:extLst>
          </p:cNvPr>
          <p:cNvGraphicFramePr>
            <a:graphicFrameLocks noGrp="1"/>
          </p:cNvGraphicFramePr>
          <p:nvPr>
            <p:extLst>
              <p:ext uri="{D42A27DB-BD31-4B8C-83A1-F6EECF244321}">
                <p14:modId xmlns:p14="http://schemas.microsoft.com/office/powerpoint/2010/main" val="1433270186"/>
              </p:ext>
            </p:extLst>
          </p:nvPr>
        </p:nvGraphicFramePr>
        <p:xfrm>
          <a:off x="1203180" y="2012625"/>
          <a:ext cx="9757441" cy="4281995"/>
        </p:xfrm>
        <a:graphic>
          <a:graphicData uri="http://schemas.openxmlformats.org/drawingml/2006/table">
            <a:tbl>
              <a:tblPr firstRow="1" bandRow="1">
                <a:tableStyleId>{5C22544A-7EE6-4342-B048-85BDC9FD1C3A}</a:tableStyleId>
              </a:tblPr>
              <a:tblGrid>
                <a:gridCol w="3129745">
                  <a:extLst>
                    <a:ext uri="{9D8B030D-6E8A-4147-A177-3AD203B41FA5}">
                      <a16:colId xmlns:a16="http://schemas.microsoft.com/office/drawing/2014/main" val="1651667485"/>
                    </a:ext>
                  </a:extLst>
                </a:gridCol>
                <a:gridCol w="3313848">
                  <a:extLst>
                    <a:ext uri="{9D8B030D-6E8A-4147-A177-3AD203B41FA5}">
                      <a16:colId xmlns:a16="http://schemas.microsoft.com/office/drawing/2014/main" val="2138173912"/>
                    </a:ext>
                  </a:extLst>
                </a:gridCol>
                <a:gridCol w="3313848">
                  <a:extLst>
                    <a:ext uri="{9D8B030D-6E8A-4147-A177-3AD203B41FA5}">
                      <a16:colId xmlns:a16="http://schemas.microsoft.com/office/drawing/2014/main" val="4158697405"/>
                    </a:ext>
                  </a:extLst>
                </a:gridCol>
              </a:tblGrid>
              <a:tr h="801535">
                <a:tc>
                  <a:txBody>
                    <a:bodyPr/>
                    <a:lstStyle/>
                    <a:p>
                      <a:pPr marL="0" marR="0" lvl="0" indent="0" algn="ctr" defTabSz="914104" rtl="0" eaLnBrk="1" fontAlgn="auto" latinLnBrk="0" hangingPunct="1">
                        <a:lnSpc>
                          <a:spcPts val="16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ontserrat" panose="00000500000000000000" pitchFamily="2" charset="0"/>
                          <a:ea typeface="+mn-ea"/>
                          <a:cs typeface="+mn-cs"/>
                        </a:rPr>
                        <a:t>Lack of OWL brand awareness, especially in press</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Identify and develop targeted press contacts, provide them with content</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Press contacts are identified and relationship is forged, uptake of OWL data and content becomes organic</a:t>
                      </a:r>
                    </a:p>
                  </a:txBody>
                  <a:tcPr anchor="ctr">
                    <a:solidFill>
                      <a:schemeClr val="bg1">
                        <a:lumMod val="95000"/>
                      </a:schemeClr>
                    </a:solidFill>
                  </a:tcPr>
                </a:tc>
                <a:extLst>
                  <a:ext uri="{0D108BD9-81ED-4DB2-BD59-A6C34878D82A}">
                    <a16:rowId xmlns:a16="http://schemas.microsoft.com/office/drawing/2014/main" val="4220351379"/>
                  </a:ext>
                </a:extLst>
              </a:tr>
              <a:tr h="801535">
                <a:tc>
                  <a:txBody>
                    <a:bodyPr/>
                    <a:lstStyle/>
                    <a:p>
                      <a:pPr algn="ctr"/>
                      <a:r>
                        <a:rPr lang="en-US" sz="1200" dirty="0">
                          <a:solidFill>
                            <a:schemeClr val="tx1"/>
                          </a:solidFill>
                          <a:latin typeface="Montserrat" panose="00000500000000000000" pitchFamily="2" charset="0"/>
                        </a:rPr>
                        <a:t>Distribution channel for press contacts</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Send out regular press releases promoting OWL progress, data, and advantages</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Press release to promote OWL data or content results in earned media promotion of content in press release</a:t>
                      </a:r>
                    </a:p>
                  </a:txBody>
                  <a:tcPr anchor="ctr">
                    <a:solidFill>
                      <a:schemeClr val="bg1">
                        <a:lumMod val="95000"/>
                      </a:schemeClr>
                    </a:solidFill>
                  </a:tcPr>
                </a:tc>
                <a:extLst>
                  <a:ext uri="{0D108BD9-81ED-4DB2-BD59-A6C34878D82A}">
                    <a16:rowId xmlns:a16="http://schemas.microsoft.com/office/drawing/2014/main" val="1999487768"/>
                  </a:ext>
                </a:extLst>
              </a:tr>
              <a:tr h="801535">
                <a:tc>
                  <a:txBody>
                    <a:bodyPr/>
                    <a:lstStyle/>
                    <a:p>
                      <a:pPr algn="ctr"/>
                      <a:r>
                        <a:rPr lang="en-US" sz="1200" dirty="0">
                          <a:solidFill>
                            <a:schemeClr val="tx1"/>
                          </a:solidFill>
                          <a:latin typeface="Montserrat" panose="00000500000000000000" pitchFamily="2" charset="0"/>
                        </a:rPr>
                        <a:t>OWL brand awareness</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Use press conducts for interviews to promote OWL and build “street cred”</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Press contacts (and new press) reach out to us for comment, data, interview, etc. </a:t>
                      </a:r>
                    </a:p>
                  </a:txBody>
                  <a:tcPr anchor="ctr">
                    <a:solidFill>
                      <a:schemeClr val="bg1">
                        <a:lumMod val="95000"/>
                      </a:schemeClr>
                    </a:solidFill>
                  </a:tcPr>
                </a:tc>
                <a:extLst>
                  <a:ext uri="{0D108BD9-81ED-4DB2-BD59-A6C34878D82A}">
                    <a16:rowId xmlns:a16="http://schemas.microsoft.com/office/drawing/2014/main" val="3159005160"/>
                  </a:ext>
                </a:extLst>
              </a:tr>
              <a:tr h="801535">
                <a:tc>
                  <a:txBody>
                    <a:bodyPr/>
                    <a:lstStyle/>
                    <a:p>
                      <a:pPr algn="ctr"/>
                      <a:endParaRPr lang="en-US" sz="120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extLst>
                  <a:ext uri="{0D108BD9-81ED-4DB2-BD59-A6C34878D82A}">
                    <a16:rowId xmlns:a16="http://schemas.microsoft.com/office/drawing/2014/main" val="2493912742"/>
                  </a:ext>
                </a:extLst>
              </a:tr>
              <a:tr h="801535">
                <a:tc>
                  <a:txBody>
                    <a:bodyPr/>
                    <a:lstStyle/>
                    <a:p>
                      <a:pPr algn="ctr"/>
                      <a:endParaRPr lang="en-US" sz="120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extLst>
                  <a:ext uri="{0D108BD9-81ED-4DB2-BD59-A6C34878D82A}">
                    <a16:rowId xmlns:a16="http://schemas.microsoft.com/office/drawing/2014/main" val="2167292244"/>
                  </a:ext>
                </a:extLst>
              </a:tr>
              <a:tr h="0">
                <a:tc>
                  <a:txBody>
                    <a:bodyPr/>
                    <a:lstStyle/>
                    <a:p>
                      <a:pPr algn="ctr"/>
                      <a:endParaRPr lang="en-US" sz="120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extLst>
                  <a:ext uri="{0D108BD9-81ED-4DB2-BD59-A6C34878D82A}">
                    <a16:rowId xmlns:a16="http://schemas.microsoft.com/office/drawing/2014/main" val="167171113"/>
                  </a:ext>
                </a:extLst>
              </a:tr>
            </a:tbl>
          </a:graphicData>
        </a:graphic>
      </p:graphicFrame>
      <p:sp>
        <p:nvSpPr>
          <p:cNvPr id="13" name="Inhaltsplatzhalter 4">
            <a:extLst>
              <a:ext uri="{FF2B5EF4-FFF2-40B4-BE49-F238E27FC236}">
                <a16:creationId xmlns:a16="http://schemas.microsoft.com/office/drawing/2014/main" id="{DCE96C34-14CA-AF4B-83F4-7B2B7F514FC0}"/>
              </a:ext>
            </a:extLst>
          </p:cNvPr>
          <p:cNvSpPr txBox="1">
            <a:spLocks/>
          </p:cNvSpPr>
          <p:nvPr/>
        </p:nvSpPr>
        <p:spPr>
          <a:xfrm flipH="1">
            <a:off x="4699948" y="1681957"/>
            <a:ext cx="2514606" cy="25859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67" b="1" dirty="0">
                <a:solidFill>
                  <a:schemeClr val="tx1"/>
                </a:solidFill>
                <a:latin typeface="Montserrat" panose="00000500000000000000" pitchFamily="2" charset="0"/>
              </a:rPr>
              <a:t>Solution or Tactic</a:t>
            </a:r>
          </a:p>
        </p:txBody>
      </p:sp>
      <p:sp>
        <p:nvSpPr>
          <p:cNvPr id="8" name="Google Shape;159;p28">
            <a:extLst>
              <a:ext uri="{FF2B5EF4-FFF2-40B4-BE49-F238E27FC236}">
                <a16:creationId xmlns:a16="http://schemas.microsoft.com/office/drawing/2014/main" id="{96C3C153-3B1C-B266-90C6-39E881C6620D}"/>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20</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spTree>
    <p:extLst>
      <p:ext uri="{BB962C8B-B14F-4D97-AF65-F5344CB8AC3E}">
        <p14:creationId xmlns:p14="http://schemas.microsoft.com/office/powerpoint/2010/main" val="402813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p:tgtEl>
                                          <p:spTgt spid="31"/>
                                        </p:tgtEl>
                                        <p:attrNameLst>
                                          <p:attrName>ppt_x</p:attrName>
                                        </p:attrNameLst>
                                      </p:cBhvr>
                                      <p:tavLst>
                                        <p:tav tm="0">
                                          <p:val>
                                            <p:strVal val="#ppt_x+#ppt_w*1.125000"/>
                                          </p:val>
                                        </p:tav>
                                        <p:tav tm="100000">
                                          <p:val>
                                            <p:strVal val="#ppt_x"/>
                                          </p:val>
                                        </p:tav>
                                      </p:tavLst>
                                    </p:anim>
                                    <p:animEffect transition="in" filter="wipe(left)">
                                      <p:cBhvr>
                                        <p:cTn id="8" dur="10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000"/>
                                        <p:tgtEl>
                                          <p:spTgt spid="42"/>
                                        </p:tgtEl>
                                        <p:attrNameLst>
                                          <p:attrName>ppt_x</p:attrName>
                                        </p:attrNameLst>
                                      </p:cBhvr>
                                      <p:tavLst>
                                        <p:tav tm="0">
                                          <p:val>
                                            <p:strVal val="#ppt_x-#ppt_w*1.125000"/>
                                          </p:val>
                                        </p:tav>
                                        <p:tav tm="100000">
                                          <p:val>
                                            <p:strVal val="#ppt_x"/>
                                          </p:val>
                                        </p:tav>
                                      </p:tavLst>
                                    </p:anim>
                                    <p:animEffect transition="in" filter="wipe(right)">
                                      <p:cBhvr>
                                        <p:cTn id="12" dur="10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000"/>
                                        <p:tgtEl>
                                          <p:spTgt spid="5"/>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left)">
                                      <p:cBhvr>
                                        <p:cTn id="20" dur="1000"/>
                                        <p:tgtEl>
                                          <p:spTgt spid="56"/>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12" presetClass="entr" presetSubtype="2"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000"/>
                                        <p:tgtEl>
                                          <p:spTgt spid="7"/>
                                        </p:tgtEl>
                                        <p:attrNameLst>
                                          <p:attrName>ppt_x</p:attrName>
                                        </p:attrNameLst>
                                      </p:cBhvr>
                                      <p:tavLst>
                                        <p:tav tm="0">
                                          <p:val>
                                            <p:strVal val="#ppt_x+#ppt_w*1.125000"/>
                                          </p:val>
                                        </p:tav>
                                        <p:tav tm="100000">
                                          <p:val>
                                            <p:strVal val="#ppt_x"/>
                                          </p:val>
                                        </p:tav>
                                      </p:tavLst>
                                    </p:anim>
                                    <p:animEffect transition="in" filter="wipe(left)">
                                      <p:cBhvr>
                                        <p:cTn id="34" dur="1000"/>
                                        <p:tgtEl>
                                          <p:spTgt spid="7"/>
                                        </p:tgtEl>
                                      </p:cBhvr>
                                    </p:animEffect>
                                  </p:childTnLst>
                                </p:cTn>
                              </p:par>
                              <p:par>
                                <p:cTn id="35" presetID="12" presetClass="entr" presetSubtype="2"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1000"/>
                                        <p:tgtEl>
                                          <p:spTgt spid="13"/>
                                        </p:tgtEl>
                                        <p:attrNameLst>
                                          <p:attrName>ppt_x</p:attrName>
                                        </p:attrNameLst>
                                      </p:cBhvr>
                                      <p:tavLst>
                                        <p:tav tm="0">
                                          <p:val>
                                            <p:strVal val="#ppt_x+#ppt_w*1.125000"/>
                                          </p:val>
                                        </p:tav>
                                        <p:tav tm="100000">
                                          <p:val>
                                            <p:strVal val="#ppt_x"/>
                                          </p:val>
                                        </p:tav>
                                      </p:tavLst>
                                    </p:anim>
                                    <p:animEffect transition="in" filter="wipe(left)">
                                      <p:cBhvr>
                                        <p:cTn id="3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 grpId="0" animBg="1"/>
      <p:bldP spid="31" grpId="0" animBg="1"/>
      <p:bldP spid="42" grpId="0" animBg="1"/>
      <p:bldP spid="6" grpId="0"/>
      <p:bldP spid="7"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6000"/>
                    </a14:imgEffect>
                  </a14:imgLayer>
                </a14:imgProps>
              </a:ext>
            </a:extLst>
          </a:blip>
          <a:srcRect/>
          <a:stretch>
            <a:fillRect t="-1000" b="-1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21</a:t>
            </a:fld>
            <a:endParaRPr lang="en"/>
          </a:p>
        </p:txBody>
      </p:sp>
      <p:pic>
        <p:nvPicPr>
          <p:cNvPr id="3" name="Picture 2" descr="OWL ESG">
            <a:extLst>
              <a:ext uri="{FF2B5EF4-FFF2-40B4-BE49-F238E27FC236}">
                <a16:creationId xmlns:a16="http://schemas.microsoft.com/office/drawing/2014/main" id="{63A2ECCE-783C-FF3E-4751-7E81E59BC8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0947" y="2939144"/>
            <a:ext cx="1838851" cy="4390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59EC69F-9991-C89D-F477-0AA24070153C}"/>
              </a:ext>
            </a:extLst>
          </p:cNvPr>
          <p:cNvSpPr txBox="1"/>
          <p:nvPr/>
        </p:nvSpPr>
        <p:spPr>
          <a:xfrm>
            <a:off x="3910645" y="3310153"/>
            <a:ext cx="6975891"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 Pillar 5 – Feedback Loop and Adjustments</a:t>
            </a:r>
            <a:endParaRPr kumimoji="0" lang="en-US" sz="21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aphicFrame>
        <p:nvGraphicFramePr>
          <p:cNvPr id="6" name="Table 5">
            <a:extLst>
              <a:ext uri="{FF2B5EF4-FFF2-40B4-BE49-F238E27FC236}">
                <a16:creationId xmlns:a16="http://schemas.microsoft.com/office/drawing/2014/main" id="{4FE5B5A8-23DC-C36B-BAF8-7DF6334E1A5B}"/>
              </a:ext>
            </a:extLst>
          </p:cNvPr>
          <p:cNvGraphicFramePr>
            <a:graphicFrameLocks noGrp="1"/>
          </p:cNvGraphicFramePr>
          <p:nvPr>
            <p:extLst>
              <p:ext uri="{D42A27DB-BD31-4B8C-83A1-F6EECF244321}">
                <p14:modId xmlns:p14="http://schemas.microsoft.com/office/powerpoint/2010/main" val="550093641"/>
              </p:ext>
            </p:extLst>
          </p:nvPr>
        </p:nvGraphicFramePr>
        <p:xfrm>
          <a:off x="0" y="5581292"/>
          <a:ext cx="9049109" cy="1276708"/>
        </p:xfrm>
        <a:graphic>
          <a:graphicData uri="http://schemas.openxmlformats.org/drawingml/2006/table">
            <a:tbl>
              <a:tblPr/>
              <a:tblGrid>
                <a:gridCol w="1033922">
                  <a:extLst>
                    <a:ext uri="{9D8B030D-6E8A-4147-A177-3AD203B41FA5}">
                      <a16:colId xmlns:a16="http://schemas.microsoft.com/office/drawing/2014/main" val="2630046895"/>
                    </a:ext>
                  </a:extLst>
                </a:gridCol>
                <a:gridCol w="3625761">
                  <a:extLst>
                    <a:ext uri="{9D8B030D-6E8A-4147-A177-3AD203B41FA5}">
                      <a16:colId xmlns:a16="http://schemas.microsoft.com/office/drawing/2014/main" val="294450020"/>
                    </a:ext>
                  </a:extLst>
                </a:gridCol>
                <a:gridCol w="4389426">
                  <a:extLst>
                    <a:ext uri="{9D8B030D-6E8A-4147-A177-3AD203B41FA5}">
                      <a16:colId xmlns:a16="http://schemas.microsoft.com/office/drawing/2014/main" val="3214077403"/>
                    </a:ext>
                  </a:extLst>
                </a:gridCol>
              </a:tblGrid>
              <a:tr h="485364">
                <a:tc>
                  <a:txBody>
                    <a:bodyPr/>
                    <a:lstStyle/>
                    <a:p>
                      <a:pPr algn="ctr" fontAlgn="ctr"/>
                      <a:r>
                        <a:rPr lang="en-US" sz="1200" b="1" i="0" u="none" strike="noStrike" dirty="0">
                          <a:solidFill>
                            <a:srgbClr val="FFFFFF"/>
                          </a:solidFill>
                          <a:effectLst/>
                          <a:latin typeface="Calibri" panose="020F0502020204030204" pitchFamily="34" charset="0"/>
                        </a:rPr>
                        <a:t> </a:t>
                      </a:r>
                      <a:r>
                        <a:rPr lang="en-US" sz="1200" b="1" i="0" u="none" strike="noStrike" dirty="0">
                          <a:solidFill>
                            <a:srgbClr val="FFFFFF"/>
                          </a:solidFill>
                          <a:effectLst/>
                          <a:latin typeface="Trebuchet MS" panose="020B0603020202020204" pitchFamily="34" charset="0"/>
                        </a:rPr>
                        <a:t>Pillar</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1200" b="1" i="0" u="none" strike="noStrike" dirty="0">
                          <a:solidFill>
                            <a:srgbClr val="FFFFFF"/>
                          </a:solidFill>
                          <a:effectLst/>
                          <a:latin typeface="Trebuchet MS" panose="020B0603020202020204" pitchFamily="34" charset="0"/>
                        </a:rPr>
                        <a:t>Current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tc>
                  <a:txBody>
                    <a:bodyPr/>
                    <a:lstStyle/>
                    <a:p>
                      <a:pPr algn="ctr" fontAlgn="ctr"/>
                      <a:r>
                        <a:rPr lang="en-US" sz="1200" b="1" i="0" u="none" strike="noStrike" dirty="0">
                          <a:solidFill>
                            <a:srgbClr val="FFFFFF"/>
                          </a:solidFill>
                          <a:effectLst/>
                          <a:latin typeface="Trebuchet MS" panose="020B0603020202020204" pitchFamily="34" charset="0"/>
                        </a:rPr>
                        <a:t>Targeted Approach</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36092"/>
                    </a:solidFill>
                  </a:tcPr>
                </a:tc>
                <a:extLst>
                  <a:ext uri="{0D108BD9-81ED-4DB2-BD59-A6C34878D82A}">
                    <a16:rowId xmlns:a16="http://schemas.microsoft.com/office/drawing/2014/main" val="4245769259"/>
                  </a:ext>
                </a:extLst>
              </a:tr>
              <a:tr h="791344">
                <a:tc>
                  <a:txBody>
                    <a:bodyPr/>
                    <a:lstStyle/>
                    <a:p>
                      <a:pPr algn="l" fontAlgn="ctr"/>
                      <a:r>
                        <a:rPr lang="en-US" sz="1000" b="1" i="0" u="none" strike="noStrike" dirty="0">
                          <a:solidFill>
                            <a:srgbClr val="000000"/>
                          </a:solidFill>
                          <a:effectLst/>
                          <a:latin typeface="Verdana" panose="020B0604030504040204" pitchFamily="34" charset="0"/>
                          <a:ea typeface="Verdana" panose="020B0604030504040204" pitchFamily="34" charset="0"/>
                        </a:rPr>
                        <a:t>Feedback Loop</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000" b="1" i="0" u="none" strike="noStrike" dirty="0">
                          <a:solidFill>
                            <a:srgbClr val="236092"/>
                          </a:solidFill>
                          <a:effectLst/>
                          <a:latin typeface="Montserrat" panose="00000500000000000000" pitchFamily="2" charset="0"/>
                        </a:rPr>
                        <a:t>Some SEO development and web analytics. </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tc>
                  <a:txBody>
                    <a:bodyPr/>
                    <a:lstStyle/>
                    <a:p>
                      <a:pPr algn="ctr" fontAlgn="ctr">
                        <a:spcBef>
                          <a:spcPts val="600"/>
                        </a:spcBef>
                      </a:pPr>
                      <a:r>
                        <a:rPr lang="en-US" sz="1000" b="1" i="0" u="none" strike="noStrike" dirty="0">
                          <a:solidFill>
                            <a:srgbClr val="236092"/>
                          </a:solidFill>
                          <a:effectLst/>
                          <a:latin typeface="Montserrat" panose="00000500000000000000" pitchFamily="2" charset="0"/>
                        </a:rPr>
                        <a:t>Detailed tracking of metrics related to aspects of comms plan, and adjustment on pre-determined timelines as needed. Metrics determined based on Company strategic goals, in collaboration with CEO, Sales team, product team, and external strategic partners.</a:t>
                      </a:r>
                    </a:p>
                  </a:txBody>
                  <a:tcPr marL="7845" marR="7845" marT="7845" marB="0" anchor="ctr">
                    <a:lnL w="12700" cap="flat" cmpd="sng" algn="ctr">
                      <a:solidFill>
                        <a:schemeClr val="tx1"/>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solidFill>
                      <a:schemeClr val="bg1">
                        <a:lumMod val="85000"/>
                      </a:schemeClr>
                    </a:solidFill>
                  </a:tcPr>
                </a:tc>
                <a:extLst>
                  <a:ext uri="{0D108BD9-81ED-4DB2-BD59-A6C34878D82A}">
                    <a16:rowId xmlns:a16="http://schemas.microsoft.com/office/drawing/2014/main" val="2277180373"/>
                  </a:ext>
                </a:extLst>
              </a:tr>
            </a:tbl>
          </a:graphicData>
        </a:graphic>
      </p:graphicFrame>
    </p:spTree>
    <p:extLst>
      <p:ext uri="{BB962C8B-B14F-4D97-AF65-F5344CB8AC3E}">
        <p14:creationId xmlns:p14="http://schemas.microsoft.com/office/powerpoint/2010/main" val="295339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Фигура">
            <a:extLst>
              <a:ext uri="{FF2B5EF4-FFF2-40B4-BE49-F238E27FC236}">
                <a16:creationId xmlns:a16="http://schemas.microsoft.com/office/drawing/2014/main" id="{F2284217-1DA0-BCEC-8437-ED6AD764A7ED}"/>
              </a:ext>
            </a:extLst>
          </p:cNvPr>
          <p:cNvSpPr/>
          <p:nvPr/>
        </p:nvSpPr>
        <p:spPr>
          <a:xfrm rot="10800000">
            <a:off x="4355916" y="2120238"/>
            <a:ext cx="7193721" cy="4702797"/>
          </a:xfrm>
          <a:prstGeom prst="roundRect">
            <a:avLst>
              <a:gd name="adj" fmla="val 4618"/>
            </a:avLst>
          </a:prstGeom>
          <a:gradFill flip="none" rotWithShape="1">
            <a:gsLst>
              <a:gs pos="96000">
                <a:schemeClr val="bg1">
                  <a:alpha val="0"/>
                </a:schemeClr>
              </a:gs>
              <a:gs pos="65000">
                <a:srgbClr val="FFFFFF"/>
              </a:gs>
            </a:gsLst>
            <a:lin ang="0" scaled="1"/>
            <a:tileRect/>
          </a:gradFill>
          <a:ln w="12700">
            <a:noFill/>
            <a:miter lim="400000"/>
          </a:ln>
          <a:effectLst>
            <a:outerShdw blurRad="254000" dist="38100" dir="8100000" algn="tr" rotWithShape="0">
              <a:prstClr val="black">
                <a:alpha val="1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5" name="Фигура">
            <a:extLst>
              <a:ext uri="{FF2B5EF4-FFF2-40B4-BE49-F238E27FC236}">
                <a16:creationId xmlns:a16="http://schemas.microsoft.com/office/drawing/2014/main" id="{79461F9A-700D-8A4A-A497-9A77630E7A23}"/>
              </a:ext>
            </a:extLst>
          </p:cNvPr>
          <p:cNvSpPr/>
          <p:nvPr/>
        </p:nvSpPr>
        <p:spPr>
          <a:xfrm>
            <a:off x="651163" y="2056860"/>
            <a:ext cx="7050576" cy="4702797"/>
          </a:xfrm>
          <a:prstGeom prst="roundRect">
            <a:avLst>
              <a:gd name="adj" fmla="val 4618"/>
            </a:avLst>
          </a:prstGeom>
          <a:gradFill flip="none" rotWithShape="1">
            <a:gsLst>
              <a:gs pos="96000">
                <a:schemeClr val="bg1">
                  <a:alpha val="0"/>
                </a:schemeClr>
              </a:gs>
              <a:gs pos="65000">
                <a:srgbClr val="FFFFFF"/>
              </a:gs>
            </a:gsLst>
            <a:lin ang="0" scaled="1"/>
            <a:tileRect/>
          </a:gradFill>
          <a:ln w="12700">
            <a:noFill/>
            <a:miter lim="400000"/>
          </a:ln>
          <a:effectLst>
            <a:outerShdw blurRad="254000" dist="38100" dir="8100000" algn="tr" rotWithShape="0">
              <a:prstClr val="black">
                <a:alpha val="1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31" name="Rounded Rectangle 8">
            <a:extLst>
              <a:ext uri="{FF2B5EF4-FFF2-40B4-BE49-F238E27FC236}">
                <a16:creationId xmlns:a16="http://schemas.microsoft.com/office/drawing/2014/main" id="{73401758-649A-CE4C-9A82-FB22E27AA314}"/>
              </a:ext>
            </a:extLst>
          </p:cNvPr>
          <p:cNvSpPr/>
          <p:nvPr/>
        </p:nvSpPr>
        <p:spPr bwMode="auto">
          <a:xfrm rot="16200000">
            <a:off x="-1464672" y="4153742"/>
            <a:ext cx="4798870" cy="516635"/>
          </a:xfrm>
          <a:prstGeom prst="round2SameRect">
            <a:avLst>
              <a:gd name="adj1" fmla="val 28802"/>
              <a:gd name="adj2" fmla="val 0"/>
            </a:avLst>
          </a:prstGeom>
          <a:solidFill>
            <a:srgbClr val="236093">
              <a:alpha val="90000"/>
            </a:srgbClr>
          </a:solidFill>
          <a:ln w="9525">
            <a:noFill/>
            <a:round/>
            <a:headEnd/>
            <a:tailEnd/>
          </a:ln>
        </p:spPr>
        <p:txBody>
          <a:bodyPr vert="horz" wrap="square" lIns="91440" tIns="45720" rIns="91440" bIns="45720" numCol="1" rtlCol="0" anchor="ctr" anchorCtr="0" compatLnSpc="1">
            <a:prstTxWarp prst="textNoShape">
              <a:avLst/>
            </a:prstTxWarp>
          </a:bodyPr>
          <a:lstStyle/>
          <a:p>
            <a:pPr algn="ctr"/>
            <a:r>
              <a:rPr lang="en-US" sz="1400" b="1" dirty="0">
                <a:solidFill>
                  <a:schemeClr val="bg1"/>
                </a:solidFill>
                <a:latin typeface="Century Gothic" panose="020B0502020202020204" pitchFamily="34" charset="0"/>
              </a:rPr>
              <a:t>Action Items</a:t>
            </a:r>
          </a:p>
        </p:txBody>
      </p:sp>
      <p:sp>
        <p:nvSpPr>
          <p:cNvPr id="42" name="Rounded Rectangle 8">
            <a:extLst>
              <a:ext uri="{FF2B5EF4-FFF2-40B4-BE49-F238E27FC236}">
                <a16:creationId xmlns:a16="http://schemas.microsoft.com/office/drawing/2014/main" id="{02FBD670-0CB0-0640-853F-BB2396E05DC6}"/>
              </a:ext>
            </a:extLst>
          </p:cNvPr>
          <p:cNvSpPr/>
          <p:nvPr/>
        </p:nvSpPr>
        <p:spPr bwMode="auto">
          <a:xfrm rot="5400000">
            <a:off x="8815215" y="4156829"/>
            <a:ext cx="4809210" cy="518400"/>
          </a:xfrm>
          <a:prstGeom prst="round2SameRect">
            <a:avLst>
              <a:gd name="adj1" fmla="val 28802"/>
              <a:gd name="adj2" fmla="val 0"/>
            </a:avLst>
          </a:prstGeom>
          <a:solidFill>
            <a:srgbClr val="00B0F0">
              <a:alpha val="90000"/>
            </a:srgbClr>
          </a:solidFill>
          <a:ln w="9525">
            <a:noFill/>
            <a:round/>
            <a:headEnd/>
            <a:tailEnd/>
          </a:ln>
        </p:spPr>
        <p:txBody>
          <a:bodyPr vert="horz" wrap="square" lIns="91440" tIns="45720" rIns="91440" bIns="45720" numCol="1" rtlCol="0" anchor="ctr" anchorCtr="0" compatLnSpc="1">
            <a:prstTxWarp prst="textNoShape">
              <a:avLst/>
            </a:prstTxWarp>
          </a:bodyPr>
          <a:lstStyle/>
          <a:p>
            <a:pPr algn="ctr"/>
            <a:r>
              <a:rPr lang="en-US" sz="1400" b="1" dirty="0">
                <a:solidFill>
                  <a:schemeClr val="bg1"/>
                </a:solidFill>
                <a:latin typeface="Century Gothic" panose="020B0502020202020204" pitchFamily="34" charset="0"/>
              </a:rPr>
              <a:t>Intended Outcome</a:t>
            </a:r>
          </a:p>
        </p:txBody>
      </p:sp>
      <p:sp>
        <p:nvSpPr>
          <p:cNvPr id="10" name="Google Shape;155;p28">
            <a:extLst>
              <a:ext uri="{FF2B5EF4-FFF2-40B4-BE49-F238E27FC236}">
                <a16:creationId xmlns:a16="http://schemas.microsoft.com/office/drawing/2014/main" id="{04260295-6645-45DA-833B-88A19EF257D1}"/>
              </a:ext>
            </a:extLst>
          </p:cNvPr>
          <p:cNvSpPr txBox="1"/>
          <p:nvPr/>
        </p:nvSpPr>
        <p:spPr>
          <a:xfrm>
            <a:off x="275695" y="46504"/>
            <a:ext cx="9317777" cy="725200"/>
          </a:xfrm>
          <a:prstGeom prst="rect">
            <a:avLst/>
          </a:prstGeom>
          <a:noFill/>
          <a:ln>
            <a:noFill/>
          </a:ln>
        </p:spPr>
        <p:txBody>
          <a:bodyPr spcFirstLastPara="1" wrap="square" lIns="91433" tIns="45700" rIns="91433" bIns="45700" anchor="ctr" anchorCtr="0">
            <a:noAutofit/>
          </a:bodyPr>
          <a:lstStyle/>
          <a:p>
            <a:pPr lvl="0">
              <a:buSzPts val="2300"/>
            </a:pPr>
            <a:r>
              <a:rPr lang="en-US" sz="2700" dirty="0">
                <a:solidFill>
                  <a:srgbClr val="236092"/>
                </a:solidFill>
                <a:latin typeface="+mj-lt"/>
                <a:ea typeface="Montserrat ExtraLight"/>
                <a:cs typeface="Montserrat ExtraLight"/>
                <a:sym typeface="Montserrat ExtraLight"/>
              </a:rPr>
              <a:t>Pillar 5 - Feedback Loop and Adjustments</a:t>
            </a:r>
          </a:p>
        </p:txBody>
      </p:sp>
      <p:pic>
        <p:nvPicPr>
          <p:cNvPr id="17" name="Picture 2" descr="OWL ESG">
            <a:extLst>
              <a:ext uri="{FF2B5EF4-FFF2-40B4-BE49-F238E27FC236}">
                <a16:creationId xmlns:a16="http://schemas.microsoft.com/office/drawing/2014/main" id="{91095751-A972-1313-8548-B5068DBBF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4238" y="157352"/>
            <a:ext cx="1651164" cy="41495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A3603406-37F7-BFA3-0F5B-5E8CC1D81D60}"/>
              </a:ext>
            </a:extLst>
          </p:cNvPr>
          <p:cNvGrpSpPr/>
          <p:nvPr/>
        </p:nvGrpSpPr>
        <p:grpSpPr>
          <a:xfrm>
            <a:off x="579267" y="695289"/>
            <a:ext cx="11059988" cy="632714"/>
            <a:chOff x="1522996" y="3578355"/>
            <a:chExt cx="9718121" cy="995412"/>
          </a:xfrm>
        </p:grpSpPr>
        <p:sp>
          <p:nvSpPr>
            <p:cNvPr id="3" name="Rectangle: Diagonal Corners Snipped 2">
              <a:extLst>
                <a:ext uri="{FF2B5EF4-FFF2-40B4-BE49-F238E27FC236}">
                  <a16:creationId xmlns:a16="http://schemas.microsoft.com/office/drawing/2014/main" id="{66A1AAB2-2219-2064-E859-A19E9923C7F3}"/>
                </a:ext>
              </a:extLst>
            </p:cNvPr>
            <p:cNvSpPr/>
            <p:nvPr/>
          </p:nvSpPr>
          <p:spPr>
            <a:xfrm>
              <a:off x="1522996" y="3578355"/>
              <a:ext cx="9718121" cy="995412"/>
            </a:xfrm>
            <a:prstGeom prst="snip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29B68D13-8C77-7E39-9B76-7A6CD283EAFE}"/>
                </a:ext>
              </a:extLst>
            </p:cNvPr>
            <p:cNvSpPr txBox="1"/>
            <p:nvPr/>
          </p:nvSpPr>
          <p:spPr>
            <a:xfrm>
              <a:off x="1522997" y="3705893"/>
              <a:ext cx="2469876" cy="726311"/>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b="1" kern="0" dirty="0">
                  <a:solidFill>
                    <a:srgbClr val="25659B"/>
                  </a:solidFill>
                  <a:latin typeface="Montserrat Light" panose="00000400000000000000" pitchFamily="2" charset="0"/>
                  <a:cs typeface="Arial"/>
                  <a:sym typeface="Arial"/>
                </a:rPr>
                <a:t>Overarching goal</a:t>
              </a:r>
              <a:endPar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endParaRPr>
            </a:p>
          </p:txBody>
        </p:sp>
      </p:grpSp>
      <p:sp>
        <p:nvSpPr>
          <p:cNvPr id="6" name="TextBox 5">
            <a:extLst>
              <a:ext uri="{FF2B5EF4-FFF2-40B4-BE49-F238E27FC236}">
                <a16:creationId xmlns:a16="http://schemas.microsoft.com/office/drawing/2014/main" id="{ECAEC480-F814-C8AC-0F78-D9D237D70825}"/>
              </a:ext>
            </a:extLst>
          </p:cNvPr>
          <p:cNvSpPr txBox="1"/>
          <p:nvPr/>
        </p:nvSpPr>
        <p:spPr>
          <a:xfrm>
            <a:off x="3478093" y="863780"/>
            <a:ext cx="785588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latin typeface="Arial" panose="020B0604020202020204" pitchFamily="34" charset="0"/>
                <a:cs typeface="Arial" panose="020B0604020202020204" pitchFamily="34" charset="0"/>
                <a:sym typeface="Arial"/>
              </a:rPr>
              <a:t>To use feedback (metrics, sales team, etc.) to continue to hone the comms plan for increased effectiveness, based on tracking metrics and KPIs. </a:t>
            </a:r>
            <a:endPar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endParaRPr>
          </a:p>
        </p:txBody>
      </p:sp>
      <p:sp>
        <p:nvSpPr>
          <p:cNvPr id="7" name="Inhaltsplatzhalter 4">
            <a:extLst>
              <a:ext uri="{FF2B5EF4-FFF2-40B4-BE49-F238E27FC236}">
                <a16:creationId xmlns:a16="http://schemas.microsoft.com/office/drawing/2014/main" id="{EE67530A-9E0D-FB07-2AB6-52206CE4D206}"/>
              </a:ext>
            </a:extLst>
          </p:cNvPr>
          <p:cNvSpPr txBox="1">
            <a:spLocks/>
          </p:cNvSpPr>
          <p:nvPr/>
        </p:nvSpPr>
        <p:spPr>
          <a:xfrm flipH="1">
            <a:off x="1584539" y="1693669"/>
            <a:ext cx="1805643" cy="25859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67" b="1" dirty="0">
                <a:solidFill>
                  <a:schemeClr val="tx1"/>
                </a:solidFill>
                <a:latin typeface="Montserrat" panose="00000500000000000000" pitchFamily="2" charset="0"/>
              </a:rPr>
              <a:t>Gap or Need</a:t>
            </a:r>
          </a:p>
        </p:txBody>
      </p:sp>
      <p:sp>
        <p:nvSpPr>
          <p:cNvPr id="9" name="TextBox 8">
            <a:extLst>
              <a:ext uri="{FF2B5EF4-FFF2-40B4-BE49-F238E27FC236}">
                <a16:creationId xmlns:a16="http://schemas.microsoft.com/office/drawing/2014/main" id="{0CE84E7D-F03B-95DB-02C5-1EB3E1C32B39}"/>
              </a:ext>
            </a:extLst>
          </p:cNvPr>
          <p:cNvSpPr txBox="1"/>
          <p:nvPr/>
        </p:nvSpPr>
        <p:spPr>
          <a:xfrm>
            <a:off x="7701739" y="1613825"/>
            <a:ext cx="3148642" cy="379656"/>
          </a:xfrm>
          <a:prstGeom prst="rect">
            <a:avLst/>
          </a:prstGeom>
          <a:noFill/>
        </p:spPr>
        <p:txBody>
          <a:bodyPr wrap="square">
            <a:spAutoFit/>
          </a:bodyPr>
          <a:lstStyle/>
          <a:p>
            <a:pPr algn="ctr"/>
            <a:r>
              <a:rPr lang="en-US" sz="1867" b="1" dirty="0">
                <a:solidFill>
                  <a:srgbClr val="000000"/>
                </a:solidFill>
                <a:latin typeface="Montserrat" panose="00000500000000000000" pitchFamily="2" charset="0"/>
                <a:ea typeface="Arial" panose="020B0604020202020204" pitchFamily="34" charset="0"/>
                <a:cs typeface="Arial" panose="020B0604020202020204" pitchFamily="34" charset="0"/>
              </a:rPr>
              <a:t>How to Define Success</a:t>
            </a:r>
            <a:endParaRPr lang="en-US" sz="2400" dirty="0"/>
          </a:p>
        </p:txBody>
      </p:sp>
      <p:graphicFrame>
        <p:nvGraphicFramePr>
          <p:cNvPr id="12" name="Table 8">
            <a:extLst>
              <a:ext uri="{FF2B5EF4-FFF2-40B4-BE49-F238E27FC236}">
                <a16:creationId xmlns:a16="http://schemas.microsoft.com/office/drawing/2014/main" id="{606536F4-2852-0F6B-2835-321CBEAD4D3E}"/>
              </a:ext>
            </a:extLst>
          </p:cNvPr>
          <p:cNvGraphicFramePr>
            <a:graphicFrameLocks noGrp="1"/>
          </p:cNvGraphicFramePr>
          <p:nvPr>
            <p:extLst>
              <p:ext uri="{D42A27DB-BD31-4B8C-83A1-F6EECF244321}">
                <p14:modId xmlns:p14="http://schemas.microsoft.com/office/powerpoint/2010/main" val="2866767054"/>
              </p:ext>
            </p:extLst>
          </p:nvPr>
        </p:nvGraphicFramePr>
        <p:xfrm>
          <a:off x="1230540" y="2011424"/>
          <a:ext cx="9757441" cy="2678925"/>
        </p:xfrm>
        <a:graphic>
          <a:graphicData uri="http://schemas.openxmlformats.org/drawingml/2006/table">
            <a:tbl>
              <a:tblPr firstRow="1" bandRow="1">
                <a:tableStyleId>{5C22544A-7EE6-4342-B048-85BDC9FD1C3A}</a:tableStyleId>
              </a:tblPr>
              <a:tblGrid>
                <a:gridCol w="3129745">
                  <a:extLst>
                    <a:ext uri="{9D8B030D-6E8A-4147-A177-3AD203B41FA5}">
                      <a16:colId xmlns:a16="http://schemas.microsoft.com/office/drawing/2014/main" val="1651667485"/>
                    </a:ext>
                  </a:extLst>
                </a:gridCol>
                <a:gridCol w="3313848">
                  <a:extLst>
                    <a:ext uri="{9D8B030D-6E8A-4147-A177-3AD203B41FA5}">
                      <a16:colId xmlns:a16="http://schemas.microsoft.com/office/drawing/2014/main" val="2138173912"/>
                    </a:ext>
                  </a:extLst>
                </a:gridCol>
                <a:gridCol w="3313848">
                  <a:extLst>
                    <a:ext uri="{9D8B030D-6E8A-4147-A177-3AD203B41FA5}">
                      <a16:colId xmlns:a16="http://schemas.microsoft.com/office/drawing/2014/main" val="4158697405"/>
                    </a:ext>
                  </a:extLst>
                </a:gridCol>
              </a:tblGrid>
              <a:tr h="801535">
                <a:tc>
                  <a:txBody>
                    <a:bodyPr/>
                    <a:lstStyle/>
                    <a:p>
                      <a:pPr algn="ctr"/>
                      <a:r>
                        <a:rPr lang="en-US" sz="1200" b="0" dirty="0">
                          <a:solidFill>
                            <a:schemeClr val="tx1"/>
                          </a:solidFill>
                          <a:latin typeface="Montserrat" panose="00000500000000000000" pitchFamily="2" charset="0"/>
                        </a:rPr>
                        <a:t>No metric-based feedback loop</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Set SMART goals, track metrics, and make adjustment</a:t>
                      </a:r>
                    </a:p>
                  </a:txBody>
                  <a:tcPr anchor="ctr">
                    <a:solidFill>
                      <a:schemeClr val="bg1">
                        <a:lumMod val="95000"/>
                      </a:schemeClr>
                    </a:solidFill>
                  </a:tcPr>
                </a:tc>
                <a:tc>
                  <a:txBody>
                    <a:bodyPr/>
                    <a:lstStyle/>
                    <a:p>
                      <a:pPr algn="ctr"/>
                      <a:r>
                        <a:rPr lang="en-US" sz="1200" b="0" dirty="0">
                          <a:solidFill>
                            <a:schemeClr val="tx1"/>
                          </a:solidFill>
                          <a:latin typeface="Montserrat" panose="00000500000000000000" pitchFamily="2" charset="0"/>
                        </a:rPr>
                        <a:t>Comms SMART goals are achieved and lead to progress toward OWL broader strategic goals</a:t>
                      </a:r>
                    </a:p>
                  </a:txBody>
                  <a:tcPr anchor="ctr">
                    <a:solidFill>
                      <a:schemeClr val="bg1">
                        <a:lumMod val="95000"/>
                      </a:schemeClr>
                    </a:solidFill>
                  </a:tcPr>
                </a:tc>
                <a:extLst>
                  <a:ext uri="{0D108BD9-81ED-4DB2-BD59-A6C34878D82A}">
                    <a16:rowId xmlns:a16="http://schemas.microsoft.com/office/drawing/2014/main" val="3159005160"/>
                  </a:ext>
                </a:extLst>
              </a:tr>
              <a:tr h="801535">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extLst>
                  <a:ext uri="{0D108BD9-81ED-4DB2-BD59-A6C34878D82A}">
                    <a16:rowId xmlns:a16="http://schemas.microsoft.com/office/drawing/2014/main" val="2493912742"/>
                  </a:ext>
                </a:extLst>
              </a:tr>
              <a:tr h="801535">
                <a:tc>
                  <a:txBody>
                    <a:bodyPr/>
                    <a:lstStyle/>
                    <a:p>
                      <a:pPr algn="ctr"/>
                      <a:endParaRPr lang="en-US" sz="1200" b="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extLst>
                  <a:ext uri="{0D108BD9-81ED-4DB2-BD59-A6C34878D82A}">
                    <a16:rowId xmlns:a16="http://schemas.microsoft.com/office/drawing/2014/main" val="2167292244"/>
                  </a:ext>
                </a:extLst>
              </a:tr>
              <a:tr h="0">
                <a:tc>
                  <a:txBody>
                    <a:bodyPr/>
                    <a:lstStyle/>
                    <a:p>
                      <a:pPr algn="ctr"/>
                      <a:endParaRPr lang="en-US" sz="120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tc>
                  <a:txBody>
                    <a:bodyPr/>
                    <a:lstStyle/>
                    <a:p>
                      <a:pPr algn="ctr"/>
                      <a:endParaRPr lang="en-US" sz="1200" b="0" dirty="0">
                        <a:solidFill>
                          <a:schemeClr val="tx1"/>
                        </a:solidFill>
                        <a:latin typeface="Montserrat" panose="00000500000000000000" pitchFamily="2" charset="0"/>
                      </a:endParaRPr>
                    </a:p>
                  </a:txBody>
                  <a:tcPr anchor="ctr">
                    <a:solidFill>
                      <a:schemeClr val="bg1">
                        <a:lumMod val="95000"/>
                      </a:schemeClr>
                    </a:solidFill>
                  </a:tcPr>
                </a:tc>
                <a:extLst>
                  <a:ext uri="{0D108BD9-81ED-4DB2-BD59-A6C34878D82A}">
                    <a16:rowId xmlns:a16="http://schemas.microsoft.com/office/drawing/2014/main" val="167171113"/>
                  </a:ext>
                </a:extLst>
              </a:tr>
            </a:tbl>
          </a:graphicData>
        </a:graphic>
      </p:graphicFrame>
      <p:sp>
        <p:nvSpPr>
          <p:cNvPr id="13" name="Inhaltsplatzhalter 4">
            <a:extLst>
              <a:ext uri="{FF2B5EF4-FFF2-40B4-BE49-F238E27FC236}">
                <a16:creationId xmlns:a16="http://schemas.microsoft.com/office/drawing/2014/main" id="{CD2AAD07-2A15-CEF5-7CF8-CF365356807B}"/>
              </a:ext>
            </a:extLst>
          </p:cNvPr>
          <p:cNvSpPr txBox="1">
            <a:spLocks/>
          </p:cNvSpPr>
          <p:nvPr/>
        </p:nvSpPr>
        <p:spPr>
          <a:xfrm flipH="1">
            <a:off x="4547941" y="1700669"/>
            <a:ext cx="2514606" cy="25859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67" b="1" dirty="0">
                <a:solidFill>
                  <a:schemeClr val="tx1"/>
                </a:solidFill>
                <a:latin typeface="Montserrat" panose="00000500000000000000" pitchFamily="2" charset="0"/>
              </a:rPr>
              <a:t>Solution or Tactic</a:t>
            </a:r>
          </a:p>
        </p:txBody>
      </p:sp>
      <p:sp>
        <p:nvSpPr>
          <p:cNvPr id="8" name="Google Shape;159;p28">
            <a:extLst>
              <a:ext uri="{FF2B5EF4-FFF2-40B4-BE49-F238E27FC236}">
                <a16:creationId xmlns:a16="http://schemas.microsoft.com/office/drawing/2014/main" id="{B935B1CD-C556-05B2-2184-40020908569F}"/>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22</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spTree>
    <p:extLst>
      <p:ext uri="{BB962C8B-B14F-4D97-AF65-F5344CB8AC3E}">
        <p14:creationId xmlns:p14="http://schemas.microsoft.com/office/powerpoint/2010/main" val="229325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p:tgtEl>
                                          <p:spTgt spid="31"/>
                                        </p:tgtEl>
                                        <p:attrNameLst>
                                          <p:attrName>ppt_x</p:attrName>
                                        </p:attrNameLst>
                                      </p:cBhvr>
                                      <p:tavLst>
                                        <p:tav tm="0">
                                          <p:val>
                                            <p:strVal val="#ppt_x+#ppt_w*1.125000"/>
                                          </p:val>
                                        </p:tav>
                                        <p:tav tm="100000">
                                          <p:val>
                                            <p:strVal val="#ppt_x"/>
                                          </p:val>
                                        </p:tav>
                                      </p:tavLst>
                                    </p:anim>
                                    <p:animEffect transition="in" filter="wipe(left)">
                                      <p:cBhvr>
                                        <p:cTn id="8" dur="10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000"/>
                                        <p:tgtEl>
                                          <p:spTgt spid="42"/>
                                        </p:tgtEl>
                                        <p:attrNameLst>
                                          <p:attrName>ppt_x</p:attrName>
                                        </p:attrNameLst>
                                      </p:cBhvr>
                                      <p:tavLst>
                                        <p:tav tm="0">
                                          <p:val>
                                            <p:strVal val="#ppt_x-#ppt_w*1.125000"/>
                                          </p:val>
                                        </p:tav>
                                        <p:tav tm="100000">
                                          <p:val>
                                            <p:strVal val="#ppt_x"/>
                                          </p:val>
                                        </p:tav>
                                      </p:tavLst>
                                    </p:anim>
                                    <p:animEffect transition="in" filter="wipe(right)">
                                      <p:cBhvr>
                                        <p:cTn id="12" dur="10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000"/>
                                        <p:tgtEl>
                                          <p:spTgt spid="5"/>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left)">
                                      <p:cBhvr>
                                        <p:cTn id="20" dur="1000"/>
                                        <p:tgtEl>
                                          <p:spTgt spid="56"/>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12" presetClass="entr" presetSubtype="2"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000"/>
                                        <p:tgtEl>
                                          <p:spTgt spid="7"/>
                                        </p:tgtEl>
                                        <p:attrNameLst>
                                          <p:attrName>ppt_x</p:attrName>
                                        </p:attrNameLst>
                                      </p:cBhvr>
                                      <p:tavLst>
                                        <p:tav tm="0">
                                          <p:val>
                                            <p:strVal val="#ppt_x+#ppt_w*1.125000"/>
                                          </p:val>
                                        </p:tav>
                                        <p:tav tm="100000">
                                          <p:val>
                                            <p:strVal val="#ppt_x"/>
                                          </p:val>
                                        </p:tav>
                                      </p:tavLst>
                                    </p:anim>
                                    <p:animEffect transition="in" filter="wipe(left)">
                                      <p:cBhvr>
                                        <p:cTn id="34" dur="1000"/>
                                        <p:tgtEl>
                                          <p:spTgt spid="7"/>
                                        </p:tgtEl>
                                      </p:cBhvr>
                                    </p:animEffect>
                                  </p:childTnLst>
                                </p:cTn>
                              </p:par>
                              <p:par>
                                <p:cTn id="35" presetID="12" presetClass="entr" presetSubtype="2"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1000"/>
                                        <p:tgtEl>
                                          <p:spTgt spid="13"/>
                                        </p:tgtEl>
                                        <p:attrNameLst>
                                          <p:attrName>ppt_x</p:attrName>
                                        </p:attrNameLst>
                                      </p:cBhvr>
                                      <p:tavLst>
                                        <p:tav tm="0">
                                          <p:val>
                                            <p:strVal val="#ppt_x+#ppt_w*1.125000"/>
                                          </p:val>
                                        </p:tav>
                                        <p:tav tm="100000">
                                          <p:val>
                                            <p:strVal val="#ppt_x"/>
                                          </p:val>
                                        </p:tav>
                                      </p:tavLst>
                                    </p:anim>
                                    <p:animEffect transition="in" filter="wipe(left)">
                                      <p:cBhvr>
                                        <p:cTn id="3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 grpId="0" animBg="1"/>
      <p:bldP spid="31" grpId="0" animBg="1"/>
      <p:bldP spid="42" grpId="0" animBg="1"/>
      <p:bldP spid="6" grpId="0"/>
      <p:bldP spid="7"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23</a:t>
            </a:fld>
            <a:endParaRPr lang="en"/>
          </a:p>
        </p:txBody>
      </p:sp>
      <p:grpSp>
        <p:nvGrpSpPr>
          <p:cNvPr id="15" name="Group 14">
            <a:extLst>
              <a:ext uri="{FF2B5EF4-FFF2-40B4-BE49-F238E27FC236}">
                <a16:creationId xmlns:a16="http://schemas.microsoft.com/office/drawing/2014/main" id="{9CFAF7E2-E4DB-944C-3881-C42333BC1FD0}"/>
              </a:ext>
            </a:extLst>
          </p:cNvPr>
          <p:cNvGrpSpPr/>
          <p:nvPr/>
        </p:nvGrpSpPr>
        <p:grpSpPr>
          <a:xfrm>
            <a:off x="3256943" y="2728291"/>
            <a:ext cx="4493984" cy="858669"/>
            <a:chOff x="988196" y="4194782"/>
            <a:chExt cx="4493984" cy="858669"/>
          </a:xfrm>
        </p:grpSpPr>
        <p:sp>
          <p:nvSpPr>
            <p:cNvPr id="13" name="TextBox 12">
              <a:extLst>
                <a:ext uri="{FF2B5EF4-FFF2-40B4-BE49-F238E27FC236}">
                  <a16:creationId xmlns:a16="http://schemas.microsoft.com/office/drawing/2014/main" id="{99A164BF-F546-69A1-CAE3-542FE192F4D1}"/>
                </a:ext>
              </a:extLst>
            </p:cNvPr>
            <p:cNvSpPr txBox="1"/>
            <p:nvPr/>
          </p:nvSpPr>
          <p:spPr>
            <a:xfrm>
              <a:off x="1702288" y="4591786"/>
              <a:ext cx="3779892"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Comms Plan Timeline</a:t>
              </a:r>
            </a:p>
          </p:txBody>
        </p:sp>
        <p:pic>
          <p:nvPicPr>
            <p:cNvPr id="14" name="Picture 2" descr="OWL ESG">
              <a:extLst>
                <a:ext uri="{FF2B5EF4-FFF2-40B4-BE49-F238E27FC236}">
                  <a16:creationId xmlns:a16="http://schemas.microsoft.com/office/drawing/2014/main" id="{C611CA25-6C1E-1FE2-00B2-3F4068C09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196" y="4194782"/>
              <a:ext cx="1838851" cy="4390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86038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78;p37">
            <a:extLst>
              <a:ext uri="{FF2B5EF4-FFF2-40B4-BE49-F238E27FC236}">
                <a16:creationId xmlns:a16="http://schemas.microsoft.com/office/drawing/2014/main" id="{73B794DB-AE4F-DAD7-42FC-25FDEDB22AE5}"/>
              </a:ext>
            </a:extLst>
          </p:cNvPr>
          <p:cNvSpPr txBox="1"/>
          <p:nvPr/>
        </p:nvSpPr>
        <p:spPr>
          <a:xfrm>
            <a:off x="299862" y="84549"/>
            <a:ext cx="10480105" cy="555398"/>
          </a:xfrm>
          <a:prstGeom prst="rect">
            <a:avLst/>
          </a:prstGeom>
          <a:noFill/>
          <a:ln>
            <a:noFill/>
          </a:ln>
        </p:spPr>
        <p:txBody>
          <a:bodyPr spcFirstLastPara="1" wrap="square" lIns="91433" tIns="45700" rIns="91433"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r>
              <a:rPr kumimoji="0" lang="en" sz="2600" b="0" i="0" u="none" strike="noStrike" kern="0" cap="none" spc="0" normalizeH="0" baseline="0" noProof="0" dirty="0">
                <a:ln>
                  <a:noFill/>
                </a:ln>
                <a:solidFill>
                  <a:srgbClr val="236093"/>
                </a:solidFill>
                <a:effectLst/>
                <a:uLnTx/>
                <a:uFillTx/>
                <a:latin typeface="+mj-lt"/>
                <a:ea typeface="Montserrat ExtraLight"/>
                <a:cs typeface="Montserrat ExtraLight"/>
                <a:sym typeface="Montserrat ExtraLight"/>
              </a:rPr>
              <a:t>Communications P</a:t>
            </a:r>
            <a:r>
              <a:rPr kumimoji="0" lang="en-US" sz="2600" b="0" i="0" u="none" strike="noStrike" kern="0" cap="none" spc="0" normalizeH="0" baseline="0" noProof="0" dirty="0">
                <a:ln>
                  <a:noFill/>
                </a:ln>
                <a:solidFill>
                  <a:srgbClr val="236093"/>
                </a:solidFill>
                <a:effectLst/>
                <a:uLnTx/>
                <a:uFillTx/>
                <a:latin typeface="+mj-lt"/>
                <a:ea typeface="Montserrat ExtraLight"/>
                <a:cs typeface="Montserrat ExtraLight"/>
                <a:sym typeface="Montserrat ExtraLight"/>
              </a:rPr>
              <a:t>l</a:t>
            </a:r>
            <a:r>
              <a:rPr kumimoji="0" lang="en" sz="2600" b="0" i="0" u="none" strike="noStrike" kern="0" cap="none" spc="0" normalizeH="0" baseline="0" noProof="0" dirty="0">
                <a:ln>
                  <a:noFill/>
                </a:ln>
                <a:solidFill>
                  <a:srgbClr val="236093"/>
                </a:solidFill>
                <a:effectLst/>
                <a:uLnTx/>
                <a:uFillTx/>
                <a:latin typeface="+mj-lt"/>
                <a:ea typeface="Montserrat ExtraLight"/>
                <a:cs typeface="Montserrat ExtraLight"/>
                <a:sym typeface="Montserrat ExtraLight"/>
              </a:rPr>
              <a:t>an Implementation Timeline</a:t>
            </a:r>
            <a:endParaRPr kumimoji="0" sz="2600" b="0" i="0" u="none" strike="noStrike" kern="0" cap="none" spc="0" normalizeH="0" baseline="0" noProof="0" dirty="0">
              <a:ln>
                <a:noFill/>
              </a:ln>
              <a:solidFill>
                <a:srgbClr val="236093"/>
              </a:solidFill>
              <a:effectLst/>
              <a:uLnTx/>
              <a:uFillTx/>
              <a:latin typeface="+mj-lt"/>
              <a:ea typeface="Montserrat ExtraLight"/>
              <a:cs typeface="Montserrat ExtraLight"/>
              <a:sym typeface="Montserrat ExtraLight"/>
            </a:endParaRPr>
          </a:p>
        </p:txBody>
      </p:sp>
      <p:pic>
        <p:nvPicPr>
          <p:cNvPr id="178" name="Picture 2" descr="OWL ESG">
            <a:extLst>
              <a:ext uri="{FF2B5EF4-FFF2-40B4-BE49-F238E27FC236}">
                <a16:creationId xmlns:a16="http://schemas.microsoft.com/office/drawing/2014/main" id="{853921DE-2030-69DB-C728-7D1B268F11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5816" y="207103"/>
            <a:ext cx="1651164" cy="41495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7DACC0FC-65D1-CA7E-705F-5B92D3FD0159}"/>
              </a:ext>
            </a:extLst>
          </p:cNvPr>
          <p:cNvCxnSpPr>
            <a:cxnSpLocks/>
          </p:cNvCxnSpPr>
          <p:nvPr/>
        </p:nvCxnSpPr>
        <p:spPr>
          <a:xfrm>
            <a:off x="656205" y="3404741"/>
            <a:ext cx="10322399" cy="26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0412D19-1796-714C-BE71-437AB3D08334}"/>
              </a:ext>
            </a:extLst>
          </p:cNvPr>
          <p:cNvSpPr txBox="1"/>
          <p:nvPr/>
        </p:nvSpPr>
        <p:spPr>
          <a:xfrm>
            <a:off x="541618" y="3499390"/>
            <a:ext cx="10436985" cy="253916"/>
          </a:xfrm>
          <a:prstGeom prst="rect">
            <a:avLst/>
          </a:prstGeom>
          <a:noFill/>
        </p:spPr>
        <p:txBody>
          <a:bodyPr wrap="square">
            <a:spAutoFit/>
          </a:bodyPr>
          <a:lstStyle/>
          <a:p>
            <a:r>
              <a:rPr lang="en-US" sz="1050" b="1" dirty="0">
                <a:solidFill>
                  <a:srgbClr val="24A7DD"/>
                </a:solidFill>
              </a:rPr>
              <a:t>   </a:t>
            </a:r>
            <a:r>
              <a:rPr lang="en-US" sz="1050" b="1" dirty="0">
                <a:solidFill>
                  <a:srgbClr val="6DC6CD"/>
                </a:solidFill>
              </a:rPr>
              <a:t>Oct   Nov   Dec         </a:t>
            </a:r>
            <a:r>
              <a:rPr lang="en-US" sz="1050" b="1" dirty="0">
                <a:solidFill>
                  <a:srgbClr val="24A7DD"/>
                </a:solidFill>
              </a:rPr>
              <a:t>Jan           Feb            Mar            Apr          May            June           July           Aug           Sept          Oct           Nov            Dec          </a:t>
            </a:r>
            <a:r>
              <a:rPr lang="en-US" sz="1050" b="1" dirty="0">
                <a:solidFill>
                  <a:srgbClr val="236092"/>
                </a:solidFill>
              </a:rPr>
              <a:t>Jan   Feb   Mar</a:t>
            </a:r>
            <a:endParaRPr lang="en-US" sz="1050" dirty="0"/>
          </a:p>
        </p:txBody>
      </p:sp>
      <p:cxnSp>
        <p:nvCxnSpPr>
          <p:cNvPr id="28" name="Straight Arrow Connector 27">
            <a:extLst>
              <a:ext uri="{FF2B5EF4-FFF2-40B4-BE49-F238E27FC236}">
                <a16:creationId xmlns:a16="http://schemas.microsoft.com/office/drawing/2014/main" id="{D0E6D983-DABA-CF39-FCB6-83CDE38A7EFF}"/>
              </a:ext>
            </a:extLst>
          </p:cNvPr>
          <p:cNvCxnSpPr>
            <a:cxnSpLocks/>
          </p:cNvCxnSpPr>
          <p:nvPr/>
        </p:nvCxnSpPr>
        <p:spPr>
          <a:xfrm flipV="1">
            <a:off x="667354" y="4034626"/>
            <a:ext cx="10311250" cy="92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BC7A495-10F9-DFCF-1F6F-DA116EA117A3}"/>
              </a:ext>
            </a:extLst>
          </p:cNvPr>
          <p:cNvCxnSpPr>
            <a:cxnSpLocks/>
            <a:stCxn id="76" idx="4"/>
            <a:endCxn id="10" idx="1"/>
          </p:cNvCxnSpPr>
          <p:nvPr/>
        </p:nvCxnSpPr>
        <p:spPr>
          <a:xfrm flipH="1">
            <a:off x="1389214" y="2413116"/>
            <a:ext cx="13506" cy="722616"/>
          </a:xfrm>
          <a:prstGeom prst="line">
            <a:avLst/>
          </a:prstGeom>
          <a:ln w="76200"/>
        </p:spPr>
        <p:style>
          <a:lnRef idx="1">
            <a:schemeClr val="accent6"/>
          </a:lnRef>
          <a:fillRef idx="0">
            <a:schemeClr val="accent6"/>
          </a:fillRef>
          <a:effectRef idx="0">
            <a:schemeClr val="accent6"/>
          </a:effectRef>
          <a:fontRef idx="minor">
            <a:schemeClr val="tx1"/>
          </a:fontRef>
        </p:style>
      </p:cxnSp>
      <p:cxnSp>
        <p:nvCxnSpPr>
          <p:cNvPr id="56" name="Straight Connector 55">
            <a:extLst>
              <a:ext uri="{FF2B5EF4-FFF2-40B4-BE49-F238E27FC236}">
                <a16:creationId xmlns:a16="http://schemas.microsoft.com/office/drawing/2014/main" id="{6B0E8B1F-35F6-352E-4AC8-8B4C25DB794D}"/>
              </a:ext>
            </a:extLst>
          </p:cNvPr>
          <p:cNvCxnSpPr>
            <a:cxnSpLocks/>
          </p:cNvCxnSpPr>
          <p:nvPr/>
        </p:nvCxnSpPr>
        <p:spPr>
          <a:xfrm flipH="1">
            <a:off x="2113236" y="4354200"/>
            <a:ext cx="5241" cy="493309"/>
          </a:xfrm>
          <a:prstGeom prst="line">
            <a:avLst/>
          </a:prstGeom>
          <a:ln w="76200">
            <a:solidFill>
              <a:srgbClr val="0087BA"/>
            </a:solidFill>
          </a:ln>
        </p:spPr>
        <p:style>
          <a:lnRef idx="1">
            <a:schemeClr val="accent5"/>
          </a:lnRef>
          <a:fillRef idx="0">
            <a:schemeClr val="accent5"/>
          </a:fillRef>
          <a:effectRef idx="0">
            <a:schemeClr val="accent5"/>
          </a:effectRef>
          <a:fontRef idx="minor">
            <a:schemeClr val="tx1"/>
          </a:fontRef>
        </p:style>
      </p:cxnSp>
      <p:sp>
        <p:nvSpPr>
          <p:cNvPr id="76" name="Shape 759">
            <a:extLst>
              <a:ext uri="{FF2B5EF4-FFF2-40B4-BE49-F238E27FC236}">
                <a16:creationId xmlns:a16="http://schemas.microsoft.com/office/drawing/2014/main" id="{7978D34B-80A4-8E2A-E50F-D169221B010E}"/>
              </a:ext>
            </a:extLst>
          </p:cNvPr>
          <p:cNvSpPr/>
          <p:nvPr/>
        </p:nvSpPr>
        <p:spPr>
          <a:xfrm>
            <a:off x="1311280" y="2230236"/>
            <a:ext cx="182880" cy="182880"/>
          </a:xfrm>
          <a:prstGeom prst="ellipse">
            <a:avLst/>
          </a:prstGeom>
          <a:solidFill>
            <a:srgbClr val="70AD47"/>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80" name="Shape 759">
            <a:extLst>
              <a:ext uri="{FF2B5EF4-FFF2-40B4-BE49-F238E27FC236}">
                <a16:creationId xmlns:a16="http://schemas.microsoft.com/office/drawing/2014/main" id="{0EADDD86-F1AE-CDD4-C62E-514EB6905B64}"/>
              </a:ext>
            </a:extLst>
          </p:cNvPr>
          <p:cNvSpPr/>
          <p:nvPr/>
        </p:nvSpPr>
        <p:spPr>
          <a:xfrm>
            <a:off x="2021796" y="4804295"/>
            <a:ext cx="182880" cy="182880"/>
          </a:xfrm>
          <a:prstGeom prst="ellipse">
            <a:avLst/>
          </a:prstGeom>
          <a:solidFill>
            <a:srgbClr val="238DC8"/>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pic>
        <p:nvPicPr>
          <p:cNvPr id="115" name="Picture 2" descr="OWL ESG">
            <a:extLst>
              <a:ext uri="{FF2B5EF4-FFF2-40B4-BE49-F238E27FC236}">
                <a16:creationId xmlns:a16="http://schemas.microsoft.com/office/drawing/2014/main" id="{F4142329-550A-F630-FB4A-25DDE18136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2028202" y="3748720"/>
            <a:ext cx="276772" cy="249992"/>
          </a:xfrm>
          <a:prstGeom prst="rect">
            <a:avLst/>
          </a:prstGeom>
          <a:noFill/>
          <a:extLst>
            <a:ext uri="{909E8E84-426E-40DD-AFC4-6F175D3DCCD1}">
              <a14:hiddenFill xmlns:a14="http://schemas.microsoft.com/office/drawing/2010/main">
                <a:solidFill>
                  <a:srgbClr val="FFFFFF"/>
                </a:solidFill>
              </a14:hiddenFill>
            </a:ext>
          </a:extLst>
        </p:spPr>
      </p:pic>
      <p:cxnSp>
        <p:nvCxnSpPr>
          <p:cNvPr id="119" name="Straight Connector 118">
            <a:extLst>
              <a:ext uri="{FF2B5EF4-FFF2-40B4-BE49-F238E27FC236}">
                <a16:creationId xmlns:a16="http://schemas.microsoft.com/office/drawing/2014/main" id="{E83D8AD0-8289-6217-220A-3B6B407CBA01}"/>
              </a:ext>
            </a:extLst>
          </p:cNvPr>
          <p:cNvCxnSpPr/>
          <p:nvPr/>
        </p:nvCxnSpPr>
        <p:spPr>
          <a:xfrm>
            <a:off x="2445122" y="3423654"/>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A71A6543-9222-7AA0-1185-976A9D7ECF2E}"/>
              </a:ext>
            </a:extLst>
          </p:cNvPr>
          <p:cNvCxnSpPr/>
          <p:nvPr/>
        </p:nvCxnSpPr>
        <p:spPr>
          <a:xfrm>
            <a:off x="3112982" y="3404741"/>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0FA8A62-897F-CB3F-4DA6-29B37AF29716}"/>
              </a:ext>
            </a:extLst>
          </p:cNvPr>
          <p:cNvCxnSpPr/>
          <p:nvPr/>
        </p:nvCxnSpPr>
        <p:spPr>
          <a:xfrm>
            <a:off x="3752414" y="3419192"/>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192BF192-CC56-505B-5D80-6E1730A5BBE0}"/>
              </a:ext>
            </a:extLst>
          </p:cNvPr>
          <p:cNvCxnSpPr/>
          <p:nvPr/>
        </p:nvCxnSpPr>
        <p:spPr>
          <a:xfrm>
            <a:off x="4399953" y="3419192"/>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F25B1A55-3A06-42C1-BAFE-19EE48465C05}"/>
              </a:ext>
            </a:extLst>
          </p:cNvPr>
          <p:cNvCxnSpPr/>
          <p:nvPr/>
        </p:nvCxnSpPr>
        <p:spPr>
          <a:xfrm>
            <a:off x="5115626" y="3412428"/>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DD73416-38CC-5FF0-8772-BB569C4CB5DE}"/>
              </a:ext>
            </a:extLst>
          </p:cNvPr>
          <p:cNvCxnSpPr/>
          <p:nvPr/>
        </p:nvCxnSpPr>
        <p:spPr>
          <a:xfrm>
            <a:off x="5773111" y="3419355"/>
            <a:ext cx="0" cy="619493"/>
          </a:xfrm>
          <a:prstGeom prst="line">
            <a:avLst/>
          </a:prstGeom>
        </p:spPr>
        <p:style>
          <a:lnRef idx="1">
            <a:schemeClr val="accent1"/>
          </a:lnRef>
          <a:fillRef idx="0">
            <a:schemeClr val="accent1"/>
          </a:fillRef>
          <a:effectRef idx="0">
            <a:schemeClr val="accent1"/>
          </a:effectRef>
          <a:fontRef idx="minor">
            <a:schemeClr val="tx1"/>
          </a:fontRef>
        </p:style>
      </p:cxnSp>
      <p:pic>
        <p:nvPicPr>
          <p:cNvPr id="125" name="Picture 2" descr="OWL ESG">
            <a:extLst>
              <a:ext uri="{FF2B5EF4-FFF2-40B4-BE49-F238E27FC236}">
                <a16:creationId xmlns:a16="http://schemas.microsoft.com/office/drawing/2014/main" id="{8D530A24-0343-7829-15ED-EE7255DFF3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3297061" y="3744133"/>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descr="OWL ESG">
            <a:extLst>
              <a:ext uri="{FF2B5EF4-FFF2-40B4-BE49-F238E27FC236}">
                <a16:creationId xmlns:a16="http://schemas.microsoft.com/office/drawing/2014/main" id="{30544BD0-1F92-6897-8AC4-02744D3891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3927023" y="3750186"/>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OWL ESG">
            <a:extLst>
              <a:ext uri="{FF2B5EF4-FFF2-40B4-BE49-F238E27FC236}">
                <a16:creationId xmlns:a16="http://schemas.microsoft.com/office/drawing/2014/main" id="{12DED741-5884-F5F2-3AB1-39DFA65F66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4550665" y="3750186"/>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OWL ESG">
            <a:extLst>
              <a:ext uri="{FF2B5EF4-FFF2-40B4-BE49-F238E27FC236}">
                <a16:creationId xmlns:a16="http://schemas.microsoft.com/office/drawing/2014/main" id="{C68FC22F-77EC-D4DA-B66A-A77BC59D90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5265764" y="3760980"/>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2" descr="OWL ESG">
            <a:extLst>
              <a:ext uri="{FF2B5EF4-FFF2-40B4-BE49-F238E27FC236}">
                <a16:creationId xmlns:a16="http://schemas.microsoft.com/office/drawing/2014/main" id="{F668A1CC-3F58-994F-B164-8A5C07BD11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5979050" y="3757111"/>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2" descr="OWL ESG">
            <a:extLst>
              <a:ext uri="{FF2B5EF4-FFF2-40B4-BE49-F238E27FC236}">
                <a16:creationId xmlns:a16="http://schemas.microsoft.com/office/drawing/2014/main" id="{164D80B8-19AF-ED0A-8F11-99A204711D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6600411" y="3757111"/>
            <a:ext cx="276772" cy="249992"/>
          </a:xfrm>
          <a:prstGeom prst="rect">
            <a:avLst/>
          </a:prstGeom>
          <a:noFill/>
          <a:extLst>
            <a:ext uri="{909E8E84-426E-40DD-AFC4-6F175D3DCCD1}">
              <a14:hiddenFill xmlns:a14="http://schemas.microsoft.com/office/drawing/2010/main">
                <a:solidFill>
                  <a:srgbClr val="FFFFFF"/>
                </a:solidFill>
              </a14:hiddenFill>
            </a:ext>
          </a:extLst>
        </p:spPr>
      </p:pic>
      <p:cxnSp>
        <p:nvCxnSpPr>
          <p:cNvPr id="131" name="Straight Connector 130">
            <a:extLst>
              <a:ext uri="{FF2B5EF4-FFF2-40B4-BE49-F238E27FC236}">
                <a16:creationId xmlns:a16="http://schemas.microsoft.com/office/drawing/2014/main" id="{3BC7D93C-ECD4-3E94-ACB9-52F039CD67B4}"/>
              </a:ext>
            </a:extLst>
          </p:cNvPr>
          <p:cNvCxnSpPr/>
          <p:nvPr/>
        </p:nvCxnSpPr>
        <p:spPr>
          <a:xfrm>
            <a:off x="6451279" y="3418459"/>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6AFEE7FC-DC4D-0B7B-E653-969B47B63277}"/>
              </a:ext>
            </a:extLst>
          </p:cNvPr>
          <p:cNvCxnSpPr/>
          <p:nvPr/>
        </p:nvCxnSpPr>
        <p:spPr>
          <a:xfrm>
            <a:off x="7107366" y="3431769"/>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4F1BA2B-7CE8-9187-BE55-E7964455B6F9}"/>
              </a:ext>
            </a:extLst>
          </p:cNvPr>
          <p:cNvCxnSpPr/>
          <p:nvPr/>
        </p:nvCxnSpPr>
        <p:spPr>
          <a:xfrm>
            <a:off x="7775053" y="3422382"/>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2ECBC80-BBDA-59D6-E29B-B11193DA6D87}"/>
              </a:ext>
            </a:extLst>
          </p:cNvPr>
          <p:cNvCxnSpPr/>
          <p:nvPr/>
        </p:nvCxnSpPr>
        <p:spPr>
          <a:xfrm>
            <a:off x="8419737" y="3417918"/>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619F6E5-12E5-4E0D-9708-0F1B596D583A}"/>
              </a:ext>
            </a:extLst>
          </p:cNvPr>
          <p:cNvCxnSpPr/>
          <p:nvPr/>
        </p:nvCxnSpPr>
        <p:spPr>
          <a:xfrm>
            <a:off x="9095964" y="3410882"/>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B3D352FD-7B40-3377-BD0A-49584076DA62}"/>
              </a:ext>
            </a:extLst>
          </p:cNvPr>
          <p:cNvCxnSpPr/>
          <p:nvPr/>
        </p:nvCxnSpPr>
        <p:spPr>
          <a:xfrm>
            <a:off x="9795722" y="3417918"/>
            <a:ext cx="0" cy="619493"/>
          </a:xfrm>
          <a:prstGeom prst="line">
            <a:avLst/>
          </a:prstGeom>
        </p:spPr>
        <p:style>
          <a:lnRef idx="1">
            <a:schemeClr val="accent1"/>
          </a:lnRef>
          <a:fillRef idx="0">
            <a:schemeClr val="accent1"/>
          </a:fillRef>
          <a:effectRef idx="0">
            <a:schemeClr val="accent1"/>
          </a:effectRef>
          <a:fontRef idx="minor">
            <a:schemeClr val="tx1"/>
          </a:fontRef>
        </p:style>
      </p:cxnSp>
      <p:pic>
        <p:nvPicPr>
          <p:cNvPr id="137" name="Picture 2" descr="OWL ESG">
            <a:extLst>
              <a:ext uri="{FF2B5EF4-FFF2-40B4-BE49-F238E27FC236}">
                <a16:creationId xmlns:a16="http://schemas.microsoft.com/office/drawing/2014/main" id="{78291B44-9048-DCEC-C4B5-A4DFCF4089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7286789" y="3778640"/>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2" descr="OWL ESG">
            <a:extLst>
              <a:ext uri="{FF2B5EF4-FFF2-40B4-BE49-F238E27FC236}">
                <a16:creationId xmlns:a16="http://schemas.microsoft.com/office/drawing/2014/main" id="{8D5CDC6E-6B17-DDA7-BBA6-741912FC45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7931473" y="3767533"/>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 descr="OWL ESG">
            <a:extLst>
              <a:ext uri="{FF2B5EF4-FFF2-40B4-BE49-F238E27FC236}">
                <a16:creationId xmlns:a16="http://schemas.microsoft.com/office/drawing/2014/main" id="{1B8C3A37-6F77-2391-612E-79E3C2E274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8566111" y="3770014"/>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2" descr="OWL ESG">
            <a:extLst>
              <a:ext uri="{FF2B5EF4-FFF2-40B4-BE49-F238E27FC236}">
                <a16:creationId xmlns:a16="http://schemas.microsoft.com/office/drawing/2014/main" id="{443DBA8C-5437-9F1B-5D00-26ED6DDE3B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9292123" y="3776645"/>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2" descr="OWL ESG">
            <a:extLst>
              <a:ext uri="{FF2B5EF4-FFF2-40B4-BE49-F238E27FC236}">
                <a16:creationId xmlns:a16="http://schemas.microsoft.com/office/drawing/2014/main" id="{FDB056F8-5F20-E552-20C0-8486378799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9867424" y="3779926"/>
            <a:ext cx="276772" cy="249992"/>
          </a:xfrm>
          <a:prstGeom prst="rect">
            <a:avLst/>
          </a:prstGeom>
          <a:noFill/>
          <a:extLst>
            <a:ext uri="{909E8E84-426E-40DD-AFC4-6F175D3DCCD1}">
              <a14:hiddenFill xmlns:a14="http://schemas.microsoft.com/office/drawing/2010/main">
                <a:solidFill>
                  <a:srgbClr val="FFFFFF"/>
                </a:solidFill>
              </a14:hiddenFill>
            </a:ext>
          </a:extLst>
        </p:spPr>
      </p:pic>
      <p:cxnSp>
        <p:nvCxnSpPr>
          <p:cNvPr id="142" name="Straight Connector 141">
            <a:extLst>
              <a:ext uri="{FF2B5EF4-FFF2-40B4-BE49-F238E27FC236}">
                <a16:creationId xmlns:a16="http://schemas.microsoft.com/office/drawing/2014/main" id="{7E68E188-12A0-04F2-FF93-ED0C536F673C}"/>
              </a:ext>
            </a:extLst>
          </p:cNvPr>
          <p:cNvCxnSpPr/>
          <p:nvPr/>
        </p:nvCxnSpPr>
        <p:spPr>
          <a:xfrm>
            <a:off x="10196327" y="3417220"/>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AAD2E074-6438-6B2B-EB50-C69C3B9E0050}"/>
              </a:ext>
            </a:extLst>
          </p:cNvPr>
          <p:cNvCxnSpPr/>
          <p:nvPr/>
        </p:nvCxnSpPr>
        <p:spPr>
          <a:xfrm>
            <a:off x="10526724" y="3424342"/>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0FE1EEE0-9AF0-7257-4490-90C9B7BD36B1}"/>
              </a:ext>
            </a:extLst>
          </p:cNvPr>
          <p:cNvCxnSpPr/>
          <p:nvPr/>
        </p:nvCxnSpPr>
        <p:spPr>
          <a:xfrm>
            <a:off x="10884669" y="3431770"/>
            <a:ext cx="0" cy="619493"/>
          </a:xfrm>
          <a:prstGeom prst="line">
            <a:avLst/>
          </a:prstGeom>
        </p:spPr>
        <p:style>
          <a:lnRef idx="1">
            <a:schemeClr val="accent1"/>
          </a:lnRef>
          <a:fillRef idx="0">
            <a:schemeClr val="accent1"/>
          </a:fillRef>
          <a:effectRef idx="0">
            <a:schemeClr val="accent1"/>
          </a:effectRef>
          <a:fontRef idx="minor">
            <a:schemeClr val="tx1"/>
          </a:fontRef>
        </p:style>
      </p:cxnSp>
      <p:pic>
        <p:nvPicPr>
          <p:cNvPr id="148" name="Picture 2" descr="OWL ESG">
            <a:extLst>
              <a:ext uri="{FF2B5EF4-FFF2-40B4-BE49-F238E27FC236}">
                <a16:creationId xmlns:a16="http://schemas.microsoft.com/office/drawing/2014/main" id="{F7169F90-EE3B-0BF3-D4FE-9F5783737E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10223839" y="3782007"/>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2" descr="OWL ESG">
            <a:extLst>
              <a:ext uri="{FF2B5EF4-FFF2-40B4-BE49-F238E27FC236}">
                <a16:creationId xmlns:a16="http://schemas.microsoft.com/office/drawing/2014/main" id="{9BC52A7F-DEB5-BA2D-A72F-261030C88E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10541726" y="3798551"/>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 descr="OWL ESG">
            <a:extLst>
              <a:ext uri="{FF2B5EF4-FFF2-40B4-BE49-F238E27FC236}">
                <a16:creationId xmlns:a16="http://schemas.microsoft.com/office/drawing/2014/main" id="{E2648FC1-BF6A-B96F-9CED-78A0124765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2638903" y="3758679"/>
            <a:ext cx="276772" cy="2499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83FF116-96A2-C544-BB78-632272B05B95}"/>
              </a:ext>
            </a:extLst>
          </p:cNvPr>
          <p:cNvSpPr txBox="1"/>
          <p:nvPr/>
        </p:nvSpPr>
        <p:spPr>
          <a:xfrm>
            <a:off x="5769154" y="6609680"/>
            <a:ext cx="6876852" cy="230832"/>
          </a:xfrm>
          <a:prstGeom prst="rect">
            <a:avLst/>
          </a:prstGeom>
          <a:noFill/>
        </p:spPr>
        <p:txBody>
          <a:bodyPr wrap="square">
            <a:spAutoFit/>
          </a:bodyPr>
          <a:lstStyle/>
          <a:p>
            <a:r>
              <a:rPr lang="en-US" sz="900" dirty="0">
                <a:solidFill>
                  <a:schemeClr val="bg1">
                    <a:lumMod val="85000"/>
                  </a:schemeClr>
                </a:solidFill>
              </a:rPr>
              <a:t>2. https://www.sustainability.com/globalassets/sustainability.com/thinking/pdfs/sustainability-ratetheraters2020-report.pdf</a:t>
            </a:r>
          </a:p>
        </p:txBody>
      </p:sp>
      <p:cxnSp>
        <p:nvCxnSpPr>
          <p:cNvPr id="6" name="Straight Connector 5">
            <a:extLst>
              <a:ext uri="{FF2B5EF4-FFF2-40B4-BE49-F238E27FC236}">
                <a16:creationId xmlns:a16="http://schemas.microsoft.com/office/drawing/2014/main" id="{5E8EDDED-730E-28DE-1B28-F4D020D5DF0F}"/>
              </a:ext>
            </a:extLst>
          </p:cNvPr>
          <p:cNvCxnSpPr/>
          <p:nvPr/>
        </p:nvCxnSpPr>
        <p:spPr>
          <a:xfrm>
            <a:off x="1748352" y="3409966"/>
            <a:ext cx="0" cy="619493"/>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2" descr="OWL ESG">
            <a:extLst>
              <a:ext uri="{FF2B5EF4-FFF2-40B4-BE49-F238E27FC236}">
                <a16:creationId xmlns:a16="http://schemas.microsoft.com/office/drawing/2014/main" id="{F004CDDF-A7BB-C483-9C1A-5D7DDEDB49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1402720" y="3792634"/>
            <a:ext cx="276772" cy="249992"/>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a:extLst>
              <a:ext uri="{FF2B5EF4-FFF2-40B4-BE49-F238E27FC236}">
                <a16:creationId xmlns:a16="http://schemas.microsoft.com/office/drawing/2014/main" id="{CB8E3386-5873-F8C4-F049-024773C3A307}"/>
              </a:ext>
            </a:extLst>
          </p:cNvPr>
          <p:cNvCxnSpPr/>
          <p:nvPr/>
        </p:nvCxnSpPr>
        <p:spPr>
          <a:xfrm>
            <a:off x="656205" y="3419192"/>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F01EEFE-1E02-236B-2A83-D3639D6E3AAE}"/>
              </a:ext>
            </a:extLst>
          </p:cNvPr>
          <p:cNvCxnSpPr/>
          <p:nvPr/>
        </p:nvCxnSpPr>
        <p:spPr>
          <a:xfrm>
            <a:off x="1005376" y="3425168"/>
            <a:ext cx="0" cy="619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CBFE7FF-07D6-2CB0-F843-2CA001E3D6E1}"/>
              </a:ext>
            </a:extLst>
          </p:cNvPr>
          <p:cNvCxnSpPr/>
          <p:nvPr/>
        </p:nvCxnSpPr>
        <p:spPr>
          <a:xfrm>
            <a:off x="1376312" y="3417918"/>
            <a:ext cx="0" cy="619493"/>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Picture 2" descr="OWL ESG">
            <a:extLst>
              <a:ext uri="{FF2B5EF4-FFF2-40B4-BE49-F238E27FC236}">
                <a16:creationId xmlns:a16="http://schemas.microsoft.com/office/drawing/2014/main" id="{911FCFAB-2D9A-56D5-1654-4510E9FB34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667354" y="3781929"/>
            <a:ext cx="276772" cy="24999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OWL ESG">
            <a:extLst>
              <a:ext uri="{FF2B5EF4-FFF2-40B4-BE49-F238E27FC236}">
                <a16:creationId xmlns:a16="http://schemas.microsoft.com/office/drawing/2014/main" id="{6AA8396B-9828-C6F8-D597-291AB4FA7D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8" r="73835" b="74"/>
          <a:stretch/>
        </p:blipFill>
        <p:spPr bwMode="auto">
          <a:xfrm>
            <a:off x="1030271" y="3765779"/>
            <a:ext cx="276772" cy="249992"/>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17DE3B3A-9A71-3592-11E2-9875C900872D}"/>
              </a:ext>
            </a:extLst>
          </p:cNvPr>
          <p:cNvSpPr/>
          <p:nvPr/>
        </p:nvSpPr>
        <p:spPr>
          <a:xfrm>
            <a:off x="670608" y="4154039"/>
            <a:ext cx="626547" cy="304234"/>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2022</a:t>
            </a:r>
          </a:p>
        </p:txBody>
      </p:sp>
      <p:sp>
        <p:nvSpPr>
          <p:cNvPr id="25" name="Rectangle 24">
            <a:extLst>
              <a:ext uri="{FF2B5EF4-FFF2-40B4-BE49-F238E27FC236}">
                <a16:creationId xmlns:a16="http://schemas.microsoft.com/office/drawing/2014/main" id="{63EB5C6F-088F-A3C5-2D90-BC9FD161FAC2}"/>
              </a:ext>
            </a:extLst>
          </p:cNvPr>
          <p:cNvSpPr/>
          <p:nvPr/>
        </p:nvSpPr>
        <p:spPr>
          <a:xfrm>
            <a:off x="1767820" y="2939329"/>
            <a:ext cx="615948" cy="312795"/>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2023</a:t>
            </a:r>
          </a:p>
        </p:txBody>
      </p:sp>
      <p:sp>
        <p:nvSpPr>
          <p:cNvPr id="26" name="Rectangle 25">
            <a:extLst>
              <a:ext uri="{FF2B5EF4-FFF2-40B4-BE49-F238E27FC236}">
                <a16:creationId xmlns:a16="http://schemas.microsoft.com/office/drawing/2014/main" id="{3A04E341-FC08-CFBB-F668-FE1CD63234DE}"/>
              </a:ext>
            </a:extLst>
          </p:cNvPr>
          <p:cNvSpPr/>
          <p:nvPr/>
        </p:nvSpPr>
        <p:spPr>
          <a:xfrm>
            <a:off x="9795722" y="4106737"/>
            <a:ext cx="623410" cy="304233"/>
          </a:xfrm>
          <a:prstGeom prst="rect">
            <a:avLst/>
          </a:prstGeom>
          <a:solidFill>
            <a:srgbClr val="0087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2024</a:t>
            </a:r>
          </a:p>
        </p:txBody>
      </p:sp>
      <p:sp>
        <p:nvSpPr>
          <p:cNvPr id="10" name="Right Brace 9">
            <a:extLst>
              <a:ext uri="{FF2B5EF4-FFF2-40B4-BE49-F238E27FC236}">
                <a16:creationId xmlns:a16="http://schemas.microsoft.com/office/drawing/2014/main" id="{33A6F081-2A9B-A4B4-2EFB-69374151B518}"/>
              </a:ext>
            </a:extLst>
          </p:cNvPr>
          <p:cNvSpPr/>
          <p:nvPr/>
        </p:nvSpPr>
        <p:spPr>
          <a:xfrm rot="16200000">
            <a:off x="1285562" y="2931410"/>
            <a:ext cx="207303" cy="615947"/>
          </a:xfrm>
          <a:prstGeom prst="rightBrace">
            <a:avLst>
              <a:gd name="adj1" fmla="val 14461"/>
              <a:gd name="adj2" fmla="val 50000"/>
            </a:avLst>
          </a:prstGeom>
          <a:ln w="762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ectangle 10">
            <a:extLst>
              <a:ext uri="{FF2B5EF4-FFF2-40B4-BE49-F238E27FC236}">
                <a16:creationId xmlns:a16="http://schemas.microsoft.com/office/drawing/2014/main" id="{86E13512-E468-C311-3882-4677CEFEBA09}"/>
              </a:ext>
            </a:extLst>
          </p:cNvPr>
          <p:cNvSpPr/>
          <p:nvPr/>
        </p:nvSpPr>
        <p:spPr>
          <a:xfrm>
            <a:off x="80609" y="621439"/>
            <a:ext cx="2101344" cy="150037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2022</a:t>
            </a:r>
            <a:r>
              <a:rPr lang="en-US" sz="900" dirty="0">
                <a:solidFill>
                  <a:schemeClr val="tx1"/>
                </a:solidFill>
                <a:latin typeface="Montserrat" panose="00000500000000000000" pitchFamily="2" charset="0"/>
              </a:rPr>
              <a:t> </a:t>
            </a:r>
          </a:p>
          <a:p>
            <a:pPr indent="-171450">
              <a:buFont typeface="Arial" panose="020B0604020202020204" pitchFamily="34" charset="0"/>
              <a:buChar char="•"/>
            </a:pPr>
            <a:r>
              <a:rPr lang="en-US" sz="900" dirty="0">
                <a:solidFill>
                  <a:schemeClr val="tx1"/>
                </a:solidFill>
                <a:latin typeface="Montserrat" panose="00000500000000000000" pitchFamily="2" charset="0"/>
              </a:rPr>
              <a:t>Finish and share approved comms plan. </a:t>
            </a:r>
          </a:p>
          <a:p>
            <a:pPr indent="-171450">
              <a:buFont typeface="Arial" panose="020B0604020202020204" pitchFamily="34" charset="0"/>
              <a:buChar char="•"/>
            </a:pPr>
            <a:r>
              <a:rPr lang="en-US" sz="900" dirty="0">
                <a:solidFill>
                  <a:schemeClr val="tx1"/>
                </a:solidFill>
                <a:latin typeface="Montserrat" panose="00000500000000000000" pitchFamily="2" charset="0"/>
              </a:rPr>
              <a:t>Create, finalize, and share brand guidelines and templates. </a:t>
            </a:r>
          </a:p>
          <a:p>
            <a:pPr indent="-171450">
              <a:buFont typeface="Arial" panose="020B0604020202020204" pitchFamily="34" charset="0"/>
              <a:buChar char="•"/>
            </a:pPr>
            <a:r>
              <a:rPr lang="en-US" sz="900" dirty="0">
                <a:solidFill>
                  <a:schemeClr val="tx1"/>
                </a:solidFill>
                <a:latin typeface="Montserrat" panose="00000500000000000000" pitchFamily="2" charset="0"/>
              </a:rPr>
              <a:t>Create one brief white paper and distribute for feedback. </a:t>
            </a:r>
          </a:p>
          <a:p>
            <a:pPr indent="-171450">
              <a:buFont typeface="Arial" panose="020B0604020202020204" pitchFamily="34" charset="0"/>
              <a:buChar char="•"/>
            </a:pPr>
            <a:r>
              <a:rPr lang="en-US" sz="900" dirty="0">
                <a:solidFill>
                  <a:schemeClr val="tx1"/>
                </a:solidFill>
                <a:latin typeface="Montserrat" panose="00000500000000000000" pitchFamily="2" charset="0"/>
              </a:rPr>
              <a:t>Start bi-weekly comms meetings</a:t>
            </a:r>
          </a:p>
          <a:p>
            <a:pPr indent="-171450">
              <a:buFont typeface="Arial" panose="020B0604020202020204" pitchFamily="34" charset="0"/>
              <a:buChar char="•"/>
            </a:pPr>
            <a:r>
              <a:rPr lang="en-US" sz="900" dirty="0">
                <a:solidFill>
                  <a:schemeClr val="tx1"/>
                </a:solidFill>
                <a:latin typeface="Montserrat" panose="00000500000000000000" pitchFamily="2" charset="0"/>
              </a:rPr>
              <a:t>Plan for 2023 / team strategy meeting</a:t>
            </a:r>
          </a:p>
        </p:txBody>
      </p:sp>
      <p:sp>
        <p:nvSpPr>
          <p:cNvPr id="13" name="Rectangle 12">
            <a:extLst>
              <a:ext uri="{FF2B5EF4-FFF2-40B4-BE49-F238E27FC236}">
                <a16:creationId xmlns:a16="http://schemas.microsoft.com/office/drawing/2014/main" id="{C5835023-74E0-4157-CBB5-330CBEE2F550}"/>
              </a:ext>
            </a:extLst>
          </p:cNvPr>
          <p:cNvSpPr/>
          <p:nvPr/>
        </p:nvSpPr>
        <p:spPr>
          <a:xfrm>
            <a:off x="69685" y="5027521"/>
            <a:ext cx="2569213" cy="1559200"/>
          </a:xfrm>
          <a:prstGeom prst="rect">
            <a:avLst/>
          </a:prstGeom>
          <a:noFill/>
          <a:ln>
            <a:solidFill>
              <a:srgbClr val="008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January</a:t>
            </a:r>
            <a:r>
              <a:rPr lang="en-US" sz="900" dirty="0">
                <a:solidFill>
                  <a:schemeClr val="tx1"/>
                </a:solidFill>
                <a:latin typeface="Montserrat" panose="00000500000000000000" pitchFamily="2" charset="0"/>
              </a:rPr>
              <a:t> </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First monthly newsletter, </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new data rollout marketing implementation, </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In-person team strategy session</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Social channels created and branded, social strategy finished</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First podcast</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First short white paper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Annual event and publications calendar</a:t>
            </a:r>
          </a:p>
        </p:txBody>
      </p:sp>
      <p:sp>
        <p:nvSpPr>
          <p:cNvPr id="16" name="Right Brace 15">
            <a:extLst>
              <a:ext uri="{FF2B5EF4-FFF2-40B4-BE49-F238E27FC236}">
                <a16:creationId xmlns:a16="http://schemas.microsoft.com/office/drawing/2014/main" id="{F792A392-4E2B-8702-B077-086B94E54CB7}"/>
              </a:ext>
            </a:extLst>
          </p:cNvPr>
          <p:cNvSpPr/>
          <p:nvPr/>
        </p:nvSpPr>
        <p:spPr>
          <a:xfrm rot="5400000">
            <a:off x="2012206" y="3945617"/>
            <a:ext cx="207303" cy="615947"/>
          </a:xfrm>
          <a:prstGeom prst="rightBrace">
            <a:avLst>
              <a:gd name="adj1" fmla="val 14461"/>
              <a:gd name="adj2" fmla="val 50000"/>
            </a:avLst>
          </a:prstGeom>
          <a:ln w="76200">
            <a:solidFill>
              <a:srgbClr val="0087B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EBA4A641-7317-7103-9FA8-87EE98DFD026}"/>
              </a:ext>
            </a:extLst>
          </p:cNvPr>
          <p:cNvCxnSpPr>
            <a:cxnSpLocks/>
          </p:cNvCxnSpPr>
          <p:nvPr/>
        </p:nvCxnSpPr>
        <p:spPr>
          <a:xfrm flipH="1">
            <a:off x="3450371" y="4354200"/>
            <a:ext cx="5241" cy="493309"/>
          </a:xfrm>
          <a:prstGeom prst="line">
            <a:avLst/>
          </a:prstGeom>
          <a:ln w="76200">
            <a:solidFill>
              <a:srgbClr val="0087BA"/>
            </a:solidFill>
          </a:ln>
        </p:spPr>
        <p:style>
          <a:lnRef idx="1">
            <a:schemeClr val="accent5"/>
          </a:lnRef>
          <a:fillRef idx="0">
            <a:schemeClr val="accent5"/>
          </a:fillRef>
          <a:effectRef idx="0">
            <a:schemeClr val="accent5"/>
          </a:effectRef>
          <a:fontRef idx="minor">
            <a:schemeClr val="tx1"/>
          </a:fontRef>
        </p:style>
      </p:cxnSp>
      <p:sp>
        <p:nvSpPr>
          <p:cNvPr id="14" name="Shape 759">
            <a:extLst>
              <a:ext uri="{FF2B5EF4-FFF2-40B4-BE49-F238E27FC236}">
                <a16:creationId xmlns:a16="http://schemas.microsoft.com/office/drawing/2014/main" id="{BBD7FD8D-6895-3817-F10B-B7A86A77DC96}"/>
              </a:ext>
            </a:extLst>
          </p:cNvPr>
          <p:cNvSpPr/>
          <p:nvPr/>
        </p:nvSpPr>
        <p:spPr>
          <a:xfrm>
            <a:off x="3358931" y="4804295"/>
            <a:ext cx="182880" cy="182880"/>
          </a:xfrm>
          <a:prstGeom prst="ellipse">
            <a:avLst/>
          </a:prstGeom>
          <a:solidFill>
            <a:srgbClr val="238DC8"/>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22" name="Rectangle 21">
            <a:extLst>
              <a:ext uri="{FF2B5EF4-FFF2-40B4-BE49-F238E27FC236}">
                <a16:creationId xmlns:a16="http://schemas.microsoft.com/office/drawing/2014/main" id="{62B25A64-FE0A-2C0C-5809-BC99E96AC017}"/>
              </a:ext>
            </a:extLst>
          </p:cNvPr>
          <p:cNvSpPr/>
          <p:nvPr/>
        </p:nvSpPr>
        <p:spPr>
          <a:xfrm>
            <a:off x="2638903" y="5027521"/>
            <a:ext cx="1562586" cy="1559200"/>
          </a:xfrm>
          <a:prstGeom prst="rect">
            <a:avLst/>
          </a:prstGeom>
          <a:noFill/>
          <a:ln>
            <a:solidFill>
              <a:srgbClr val="008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March</a:t>
            </a:r>
            <a:r>
              <a:rPr lang="en-US" sz="900" dirty="0">
                <a:solidFill>
                  <a:schemeClr val="tx1"/>
                </a:solidFill>
                <a:latin typeface="Montserrat" panose="00000500000000000000" pitchFamily="2" charset="0"/>
              </a:rPr>
              <a:t> </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Identify and target academic paper opportunities</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Begin large white paper and webcast planning and development</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podcast</a:t>
            </a:r>
          </a:p>
          <a:p>
            <a:pPr marL="171450" indent="-171450">
              <a:buFont typeface="Arial" panose="020B0604020202020204" pitchFamily="34" charset="0"/>
              <a:buChar char="•"/>
            </a:pPr>
            <a:endParaRPr lang="en-US" sz="900" dirty="0">
              <a:solidFill>
                <a:schemeClr val="tx1"/>
              </a:solidFill>
              <a:latin typeface="Montserrat" panose="00000500000000000000" pitchFamily="2" charset="0"/>
            </a:endParaRPr>
          </a:p>
        </p:txBody>
      </p:sp>
      <p:sp>
        <p:nvSpPr>
          <p:cNvPr id="23" name="Right Brace 22">
            <a:extLst>
              <a:ext uri="{FF2B5EF4-FFF2-40B4-BE49-F238E27FC236}">
                <a16:creationId xmlns:a16="http://schemas.microsoft.com/office/drawing/2014/main" id="{372A954F-07E0-1335-20D8-01B7282D23CD}"/>
              </a:ext>
            </a:extLst>
          </p:cNvPr>
          <p:cNvSpPr/>
          <p:nvPr/>
        </p:nvSpPr>
        <p:spPr>
          <a:xfrm rot="5400000">
            <a:off x="3349341" y="3945617"/>
            <a:ext cx="207303" cy="615947"/>
          </a:xfrm>
          <a:prstGeom prst="rightBrace">
            <a:avLst>
              <a:gd name="adj1" fmla="val 14461"/>
              <a:gd name="adj2" fmla="val 50000"/>
            </a:avLst>
          </a:prstGeom>
          <a:ln w="76200">
            <a:solidFill>
              <a:srgbClr val="0087B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F4154926-FF49-04D9-7D29-92CDAD79A031}"/>
              </a:ext>
            </a:extLst>
          </p:cNvPr>
          <p:cNvCxnSpPr>
            <a:cxnSpLocks/>
            <a:stCxn id="29" idx="4"/>
            <a:endCxn id="32" idx="1"/>
          </p:cNvCxnSpPr>
          <p:nvPr/>
        </p:nvCxnSpPr>
        <p:spPr>
          <a:xfrm>
            <a:off x="2775610" y="2399479"/>
            <a:ext cx="0" cy="742058"/>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29" name="Shape 759">
            <a:extLst>
              <a:ext uri="{FF2B5EF4-FFF2-40B4-BE49-F238E27FC236}">
                <a16:creationId xmlns:a16="http://schemas.microsoft.com/office/drawing/2014/main" id="{C83B1174-2C99-B76A-3A16-EC03207A5E52}"/>
              </a:ext>
            </a:extLst>
          </p:cNvPr>
          <p:cNvSpPr/>
          <p:nvPr/>
        </p:nvSpPr>
        <p:spPr>
          <a:xfrm>
            <a:off x="2684170" y="2216599"/>
            <a:ext cx="182880" cy="182880"/>
          </a:xfrm>
          <a:prstGeom prst="ellipse">
            <a:avLst/>
          </a:prstGeom>
          <a:solidFill>
            <a:srgbClr val="70AD47"/>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32" name="Right Brace 31">
            <a:extLst>
              <a:ext uri="{FF2B5EF4-FFF2-40B4-BE49-F238E27FC236}">
                <a16:creationId xmlns:a16="http://schemas.microsoft.com/office/drawing/2014/main" id="{C00C3FEE-FD5A-A15F-AD47-87A0DF8AEC8E}"/>
              </a:ext>
            </a:extLst>
          </p:cNvPr>
          <p:cNvSpPr/>
          <p:nvPr/>
        </p:nvSpPr>
        <p:spPr>
          <a:xfrm rot="16200000">
            <a:off x="2671958" y="2937215"/>
            <a:ext cx="207303" cy="615947"/>
          </a:xfrm>
          <a:prstGeom prst="rightBrace">
            <a:avLst>
              <a:gd name="adj1" fmla="val 14461"/>
              <a:gd name="adj2" fmla="val 50000"/>
            </a:avLst>
          </a:prstGeom>
          <a:ln w="762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Rectangle 32">
            <a:extLst>
              <a:ext uri="{FF2B5EF4-FFF2-40B4-BE49-F238E27FC236}">
                <a16:creationId xmlns:a16="http://schemas.microsoft.com/office/drawing/2014/main" id="{C18EDF19-44AF-805A-763C-3A05BAEE4EE1}"/>
              </a:ext>
            </a:extLst>
          </p:cNvPr>
          <p:cNvSpPr/>
          <p:nvPr/>
        </p:nvSpPr>
        <p:spPr>
          <a:xfrm>
            <a:off x="2169658" y="626813"/>
            <a:ext cx="1425086" cy="1495001"/>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February </a:t>
            </a:r>
            <a:endParaRPr lang="en-US" sz="900" dirty="0">
              <a:solidFill>
                <a:schemeClr val="tx1"/>
              </a:solidFill>
              <a:latin typeface="Montserrat" panose="00000500000000000000" pitchFamily="2" charset="0"/>
            </a:endParaRPr>
          </a:p>
          <a:p>
            <a:pPr marL="171450" indent="-171450">
              <a:buFont typeface="Arial" panose="020B0604020202020204" pitchFamily="34" charset="0"/>
              <a:buChar char="•"/>
            </a:pPr>
            <a:r>
              <a:rPr lang="en-US" sz="900" dirty="0">
                <a:solidFill>
                  <a:schemeClr val="tx1"/>
                </a:solidFill>
                <a:latin typeface="Montserrat" panose="00000500000000000000" pitchFamily="2" charset="0"/>
              </a:rPr>
              <a:t>Content library / comms hub in place and functional</a:t>
            </a:r>
          </a:p>
          <a:p>
            <a:pPr marL="171450" indent="-171450">
              <a:buFont typeface="Arial" panose="020B0604020202020204" pitchFamily="34" charset="0"/>
              <a:buChar char="•"/>
            </a:pPr>
            <a:r>
              <a:rPr lang="en-US" sz="900">
                <a:solidFill>
                  <a:schemeClr val="tx1"/>
                </a:solidFill>
                <a:latin typeface="Montserrat" panose="00000500000000000000" pitchFamily="2" charset="0"/>
              </a:rPr>
              <a:t>podcast</a:t>
            </a:r>
            <a:endParaRPr lang="en-US" sz="900" dirty="0">
              <a:solidFill>
                <a:schemeClr val="tx1"/>
              </a:solidFill>
              <a:latin typeface="Montserrat" panose="00000500000000000000" pitchFamily="2" charset="0"/>
            </a:endParaRPr>
          </a:p>
          <a:p>
            <a:pPr marL="171450" indent="-171450">
              <a:buFont typeface="Arial" panose="020B0604020202020204" pitchFamily="34" charset="0"/>
              <a:buChar char="•"/>
            </a:pPr>
            <a:endParaRPr lang="en-US" sz="900" dirty="0">
              <a:solidFill>
                <a:schemeClr val="tx1"/>
              </a:solidFill>
              <a:latin typeface="Montserrat" panose="00000500000000000000" pitchFamily="2" charset="0"/>
            </a:endParaRPr>
          </a:p>
        </p:txBody>
      </p:sp>
      <p:cxnSp>
        <p:nvCxnSpPr>
          <p:cNvPr id="36" name="Straight Connector 35">
            <a:extLst>
              <a:ext uri="{FF2B5EF4-FFF2-40B4-BE49-F238E27FC236}">
                <a16:creationId xmlns:a16="http://schemas.microsoft.com/office/drawing/2014/main" id="{B9ADC11D-70FC-B078-3682-67E284B5B3F2}"/>
              </a:ext>
            </a:extLst>
          </p:cNvPr>
          <p:cNvCxnSpPr>
            <a:cxnSpLocks/>
          </p:cNvCxnSpPr>
          <p:nvPr/>
        </p:nvCxnSpPr>
        <p:spPr>
          <a:xfrm flipH="1">
            <a:off x="4787506" y="4354200"/>
            <a:ext cx="5241" cy="493309"/>
          </a:xfrm>
          <a:prstGeom prst="line">
            <a:avLst/>
          </a:prstGeom>
          <a:ln w="76200">
            <a:solidFill>
              <a:srgbClr val="0087BA"/>
            </a:solidFill>
          </a:ln>
        </p:spPr>
        <p:style>
          <a:lnRef idx="1">
            <a:schemeClr val="accent5"/>
          </a:lnRef>
          <a:fillRef idx="0">
            <a:schemeClr val="accent5"/>
          </a:fillRef>
          <a:effectRef idx="0">
            <a:schemeClr val="accent5"/>
          </a:effectRef>
          <a:fontRef idx="minor">
            <a:schemeClr val="tx1"/>
          </a:fontRef>
        </p:style>
      </p:cxnSp>
      <p:sp>
        <p:nvSpPr>
          <p:cNvPr id="37" name="Shape 759">
            <a:extLst>
              <a:ext uri="{FF2B5EF4-FFF2-40B4-BE49-F238E27FC236}">
                <a16:creationId xmlns:a16="http://schemas.microsoft.com/office/drawing/2014/main" id="{CF2C15A0-49FF-83BD-2A24-F79916E81AE6}"/>
              </a:ext>
            </a:extLst>
          </p:cNvPr>
          <p:cNvSpPr/>
          <p:nvPr/>
        </p:nvSpPr>
        <p:spPr>
          <a:xfrm>
            <a:off x="4696066" y="4804295"/>
            <a:ext cx="182880" cy="182880"/>
          </a:xfrm>
          <a:prstGeom prst="ellipse">
            <a:avLst/>
          </a:prstGeom>
          <a:solidFill>
            <a:srgbClr val="238DC8"/>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38" name="Rectangle 37">
            <a:extLst>
              <a:ext uri="{FF2B5EF4-FFF2-40B4-BE49-F238E27FC236}">
                <a16:creationId xmlns:a16="http://schemas.microsoft.com/office/drawing/2014/main" id="{93C8EE83-1352-C355-7561-163286039FDF}"/>
              </a:ext>
            </a:extLst>
          </p:cNvPr>
          <p:cNvSpPr/>
          <p:nvPr/>
        </p:nvSpPr>
        <p:spPr>
          <a:xfrm>
            <a:off x="4201490" y="5027521"/>
            <a:ext cx="1437310" cy="1559200"/>
          </a:xfrm>
          <a:prstGeom prst="rect">
            <a:avLst/>
          </a:prstGeom>
          <a:noFill/>
          <a:ln>
            <a:solidFill>
              <a:srgbClr val="008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May</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Create marketing strategy for large white paper and webcast</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Third short white paper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podcast</a:t>
            </a:r>
          </a:p>
          <a:p>
            <a:pPr marL="171450" indent="-171450">
              <a:buFont typeface="Arial" panose="020B0604020202020204" pitchFamily="34" charset="0"/>
              <a:buChar char="•"/>
            </a:pPr>
            <a:endParaRPr lang="en-US" sz="900" dirty="0">
              <a:solidFill>
                <a:schemeClr val="tx1"/>
              </a:solidFill>
              <a:latin typeface="Montserrat" panose="00000500000000000000" pitchFamily="2" charset="0"/>
            </a:endParaRPr>
          </a:p>
        </p:txBody>
      </p:sp>
      <p:sp>
        <p:nvSpPr>
          <p:cNvPr id="39" name="Right Brace 38">
            <a:extLst>
              <a:ext uri="{FF2B5EF4-FFF2-40B4-BE49-F238E27FC236}">
                <a16:creationId xmlns:a16="http://schemas.microsoft.com/office/drawing/2014/main" id="{DD932E8A-0172-9E5F-133B-FD7282961B82}"/>
              </a:ext>
            </a:extLst>
          </p:cNvPr>
          <p:cNvSpPr/>
          <p:nvPr/>
        </p:nvSpPr>
        <p:spPr>
          <a:xfrm rot="5400000">
            <a:off x="4686476" y="3945617"/>
            <a:ext cx="207303" cy="615947"/>
          </a:xfrm>
          <a:prstGeom prst="rightBrace">
            <a:avLst>
              <a:gd name="adj1" fmla="val 14461"/>
              <a:gd name="adj2" fmla="val 50000"/>
            </a:avLst>
          </a:prstGeom>
          <a:ln w="76200">
            <a:solidFill>
              <a:srgbClr val="0087B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F48FC758-DB07-90AE-8C0A-3FCFAF665E2B}"/>
              </a:ext>
            </a:extLst>
          </p:cNvPr>
          <p:cNvCxnSpPr>
            <a:cxnSpLocks/>
          </p:cNvCxnSpPr>
          <p:nvPr/>
        </p:nvCxnSpPr>
        <p:spPr>
          <a:xfrm flipH="1">
            <a:off x="6134721" y="4350186"/>
            <a:ext cx="5241" cy="493309"/>
          </a:xfrm>
          <a:prstGeom prst="line">
            <a:avLst/>
          </a:prstGeom>
          <a:ln w="76200">
            <a:solidFill>
              <a:srgbClr val="0087BA"/>
            </a:solidFill>
          </a:ln>
        </p:spPr>
        <p:style>
          <a:lnRef idx="1">
            <a:schemeClr val="accent5"/>
          </a:lnRef>
          <a:fillRef idx="0">
            <a:schemeClr val="accent5"/>
          </a:fillRef>
          <a:effectRef idx="0">
            <a:schemeClr val="accent5"/>
          </a:effectRef>
          <a:fontRef idx="minor">
            <a:schemeClr val="tx1"/>
          </a:fontRef>
        </p:style>
      </p:cxnSp>
      <p:sp>
        <p:nvSpPr>
          <p:cNvPr id="41" name="Shape 759">
            <a:extLst>
              <a:ext uri="{FF2B5EF4-FFF2-40B4-BE49-F238E27FC236}">
                <a16:creationId xmlns:a16="http://schemas.microsoft.com/office/drawing/2014/main" id="{F1E69F6D-1572-721B-DF85-2384A25AA4E4}"/>
              </a:ext>
            </a:extLst>
          </p:cNvPr>
          <p:cNvSpPr/>
          <p:nvPr/>
        </p:nvSpPr>
        <p:spPr>
          <a:xfrm>
            <a:off x="6043281" y="4800281"/>
            <a:ext cx="182880" cy="182880"/>
          </a:xfrm>
          <a:prstGeom prst="ellipse">
            <a:avLst/>
          </a:prstGeom>
          <a:solidFill>
            <a:srgbClr val="238DC8"/>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42" name="Rectangle 41">
            <a:extLst>
              <a:ext uri="{FF2B5EF4-FFF2-40B4-BE49-F238E27FC236}">
                <a16:creationId xmlns:a16="http://schemas.microsoft.com/office/drawing/2014/main" id="{1B8A7A9F-3689-59F9-A402-6FB1DD8B48F9}"/>
              </a:ext>
            </a:extLst>
          </p:cNvPr>
          <p:cNvSpPr/>
          <p:nvPr/>
        </p:nvSpPr>
        <p:spPr>
          <a:xfrm>
            <a:off x="5638800" y="5027521"/>
            <a:ext cx="1437310" cy="1559200"/>
          </a:xfrm>
          <a:prstGeom prst="rect">
            <a:avLst/>
          </a:prstGeom>
          <a:noFill/>
          <a:ln>
            <a:solidFill>
              <a:srgbClr val="008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July</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2Q review</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Host Webcast</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Fourth short white paper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podcast</a:t>
            </a:r>
          </a:p>
          <a:p>
            <a:pPr marL="171450" indent="-171450">
              <a:buFont typeface="Arial" panose="020B0604020202020204" pitchFamily="34" charset="0"/>
              <a:buChar char="•"/>
            </a:pPr>
            <a:endParaRPr lang="en-US" sz="900" dirty="0">
              <a:solidFill>
                <a:schemeClr val="tx1"/>
              </a:solidFill>
              <a:latin typeface="Montserrat" panose="00000500000000000000" pitchFamily="2" charset="0"/>
            </a:endParaRPr>
          </a:p>
        </p:txBody>
      </p:sp>
      <p:sp>
        <p:nvSpPr>
          <p:cNvPr id="43" name="Right Brace 42">
            <a:extLst>
              <a:ext uri="{FF2B5EF4-FFF2-40B4-BE49-F238E27FC236}">
                <a16:creationId xmlns:a16="http://schemas.microsoft.com/office/drawing/2014/main" id="{1D758759-5C4A-480D-C748-E57D3EEE4DF3}"/>
              </a:ext>
            </a:extLst>
          </p:cNvPr>
          <p:cNvSpPr/>
          <p:nvPr/>
        </p:nvSpPr>
        <p:spPr>
          <a:xfrm rot="5400000">
            <a:off x="6033691" y="3941603"/>
            <a:ext cx="207303" cy="615947"/>
          </a:xfrm>
          <a:prstGeom prst="rightBrace">
            <a:avLst>
              <a:gd name="adj1" fmla="val 14461"/>
              <a:gd name="adj2" fmla="val 50000"/>
            </a:avLst>
          </a:prstGeom>
          <a:ln w="76200">
            <a:solidFill>
              <a:srgbClr val="0087B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3A21C02E-E14C-98A3-AC51-81E413A675ED}"/>
              </a:ext>
            </a:extLst>
          </p:cNvPr>
          <p:cNvCxnSpPr>
            <a:cxnSpLocks/>
          </p:cNvCxnSpPr>
          <p:nvPr/>
        </p:nvCxnSpPr>
        <p:spPr>
          <a:xfrm flipH="1">
            <a:off x="7445023" y="4354200"/>
            <a:ext cx="5241" cy="493309"/>
          </a:xfrm>
          <a:prstGeom prst="line">
            <a:avLst/>
          </a:prstGeom>
          <a:ln w="76200">
            <a:solidFill>
              <a:srgbClr val="0087BA"/>
            </a:solidFill>
          </a:ln>
        </p:spPr>
        <p:style>
          <a:lnRef idx="1">
            <a:schemeClr val="accent5"/>
          </a:lnRef>
          <a:fillRef idx="0">
            <a:schemeClr val="accent5"/>
          </a:fillRef>
          <a:effectRef idx="0">
            <a:schemeClr val="accent5"/>
          </a:effectRef>
          <a:fontRef idx="minor">
            <a:schemeClr val="tx1"/>
          </a:fontRef>
        </p:style>
      </p:cxnSp>
      <p:sp>
        <p:nvSpPr>
          <p:cNvPr id="46" name="Shape 759">
            <a:extLst>
              <a:ext uri="{FF2B5EF4-FFF2-40B4-BE49-F238E27FC236}">
                <a16:creationId xmlns:a16="http://schemas.microsoft.com/office/drawing/2014/main" id="{1CBE4D6F-9B15-4142-01BE-F5B14006824B}"/>
              </a:ext>
            </a:extLst>
          </p:cNvPr>
          <p:cNvSpPr/>
          <p:nvPr/>
        </p:nvSpPr>
        <p:spPr>
          <a:xfrm>
            <a:off x="7353583" y="4804295"/>
            <a:ext cx="182880" cy="182880"/>
          </a:xfrm>
          <a:prstGeom prst="ellipse">
            <a:avLst/>
          </a:prstGeom>
          <a:solidFill>
            <a:srgbClr val="238DC8"/>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47" name="Rectangle 46">
            <a:extLst>
              <a:ext uri="{FF2B5EF4-FFF2-40B4-BE49-F238E27FC236}">
                <a16:creationId xmlns:a16="http://schemas.microsoft.com/office/drawing/2014/main" id="{951E00B3-16B8-897B-E16E-2C354888213E}"/>
              </a:ext>
            </a:extLst>
          </p:cNvPr>
          <p:cNvSpPr/>
          <p:nvPr/>
        </p:nvSpPr>
        <p:spPr>
          <a:xfrm>
            <a:off x="7076110" y="5027520"/>
            <a:ext cx="1631221" cy="1566957"/>
          </a:xfrm>
          <a:prstGeom prst="rect">
            <a:avLst/>
          </a:prstGeom>
          <a:noFill/>
          <a:ln>
            <a:solidFill>
              <a:srgbClr val="008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September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Fifth short white paper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podcast</a:t>
            </a:r>
          </a:p>
          <a:p>
            <a:endParaRPr lang="en-US" sz="900" b="1" dirty="0">
              <a:solidFill>
                <a:schemeClr val="tx1"/>
              </a:solidFill>
              <a:latin typeface="Montserrat" panose="00000500000000000000" pitchFamily="2" charset="0"/>
            </a:endParaRPr>
          </a:p>
        </p:txBody>
      </p:sp>
      <p:sp>
        <p:nvSpPr>
          <p:cNvPr id="48" name="Right Brace 47">
            <a:extLst>
              <a:ext uri="{FF2B5EF4-FFF2-40B4-BE49-F238E27FC236}">
                <a16:creationId xmlns:a16="http://schemas.microsoft.com/office/drawing/2014/main" id="{B8D6A667-6565-FE27-E47F-94D76441A734}"/>
              </a:ext>
            </a:extLst>
          </p:cNvPr>
          <p:cNvSpPr/>
          <p:nvPr/>
        </p:nvSpPr>
        <p:spPr>
          <a:xfrm rot="5400000">
            <a:off x="7343993" y="3945617"/>
            <a:ext cx="207303" cy="615947"/>
          </a:xfrm>
          <a:prstGeom prst="rightBrace">
            <a:avLst>
              <a:gd name="adj1" fmla="val 14461"/>
              <a:gd name="adj2" fmla="val 50000"/>
            </a:avLst>
          </a:prstGeom>
          <a:ln w="76200">
            <a:solidFill>
              <a:srgbClr val="0087B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EA0C030C-07A7-1462-12E2-1DF4C60F228D}"/>
              </a:ext>
            </a:extLst>
          </p:cNvPr>
          <p:cNvCxnSpPr>
            <a:cxnSpLocks/>
          </p:cNvCxnSpPr>
          <p:nvPr/>
        </p:nvCxnSpPr>
        <p:spPr>
          <a:xfrm flipH="1">
            <a:off x="8755325" y="4354200"/>
            <a:ext cx="5241" cy="493309"/>
          </a:xfrm>
          <a:prstGeom prst="line">
            <a:avLst/>
          </a:prstGeom>
          <a:ln w="76200">
            <a:solidFill>
              <a:srgbClr val="0087BA"/>
            </a:solidFill>
          </a:ln>
        </p:spPr>
        <p:style>
          <a:lnRef idx="1">
            <a:schemeClr val="accent5"/>
          </a:lnRef>
          <a:fillRef idx="0">
            <a:schemeClr val="accent5"/>
          </a:fillRef>
          <a:effectRef idx="0">
            <a:schemeClr val="accent5"/>
          </a:effectRef>
          <a:fontRef idx="minor">
            <a:schemeClr val="tx1"/>
          </a:fontRef>
        </p:style>
      </p:cxnSp>
      <p:sp>
        <p:nvSpPr>
          <p:cNvPr id="50" name="Shape 759">
            <a:extLst>
              <a:ext uri="{FF2B5EF4-FFF2-40B4-BE49-F238E27FC236}">
                <a16:creationId xmlns:a16="http://schemas.microsoft.com/office/drawing/2014/main" id="{74FCC4AE-0797-A2A5-D8F1-9FF9D25BE4D0}"/>
              </a:ext>
            </a:extLst>
          </p:cNvPr>
          <p:cNvSpPr/>
          <p:nvPr/>
        </p:nvSpPr>
        <p:spPr>
          <a:xfrm>
            <a:off x="8663885" y="4804295"/>
            <a:ext cx="182880" cy="182880"/>
          </a:xfrm>
          <a:prstGeom prst="ellipse">
            <a:avLst/>
          </a:prstGeom>
          <a:solidFill>
            <a:srgbClr val="238DC8"/>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51" name="Rectangle 50">
            <a:extLst>
              <a:ext uri="{FF2B5EF4-FFF2-40B4-BE49-F238E27FC236}">
                <a16:creationId xmlns:a16="http://schemas.microsoft.com/office/drawing/2014/main" id="{D7EE7782-2597-0973-80FF-1E63DB09F9AD}"/>
              </a:ext>
            </a:extLst>
          </p:cNvPr>
          <p:cNvSpPr/>
          <p:nvPr/>
        </p:nvSpPr>
        <p:spPr>
          <a:xfrm>
            <a:off x="8707332" y="5027520"/>
            <a:ext cx="1834392" cy="1566957"/>
          </a:xfrm>
          <a:prstGeom prst="rect">
            <a:avLst/>
          </a:prstGeom>
          <a:noFill/>
          <a:ln>
            <a:solidFill>
              <a:srgbClr val="008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November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Release long white paper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podcast</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In-person event?</a:t>
            </a:r>
          </a:p>
        </p:txBody>
      </p:sp>
      <p:sp>
        <p:nvSpPr>
          <p:cNvPr id="52" name="Right Brace 51">
            <a:extLst>
              <a:ext uri="{FF2B5EF4-FFF2-40B4-BE49-F238E27FC236}">
                <a16:creationId xmlns:a16="http://schemas.microsoft.com/office/drawing/2014/main" id="{DB7AB02C-C04B-C1DF-EEF7-AC54490EDBFC}"/>
              </a:ext>
            </a:extLst>
          </p:cNvPr>
          <p:cNvSpPr/>
          <p:nvPr/>
        </p:nvSpPr>
        <p:spPr>
          <a:xfrm rot="5400000">
            <a:off x="8654295" y="3945617"/>
            <a:ext cx="207303" cy="615947"/>
          </a:xfrm>
          <a:prstGeom prst="rightBrace">
            <a:avLst>
              <a:gd name="adj1" fmla="val 14461"/>
              <a:gd name="adj2" fmla="val 50000"/>
            </a:avLst>
          </a:prstGeom>
          <a:ln w="76200">
            <a:solidFill>
              <a:srgbClr val="0087B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Right Brace 54">
            <a:extLst>
              <a:ext uri="{FF2B5EF4-FFF2-40B4-BE49-F238E27FC236}">
                <a16:creationId xmlns:a16="http://schemas.microsoft.com/office/drawing/2014/main" id="{C7548124-B096-44F3-B097-29C5BB1E304E}"/>
              </a:ext>
            </a:extLst>
          </p:cNvPr>
          <p:cNvSpPr/>
          <p:nvPr/>
        </p:nvSpPr>
        <p:spPr>
          <a:xfrm rot="16200000">
            <a:off x="3964867" y="2938458"/>
            <a:ext cx="207303" cy="615947"/>
          </a:xfrm>
          <a:prstGeom prst="rightBrace">
            <a:avLst>
              <a:gd name="adj1" fmla="val 14461"/>
              <a:gd name="adj2" fmla="val 50000"/>
            </a:avLst>
          </a:prstGeom>
          <a:ln w="762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Rectangle 56">
            <a:extLst>
              <a:ext uri="{FF2B5EF4-FFF2-40B4-BE49-F238E27FC236}">
                <a16:creationId xmlns:a16="http://schemas.microsoft.com/office/drawing/2014/main" id="{60854048-E08F-6A4B-B71E-6E18C4D22664}"/>
              </a:ext>
            </a:extLst>
          </p:cNvPr>
          <p:cNvSpPr/>
          <p:nvPr/>
        </p:nvSpPr>
        <p:spPr>
          <a:xfrm>
            <a:off x="3594745" y="625988"/>
            <a:ext cx="1345984" cy="149320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April</a:t>
            </a:r>
            <a:r>
              <a:rPr lang="en-US" sz="900" dirty="0">
                <a:solidFill>
                  <a:schemeClr val="tx1"/>
                </a:solidFill>
                <a:latin typeface="Montserrat" panose="00000500000000000000" pitchFamily="2" charset="0"/>
              </a:rPr>
              <a:t> </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Finalize 1H23 academic paper opportunity</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1Q review and adjust</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Second short white paper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podcast</a:t>
            </a:r>
          </a:p>
          <a:p>
            <a:pPr marL="171450" indent="-171450">
              <a:buFont typeface="Arial" panose="020B0604020202020204" pitchFamily="34" charset="0"/>
              <a:buChar char="•"/>
            </a:pPr>
            <a:endParaRPr lang="en-US" sz="900" dirty="0">
              <a:solidFill>
                <a:schemeClr val="tx1"/>
              </a:solidFill>
              <a:latin typeface="Montserrat" panose="00000500000000000000" pitchFamily="2" charset="0"/>
            </a:endParaRPr>
          </a:p>
        </p:txBody>
      </p:sp>
      <p:sp>
        <p:nvSpPr>
          <p:cNvPr id="60" name="Right Brace 59">
            <a:extLst>
              <a:ext uri="{FF2B5EF4-FFF2-40B4-BE49-F238E27FC236}">
                <a16:creationId xmlns:a16="http://schemas.microsoft.com/office/drawing/2014/main" id="{B9454D92-25DB-8AF9-798E-FC9802BFEDD2}"/>
              </a:ext>
            </a:extLst>
          </p:cNvPr>
          <p:cNvSpPr/>
          <p:nvPr/>
        </p:nvSpPr>
        <p:spPr>
          <a:xfrm rot="16200000">
            <a:off x="5338028" y="2933411"/>
            <a:ext cx="207303" cy="615947"/>
          </a:xfrm>
          <a:prstGeom prst="rightBrace">
            <a:avLst>
              <a:gd name="adj1" fmla="val 14461"/>
              <a:gd name="adj2" fmla="val 50000"/>
            </a:avLst>
          </a:prstGeom>
          <a:ln w="762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Rectangle 60">
            <a:extLst>
              <a:ext uri="{FF2B5EF4-FFF2-40B4-BE49-F238E27FC236}">
                <a16:creationId xmlns:a16="http://schemas.microsoft.com/office/drawing/2014/main" id="{3E8C23DB-99C5-F6BE-4EC2-94C49EAC2428}"/>
              </a:ext>
            </a:extLst>
          </p:cNvPr>
          <p:cNvSpPr/>
          <p:nvPr/>
        </p:nvSpPr>
        <p:spPr>
          <a:xfrm>
            <a:off x="4940729" y="625162"/>
            <a:ext cx="1345983" cy="149399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June</a:t>
            </a:r>
            <a:endParaRPr lang="en-US" sz="900" dirty="0">
              <a:solidFill>
                <a:schemeClr val="tx1"/>
              </a:solidFill>
              <a:latin typeface="Montserrat" panose="00000500000000000000" pitchFamily="2" charset="0"/>
            </a:endParaRPr>
          </a:p>
          <a:p>
            <a:pPr marL="171450" indent="-171450">
              <a:buFont typeface="Arial" panose="020B0604020202020204" pitchFamily="34" charset="0"/>
              <a:buChar char="•"/>
            </a:pPr>
            <a:r>
              <a:rPr lang="en-US" sz="900" dirty="0">
                <a:solidFill>
                  <a:schemeClr val="tx1"/>
                </a:solidFill>
                <a:latin typeface="Montserrat" panose="00000500000000000000" pitchFamily="2" charset="0"/>
              </a:rPr>
              <a:t>Release long white paper 1</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Market paper and webcast</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podcast</a:t>
            </a:r>
          </a:p>
          <a:p>
            <a:pPr marL="171450" indent="-171450">
              <a:buFont typeface="Arial" panose="020B0604020202020204" pitchFamily="34" charset="0"/>
              <a:buChar char="•"/>
            </a:pPr>
            <a:endParaRPr lang="en-US" sz="900" dirty="0">
              <a:solidFill>
                <a:schemeClr val="tx1"/>
              </a:solidFill>
              <a:latin typeface="Montserrat" panose="00000500000000000000" pitchFamily="2" charset="0"/>
            </a:endParaRPr>
          </a:p>
        </p:txBody>
      </p:sp>
      <p:sp>
        <p:nvSpPr>
          <p:cNvPr id="64" name="Right Brace 63">
            <a:extLst>
              <a:ext uri="{FF2B5EF4-FFF2-40B4-BE49-F238E27FC236}">
                <a16:creationId xmlns:a16="http://schemas.microsoft.com/office/drawing/2014/main" id="{6F134B3E-107E-3357-6416-17CA8C677F8A}"/>
              </a:ext>
            </a:extLst>
          </p:cNvPr>
          <p:cNvSpPr/>
          <p:nvPr/>
        </p:nvSpPr>
        <p:spPr>
          <a:xfrm rot="16200000">
            <a:off x="6695741" y="2938459"/>
            <a:ext cx="207303" cy="615947"/>
          </a:xfrm>
          <a:prstGeom prst="rightBrace">
            <a:avLst>
              <a:gd name="adj1" fmla="val 14461"/>
              <a:gd name="adj2" fmla="val 50000"/>
            </a:avLst>
          </a:prstGeom>
          <a:ln w="762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Rectangle 64">
            <a:extLst>
              <a:ext uri="{FF2B5EF4-FFF2-40B4-BE49-F238E27FC236}">
                <a16:creationId xmlns:a16="http://schemas.microsoft.com/office/drawing/2014/main" id="{618DDE4D-D573-78B3-D10A-79CCDC8D8070}"/>
              </a:ext>
            </a:extLst>
          </p:cNvPr>
          <p:cNvSpPr/>
          <p:nvPr/>
        </p:nvSpPr>
        <p:spPr>
          <a:xfrm>
            <a:off x="6294849" y="624290"/>
            <a:ext cx="1345983" cy="149399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August </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podcast</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Plan long white paper 2</a:t>
            </a:r>
          </a:p>
        </p:txBody>
      </p:sp>
      <p:sp>
        <p:nvSpPr>
          <p:cNvPr id="68" name="Right Brace 67">
            <a:extLst>
              <a:ext uri="{FF2B5EF4-FFF2-40B4-BE49-F238E27FC236}">
                <a16:creationId xmlns:a16="http://schemas.microsoft.com/office/drawing/2014/main" id="{AB781B5C-D06F-893F-BF89-EF0568A80048}"/>
              </a:ext>
            </a:extLst>
          </p:cNvPr>
          <p:cNvSpPr/>
          <p:nvPr/>
        </p:nvSpPr>
        <p:spPr>
          <a:xfrm rot="16200000">
            <a:off x="8008112" y="2938458"/>
            <a:ext cx="207303" cy="615947"/>
          </a:xfrm>
          <a:prstGeom prst="rightBrace">
            <a:avLst>
              <a:gd name="adj1" fmla="val 14461"/>
              <a:gd name="adj2" fmla="val 50000"/>
            </a:avLst>
          </a:prstGeom>
          <a:ln w="762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Rectangle 68">
            <a:extLst>
              <a:ext uri="{FF2B5EF4-FFF2-40B4-BE49-F238E27FC236}">
                <a16:creationId xmlns:a16="http://schemas.microsoft.com/office/drawing/2014/main" id="{AF2535AB-68D1-EBF8-6972-919B2A27640C}"/>
              </a:ext>
            </a:extLst>
          </p:cNvPr>
          <p:cNvSpPr/>
          <p:nvPr/>
        </p:nvSpPr>
        <p:spPr>
          <a:xfrm>
            <a:off x="7648968" y="624290"/>
            <a:ext cx="1416951" cy="149399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October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podcast</a:t>
            </a:r>
          </a:p>
          <a:p>
            <a:pPr marL="171450" indent="-171450">
              <a:buFont typeface="Arial" panose="020B0604020202020204" pitchFamily="34" charset="0"/>
              <a:buChar char="•"/>
            </a:pPr>
            <a:endParaRPr lang="en-US" sz="900" dirty="0">
              <a:solidFill>
                <a:schemeClr val="tx1"/>
              </a:solidFill>
              <a:latin typeface="Montserrat" panose="00000500000000000000" pitchFamily="2" charset="0"/>
            </a:endParaRPr>
          </a:p>
        </p:txBody>
      </p:sp>
      <p:sp>
        <p:nvSpPr>
          <p:cNvPr id="72" name="Right Brace 71">
            <a:extLst>
              <a:ext uri="{FF2B5EF4-FFF2-40B4-BE49-F238E27FC236}">
                <a16:creationId xmlns:a16="http://schemas.microsoft.com/office/drawing/2014/main" id="{9378B993-67B2-386E-D012-DF16D1FAD528}"/>
              </a:ext>
            </a:extLst>
          </p:cNvPr>
          <p:cNvSpPr/>
          <p:nvPr/>
        </p:nvSpPr>
        <p:spPr>
          <a:xfrm rot="16200000">
            <a:off x="9353969" y="2931410"/>
            <a:ext cx="207303" cy="615947"/>
          </a:xfrm>
          <a:prstGeom prst="rightBrace">
            <a:avLst>
              <a:gd name="adj1" fmla="val 14461"/>
              <a:gd name="adj2" fmla="val 50000"/>
            </a:avLst>
          </a:prstGeom>
          <a:ln w="762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Rectangle 72">
            <a:extLst>
              <a:ext uri="{FF2B5EF4-FFF2-40B4-BE49-F238E27FC236}">
                <a16:creationId xmlns:a16="http://schemas.microsoft.com/office/drawing/2014/main" id="{7675C7E6-A243-B53A-3244-FFE38FCA7FEF}"/>
              </a:ext>
            </a:extLst>
          </p:cNvPr>
          <p:cNvSpPr/>
          <p:nvPr/>
        </p:nvSpPr>
        <p:spPr>
          <a:xfrm>
            <a:off x="9065919" y="623283"/>
            <a:ext cx="1912684" cy="1495001"/>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solidFill>
                  <a:schemeClr val="tx1"/>
                </a:solidFill>
                <a:latin typeface="Montserrat" panose="00000500000000000000" pitchFamily="2" charset="0"/>
              </a:rPr>
              <a:t>December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Sixth short white paper</a:t>
            </a:r>
          </a:p>
          <a:p>
            <a:pPr marL="171450" indent="-171450">
              <a:buFont typeface="Arial" panose="020B0604020202020204" pitchFamily="34" charset="0"/>
              <a:buChar char="•"/>
            </a:pPr>
            <a:r>
              <a:rPr lang="en-US" sz="900" dirty="0">
                <a:solidFill>
                  <a:schemeClr val="tx1"/>
                </a:solidFill>
                <a:latin typeface="Montserrat" panose="00000500000000000000" pitchFamily="2" charset="0"/>
              </a:rPr>
              <a:t>podcast</a:t>
            </a:r>
          </a:p>
          <a:p>
            <a:pPr marL="171450" indent="-171450">
              <a:buFont typeface="Arial" panose="020B0604020202020204" pitchFamily="34" charset="0"/>
              <a:buChar char="•"/>
            </a:pPr>
            <a:endParaRPr lang="en-US" sz="900" dirty="0">
              <a:solidFill>
                <a:schemeClr val="tx1"/>
              </a:solidFill>
              <a:latin typeface="Montserrat" panose="00000500000000000000" pitchFamily="2" charset="0"/>
            </a:endParaRPr>
          </a:p>
        </p:txBody>
      </p:sp>
      <p:cxnSp>
        <p:nvCxnSpPr>
          <p:cNvPr id="89" name="Straight Connector 88">
            <a:extLst>
              <a:ext uri="{FF2B5EF4-FFF2-40B4-BE49-F238E27FC236}">
                <a16:creationId xmlns:a16="http://schemas.microsoft.com/office/drawing/2014/main" id="{5A1C8AFF-F43D-13CF-2441-A82073ACF931}"/>
              </a:ext>
            </a:extLst>
          </p:cNvPr>
          <p:cNvCxnSpPr>
            <a:cxnSpLocks/>
            <a:stCxn id="90" idx="4"/>
          </p:cNvCxnSpPr>
          <p:nvPr/>
        </p:nvCxnSpPr>
        <p:spPr>
          <a:xfrm>
            <a:off x="4065888" y="2411621"/>
            <a:ext cx="0" cy="742058"/>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90" name="Shape 759">
            <a:extLst>
              <a:ext uri="{FF2B5EF4-FFF2-40B4-BE49-F238E27FC236}">
                <a16:creationId xmlns:a16="http://schemas.microsoft.com/office/drawing/2014/main" id="{FF6CF2B4-7C81-25F4-60D6-EAC9BCA35C4B}"/>
              </a:ext>
            </a:extLst>
          </p:cNvPr>
          <p:cNvSpPr/>
          <p:nvPr/>
        </p:nvSpPr>
        <p:spPr>
          <a:xfrm>
            <a:off x="3974448" y="2228741"/>
            <a:ext cx="182880" cy="182880"/>
          </a:xfrm>
          <a:prstGeom prst="ellipse">
            <a:avLst/>
          </a:prstGeom>
          <a:solidFill>
            <a:srgbClr val="70AD47"/>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cxnSp>
        <p:nvCxnSpPr>
          <p:cNvPr id="91" name="Straight Connector 90">
            <a:extLst>
              <a:ext uri="{FF2B5EF4-FFF2-40B4-BE49-F238E27FC236}">
                <a16:creationId xmlns:a16="http://schemas.microsoft.com/office/drawing/2014/main" id="{45A954B6-582B-6033-8F9D-71643119F170}"/>
              </a:ext>
            </a:extLst>
          </p:cNvPr>
          <p:cNvCxnSpPr>
            <a:cxnSpLocks/>
            <a:stCxn id="92" idx="4"/>
          </p:cNvCxnSpPr>
          <p:nvPr/>
        </p:nvCxnSpPr>
        <p:spPr>
          <a:xfrm>
            <a:off x="5440961" y="2410413"/>
            <a:ext cx="0" cy="742058"/>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92" name="Shape 759">
            <a:extLst>
              <a:ext uri="{FF2B5EF4-FFF2-40B4-BE49-F238E27FC236}">
                <a16:creationId xmlns:a16="http://schemas.microsoft.com/office/drawing/2014/main" id="{9597F229-373F-B2E2-7402-A54F196F462E}"/>
              </a:ext>
            </a:extLst>
          </p:cNvPr>
          <p:cNvSpPr/>
          <p:nvPr/>
        </p:nvSpPr>
        <p:spPr>
          <a:xfrm>
            <a:off x="5349521" y="2227533"/>
            <a:ext cx="182880" cy="182880"/>
          </a:xfrm>
          <a:prstGeom prst="ellipse">
            <a:avLst/>
          </a:prstGeom>
          <a:solidFill>
            <a:srgbClr val="70AD47"/>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cxnSp>
        <p:nvCxnSpPr>
          <p:cNvPr id="93" name="Straight Connector 92">
            <a:extLst>
              <a:ext uri="{FF2B5EF4-FFF2-40B4-BE49-F238E27FC236}">
                <a16:creationId xmlns:a16="http://schemas.microsoft.com/office/drawing/2014/main" id="{B72EDB36-F670-CECE-5B83-3F5BE7D12E2A}"/>
              </a:ext>
            </a:extLst>
          </p:cNvPr>
          <p:cNvCxnSpPr>
            <a:cxnSpLocks/>
            <a:stCxn id="94" idx="4"/>
          </p:cNvCxnSpPr>
          <p:nvPr/>
        </p:nvCxnSpPr>
        <p:spPr>
          <a:xfrm>
            <a:off x="6801074" y="2417277"/>
            <a:ext cx="0" cy="742058"/>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94" name="Shape 759">
            <a:extLst>
              <a:ext uri="{FF2B5EF4-FFF2-40B4-BE49-F238E27FC236}">
                <a16:creationId xmlns:a16="http://schemas.microsoft.com/office/drawing/2014/main" id="{726C3E55-1920-AA8D-0952-E484ACBBD977}"/>
              </a:ext>
            </a:extLst>
          </p:cNvPr>
          <p:cNvSpPr/>
          <p:nvPr/>
        </p:nvSpPr>
        <p:spPr>
          <a:xfrm>
            <a:off x="6709634" y="2234397"/>
            <a:ext cx="182880" cy="182880"/>
          </a:xfrm>
          <a:prstGeom prst="ellipse">
            <a:avLst/>
          </a:prstGeom>
          <a:solidFill>
            <a:srgbClr val="70AD47"/>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cxnSp>
        <p:nvCxnSpPr>
          <p:cNvPr id="95" name="Straight Connector 94">
            <a:extLst>
              <a:ext uri="{FF2B5EF4-FFF2-40B4-BE49-F238E27FC236}">
                <a16:creationId xmlns:a16="http://schemas.microsoft.com/office/drawing/2014/main" id="{2A306082-6D49-11B7-E62D-CE087EF6D4A4}"/>
              </a:ext>
            </a:extLst>
          </p:cNvPr>
          <p:cNvCxnSpPr>
            <a:cxnSpLocks/>
            <a:stCxn id="96" idx="4"/>
          </p:cNvCxnSpPr>
          <p:nvPr/>
        </p:nvCxnSpPr>
        <p:spPr>
          <a:xfrm>
            <a:off x="8111371" y="2422780"/>
            <a:ext cx="0" cy="742058"/>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96" name="Shape 759">
            <a:extLst>
              <a:ext uri="{FF2B5EF4-FFF2-40B4-BE49-F238E27FC236}">
                <a16:creationId xmlns:a16="http://schemas.microsoft.com/office/drawing/2014/main" id="{00E4CA1B-C119-E18A-F3FD-1BB6D43A1B74}"/>
              </a:ext>
            </a:extLst>
          </p:cNvPr>
          <p:cNvSpPr/>
          <p:nvPr/>
        </p:nvSpPr>
        <p:spPr>
          <a:xfrm>
            <a:off x="8019931" y="2239900"/>
            <a:ext cx="182880" cy="182880"/>
          </a:xfrm>
          <a:prstGeom prst="ellipse">
            <a:avLst/>
          </a:prstGeom>
          <a:solidFill>
            <a:srgbClr val="70AD47"/>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cxnSp>
        <p:nvCxnSpPr>
          <p:cNvPr id="97" name="Straight Connector 96">
            <a:extLst>
              <a:ext uri="{FF2B5EF4-FFF2-40B4-BE49-F238E27FC236}">
                <a16:creationId xmlns:a16="http://schemas.microsoft.com/office/drawing/2014/main" id="{84AA9A9D-B18D-1C9C-EDBA-EC37D7A7C13C}"/>
              </a:ext>
            </a:extLst>
          </p:cNvPr>
          <p:cNvCxnSpPr>
            <a:cxnSpLocks/>
            <a:stCxn id="98" idx="4"/>
          </p:cNvCxnSpPr>
          <p:nvPr/>
        </p:nvCxnSpPr>
        <p:spPr>
          <a:xfrm>
            <a:off x="9457665" y="2399512"/>
            <a:ext cx="0" cy="742058"/>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98" name="Shape 759">
            <a:extLst>
              <a:ext uri="{FF2B5EF4-FFF2-40B4-BE49-F238E27FC236}">
                <a16:creationId xmlns:a16="http://schemas.microsoft.com/office/drawing/2014/main" id="{EC31C46D-662C-06F6-E247-C9D9ECD5611D}"/>
              </a:ext>
            </a:extLst>
          </p:cNvPr>
          <p:cNvSpPr/>
          <p:nvPr/>
        </p:nvSpPr>
        <p:spPr>
          <a:xfrm>
            <a:off x="9366225" y="2216632"/>
            <a:ext cx="182880" cy="182880"/>
          </a:xfrm>
          <a:prstGeom prst="ellipse">
            <a:avLst/>
          </a:prstGeom>
          <a:solidFill>
            <a:srgbClr val="70AD47"/>
          </a:solidFill>
          <a:ln w="12700" cap="flat">
            <a:noFill/>
            <a:miter lim="400000"/>
          </a:ln>
          <a:effectLst/>
        </p:spPr>
        <p:txBody>
          <a:bodyPr wrap="square" lIns="50800" tIns="50800" rIns="50800" bIns="50800" numCol="1" anchor="ctr">
            <a:noAutofit/>
          </a:bodyPr>
          <a:lstStyle/>
          <a:p>
            <a:pPr>
              <a:defRPr sz="3200">
                <a:solidFill>
                  <a:srgbClr val="FFFFFF"/>
                </a:solidFill>
              </a:defRPr>
            </a:pPr>
            <a:endParaRPr dirty="0"/>
          </a:p>
        </p:txBody>
      </p:sp>
      <p:sp>
        <p:nvSpPr>
          <p:cNvPr id="100" name="Google Shape;159;p28">
            <a:extLst>
              <a:ext uri="{FF2B5EF4-FFF2-40B4-BE49-F238E27FC236}">
                <a16:creationId xmlns:a16="http://schemas.microsoft.com/office/drawing/2014/main" id="{BF365C42-DCA0-AEB6-E2F3-79A6FEB5194B}"/>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24</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spTree>
    <p:extLst>
      <p:ext uri="{BB962C8B-B14F-4D97-AF65-F5344CB8AC3E}">
        <p14:creationId xmlns:p14="http://schemas.microsoft.com/office/powerpoint/2010/main" val="403388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65"/>
                                        </p:tgtEl>
                                        <p:attrNameLst>
                                          <p:attrName>style.visibility</p:attrName>
                                        </p:attrNameLst>
                                      </p:cBhvr>
                                      <p:to>
                                        <p:strVal val="visible"/>
                                      </p:to>
                                    </p:set>
                                    <p:animEffect transition="in" filter="fade">
                                      <p:cBhvr>
                                        <p:cTn id="19" dur="1000"/>
                                        <p:tgtEl>
                                          <p:spTgt spid="165"/>
                                        </p:tgtEl>
                                      </p:cBhvr>
                                    </p:animEffect>
                                    <p:anim calcmode="lin" valueType="num">
                                      <p:cBhvr>
                                        <p:cTn id="20" dur="1000" fill="hold"/>
                                        <p:tgtEl>
                                          <p:spTgt spid="165"/>
                                        </p:tgtEl>
                                        <p:attrNameLst>
                                          <p:attrName>ppt_x</p:attrName>
                                        </p:attrNameLst>
                                      </p:cBhvr>
                                      <p:tavLst>
                                        <p:tav tm="0">
                                          <p:val>
                                            <p:strVal val="#ppt_x"/>
                                          </p:val>
                                        </p:tav>
                                        <p:tav tm="100000">
                                          <p:val>
                                            <p:strVal val="#ppt_x"/>
                                          </p:val>
                                        </p:tav>
                                      </p:tavLst>
                                    </p:anim>
                                    <p:anim calcmode="lin" valueType="num">
                                      <p:cBhvr>
                                        <p:cTn id="21" dur="1000" fill="hold"/>
                                        <p:tgtEl>
                                          <p:spTgt spid="16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fade">
                                      <p:cBhvr>
                                        <p:cTn id="24" dur="1000"/>
                                        <p:tgtEl>
                                          <p:spTgt spid="115"/>
                                        </p:tgtEl>
                                      </p:cBhvr>
                                    </p:animEffect>
                                    <p:anim calcmode="lin" valueType="num">
                                      <p:cBhvr>
                                        <p:cTn id="25" dur="1000" fill="hold"/>
                                        <p:tgtEl>
                                          <p:spTgt spid="115"/>
                                        </p:tgtEl>
                                        <p:attrNameLst>
                                          <p:attrName>ppt_x</p:attrName>
                                        </p:attrNameLst>
                                      </p:cBhvr>
                                      <p:tavLst>
                                        <p:tav tm="0">
                                          <p:val>
                                            <p:strVal val="#ppt_x"/>
                                          </p:val>
                                        </p:tav>
                                        <p:tav tm="100000">
                                          <p:val>
                                            <p:strVal val="#ppt_x"/>
                                          </p:val>
                                        </p:tav>
                                      </p:tavLst>
                                    </p:anim>
                                    <p:anim calcmode="lin" valueType="num">
                                      <p:cBhvr>
                                        <p:cTn id="26" dur="1000" fill="hold"/>
                                        <p:tgtEl>
                                          <p:spTgt spid="11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25"/>
                                        </p:tgtEl>
                                        <p:attrNameLst>
                                          <p:attrName>style.visibility</p:attrName>
                                        </p:attrNameLst>
                                      </p:cBhvr>
                                      <p:to>
                                        <p:strVal val="visible"/>
                                      </p:to>
                                    </p:set>
                                    <p:animEffect transition="in" filter="fade">
                                      <p:cBhvr>
                                        <p:cTn id="29" dur="1000"/>
                                        <p:tgtEl>
                                          <p:spTgt spid="125"/>
                                        </p:tgtEl>
                                      </p:cBhvr>
                                    </p:animEffect>
                                    <p:anim calcmode="lin" valueType="num">
                                      <p:cBhvr>
                                        <p:cTn id="30" dur="1000" fill="hold"/>
                                        <p:tgtEl>
                                          <p:spTgt spid="125"/>
                                        </p:tgtEl>
                                        <p:attrNameLst>
                                          <p:attrName>ppt_x</p:attrName>
                                        </p:attrNameLst>
                                      </p:cBhvr>
                                      <p:tavLst>
                                        <p:tav tm="0">
                                          <p:val>
                                            <p:strVal val="#ppt_x"/>
                                          </p:val>
                                        </p:tav>
                                        <p:tav tm="100000">
                                          <p:val>
                                            <p:strVal val="#ppt_x"/>
                                          </p:val>
                                        </p:tav>
                                      </p:tavLst>
                                    </p:anim>
                                    <p:anim calcmode="lin" valueType="num">
                                      <p:cBhvr>
                                        <p:cTn id="31" dur="1000" fill="hold"/>
                                        <p:tgtEl>
                                          <p:spTgt spid="12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26"/>
                                        </p:tgtEl>
                                        <p:attrNameLst>
                                          <p:attrName>style.visibility</p:attrName>
                                        </p:attrNameLst>
                                      </p:cBhvr>
                                      <p:to>
                                        <p:strVal val="visible"/>
                                      </p:to>
                                    </p:set>
                                    <p:animEffect transition="in" filter="fade">
                                      <p:cBhvr>
                                        <p:cTn id="34" dur="1000"/>
                                        <p:tgtEl>
                                          <p:spTgt spid="126"/>
                                        </p:tgtEl>
                                      </p:cBhvr>
                                    </p:animEffect>
                                    <p:anim calcmode="lin" valueType="num">
                                      <p:cBhvr>
                                        <p:cTn id="35" dur="1000" fill="hold"/>
                                        <p:tgtEl>
                                          <p:spTgt spid="126"/>
                                        </p:tgtEl>
                                        <p:attrNameLst>
                                          <p:attrName>ppt_x</p:attrName>
                                        </p:attrNameLst>
                                      </p:cBhvr>
                                      <p:tavLst>
                                        <p:tav tm="0">
                                          <p:val>
                                            <p:strVal val="#ppt_x"/>
                                          </p:val>
                                        </p:tav>
                                        <p:tav tm="100000">
                                          <p:val>
                                            <p:strVal val="#ppt_x"/>
                                          </p:val>
                                        </p:tav>
                                      </p:tavLst>
                                    </p:anim>
                                    <p:anim calcmode="lin" valueType="num">
                                      <p:cBhvr>
                                        <p:cTn id="36" dur="1000" fill="hold"/>
                                        <p:tgtEl>
                                          <p:spTgt spid="12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7"/>
                                        </p:tgtEl>
                                        <p:attrNameLst>
                                          <p:attrName>style.visibility</p:attrName>
                                        </p:attrNameLst>
                                      </p:cBhvr>
                                      <p:to>
                                        <p:strVal val="visible"/>
                                      </p:to>
                                    </p:set>
                                    <p:animEffect transition="in" filter="fade">
                                      <p:cBhvr>
                                        <p:cTn id="39" dur="1000"/>
                                        <p:tgtEl>
                                          <p:spTgt spid="127"/>
                                        </p:tgtEl>
                                      </p:cBhvr>
                                    </p:animEffect>
                                    <p:anim calcmode="lin" valueType="num">
                                      <p:cBhvr>
                                        <p:cTn id="40" dur="1000" fill="hold"/>
                                        <p:tgtEl>
                                          <p:spTgt spid="127"/>
                                        </p:tgtEl>
                                        <p:attrNameLst>
                                          <p:attrName>ppt_x</p:attrName>
                                        </p:attrNameLst>
                                      </p:cBhvr>
                                      <p:tavLst>
                                        <p:tav tm="0">
                                          <p:val>
                                            <p:strVal val="#ppt_x"/>
                                          </p:val>
                                        </p:tav>
                                        <p:tav tm="100000">
                                          <p:val>
                                            <p:strVal val="#ppt_x"/>
                                          </p:val>
                                        </p:tav>
                                      </p:tavLst>
                                    </p:anim>
                                    <p:anim calcmode="lin" valueType="num">
                                      <p:cBhvr>
                                        <p:cTn id="41" dur="1000" fill="hold"/>
                                        <p:tgtEl>
                                          <p:spTgt spid="12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28"/>
                                        </p:tgtEl>
                                        <p:attrNameLst>
                                          <p:attrName>style.visibility</p:attrName>
                                        </p:attrNameLst>
                                      </p:cBhvr>
                                      <p:to>
                                        <p:strVal val="visible"/>
                                      </p:to>
                                    </p:set>
                                    <p:animEffect transition="in" filter="fade">
                                      <p:cBhvr>
                                        <p:cTn id="44" dur="1000"/>
                                        <p:tgtEl>
                                          <p:spTgt spid="128"/>
                                        </p:tgtEl>
                                      </p:cBhvr>
                                    </p:animEffect>
                                    <p:anim calcmode="lin" valueType="num">
                                      <p:cBhvr>
                                        <p:cTn id="45" dur="1000" fill="hold"/>
                                        <p:tgtEl>
                                          <p:spTgt spid="128"/>
                                        </p:tgtEl>
                                        <p:attrNameLst>
                                          <p:attrName>ppt_x</p:attrName>
                                        </p:attrNameLst>
                                      </p:cBhvr>
                                      <p:tavLst>
                                        <p:tav tm="0">
                                          <p:val>
                                            <p:strVal val="#ppt_x"/>
                                          </p:val>
                                        </p:tav>
                                        <p:tav tm="100000">
                                          <p:val>
                                            <p:strVal val="#ppt_x"/>
                                          </p:val>
                                        </p:tav>
                                      </p:tavLst>
                                    </p:anim>
                                    <p:anim calcmode="lin" valueType="num">
                                      <p:cBhvr>
                                        <p:cTn id="46" dur="1000" fill="hold"/>
                                        <p:tgtEl>
                                          <p:spTgt spid="12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29"/>
                                        </p:tgtEl>
                                        <p:attrNameLst>
                                          <p:attrName>style.visibility</p:attrName>
                                        </p:attrNameLst>
                                      </p:cBhvr>
                                      <p:to>
                                        <p:strVal val="visible"/>
                                      </p:to>
                                    </p:set>
                                    <p:animEffect transition="in" filter="fade">
                                      <p:cBhvr>
                                        <p:cTn id="49" dur="1000"/>
                                        <p:tgtEl>
                                          <p:spTgt spid="129"/>
                                        </p:tgtEl>
                                      </p:cBhvr>
                                    </p:animEffect>
                                    <p:anim calcmode="lin" valueType="num">
                                      <p:cBhvr>
                                        <p:cTn id="50" dur="1000" fill="hold"/>
                                        <p:tgtEl>
                                          <p:spTgt spid="129"/>
                                        </p:tgtEl>
                                        <p:attrNameLst>
                                          <p:attrName>ppt_x</p:attrName>
                                        </p:attrNameLst>
                                      </p:cBhvr>
                                      <p:tavLst>
                                        <p:tav tm="0">
                                          <p:val>
                                            <p:strVal val="#ppt_x"/>
                                          </p:val>
                                        </p:tav>
                                        <p:tav tm="100000">
                                          <p:val>
                                            <p:strVal val="#ppt_x"/>
                                          </p:val>
                                        </p:tav>
                                      </p:tavLst>
                                    </p:anim>
                                    <p:anim calcmode="lin" valueType="num">
                                      <p:cBhvr>
                                        <p:cTn id="51" dur="1000" fill="hold"/>
                                        <p:tgtEl>
                                          <p:spTgt spid="12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30"/>
                                        </p:tgtEl>
                                        <p:attrNameLst>
                                          <p:attrName>style.visibility</p:attrName>
                                        </p:attrNameLst>
                                      </p:cBhvr>
                                      <p:to>
                                        <p:strVal val="visible"/>
                                      </p:to>
                                    </p:set>
                                    <p:animEffect transition="in" filter="fade">
                                      <p:cBhvr>
                                        <p:cTn id="54" dur="1000"/>
                                        <p:tgtEl>
                                          <p:spTgt spid="130"/>
                                        </p:tgtEl>
                                      </p:cBhvr>
                                    </p:animEffect>
                                    <p:anim calcmode="lin" valueType="num">
                                      <p:cBhvr>
                                        <p:cTn id="55" dur="1000" fill="hold"/>
                                        <p:tgtEl>
                                          <p:spTgt spid="130"/>
                                        </p:tgtEl>
                                        <p:attrNameLst>
                                          <p:attrName>ppt_x</p:attrName>
                                        </p:attrNameLst>
                                      </p:cBhvr>
                                      <p:tavLst>
                                        <p:tav tm="0">
                                          <p:val>
                                            <p:strVal val="#ppt_x"/>
                                          </p:val>
                                        </p:tav>
                                        <p:tav tm="100000">
                                          <p:val>
                                            <p:strVal val="#ppt_x"/>
                                          </p:val>
                                        </p:tav>
                                      </p:tavLst>
                                    </p:anim>
                                    <p:anim calcmode="lin" valueType="num">
                                      <p:cBhvr>
                                        <p:cTn id="56" dur="1000" fill="hold"/>
                                        <p:tgtEl>
                                          <p:spTgt spid="13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137"/>
                                        </p:tgtEl>
                                        <p:attrNameLst>
                                          <p:attrName>style.visibility</p:attrName>
                                        </p:attrNameLst>
                                      </p:cBhvr>
                                      <p:to>
                                        <p:strVal val="visible"/>
                                      </p:to>
                                    </p:set>
                                    <p:animEffect transition="in" filter="fade">
                                      <p:cBhvr>
                                        <p:cTn id="59" dur="1000"/>
                                        <p:tgtEl>
                                          <p:spTgt spid="137"/>
                                        </p:tgtEl>
                                      </p:cBhvr>
                                    </p:animEffect>
                                    <p:anim calcmode="lin" valueType="num">
                                      <p:cBhvr>
                                        <p:cTn id="60" dur="1000" fill="hold"/>
                                        <p:tgtEl>
                                          <p:spTgt spid="137"/>
                                        </p:tgtEl>
                                        <p:attrNameLst>
                                          <p:attrName>ppt_x</p:attrName>
                                        </p:attrNameLst>
                                      </p:cBhvr>
                                      <p:tavLst>
                                        <p:tav tm="0">
                                          <p:val>
                                            <p:strVal val="#ppt_x"/>
                                          </p:val>
                                        </p:tav>
                                        <p:tav tm="100000">
                                          <p:val>
                                            <p:strVal val="#ppt_x"/>
                                          </p:val>
                                        </p:tav>
                                      </p:tavLst>
                                    </p:anim>
                                    <p:anim calcmode="lin" valueType="num">
                                      <p:cBhvr>
                                        <p:cTn id="61" dur="1000" fill="hold"/>
                                        <p:tgtEl>
                                          <p:spTgt spid="137"/>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38"/>
                                        </p:tgtEl>
                                        <p:attrNameLst>
                                          <p:attrName>style.visibility</p:attrName>
                                        </p:attrNameLst>
                                      </p:cBhvr>
                                      <p:to>
                                        <p:strVal val="visible"/>
                                      </p:to>
                                    </p:set>
                                    <p:animEffect transition="in" filter="fade">
                                      <p:cBhvr>
                                        <p:cTn id="64" dur="1000"/>
                                        <p:tgtEl>
                                          <p:spTgt spid="138"/>
                                        </p:tgtEl>
                                      </p:cBhvr>
                                    </p:animEffect>
                                    <p:anim calcmode="lin" valueType="num">
                                      <p:cBhvr>
                                        <p:cTn id="65" dur="1000" fill="hold"/>
                                        <p:tgtEl>
                                          <p:spTgt spid="138"/>
                                        </p:tgtEl>
                                        <p:attrNameLst>
                                          <p:attrName>ppt_x</p:attrName>
                                        </p:attrNameLst>
                                      </p:cBhvr>
                                      <p:tavLst>
                                        <p:tav tm="0">
                                          <p:val>
                                            <p:strVal val="#ppt_x"/>
                                          </p:val>
                                        </p:tav>
                                        <p:tav tm="100000">
                                          <p:val>
                                            <p:strVal val="#ppt_x"/>
                                          </p:val>
                                        </p:tav>
                                      </p:tavLst>
                                    </p:anim>
                                    <p:anim calcmode="lin" valueType="num">
                                      <p:cBhvr>
                                        <p:cTn id="66" dur="1000" fill="hold"/>
                                        <p:tgtEl>
                                          <p:spTgt spid="138"/>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139"/>
                                        </p:tgtEl>
                                        <p:attrNameLst>
                                          <p:attrName>style.visibility</p:attrName>
                                        </p:attrNameLst>
                                      </p:cBhvr>
                                      <p:to>
                                        <p:strVal val="visible"/>
                                      </p:to>
                                    </p:set>
                                    <p:animEffect transition="in" filter="fade">
                                      <p:cBhvr>
                                        <p:cTn id="69" dur="1000"/>
                                        <p:tgtEl>
                                          <p:spTgt spid="139"/>
                                        </p:tgtEl>
                                      </p:cBhvr>
                                    </p:animEffect>
                                    <p:anim calcmode="lin" valueType="num">
                                      <p:cBhvr>
                                        <p:cTn id="70" dur="1000" fill="hold"/>
                                        <p:tgtEl>
                                          <p:spTgt spid="139"/>
                                        </p:tgtEl>
                                        <p:attrNameLst>
                                          <p:attrName>ppt_x</p:attrName>
                                        </p:attrNameLst>
                                      </p:cBhvr>
                                      <p:tavLst>
                                        <p:tav tm="0">
                                          <p:val>
                                            <p:strVal val="#ppt_x"/>
                                          </p:val>
                                        </p:tav>
                                        <p:tav tm="100000">
                                          <p:val>
                                            <p:strVal val="#ppt_x"/>
                                          </p:val>
                                        </p:tav>
                                      </p:tavLst>
                                    </p:anim>
                                    <p:anim calcmode="lin" valueType="num">
                                      <p:cBhvr>
                                        <p:cTn id="71" dur="1000" fill="hold"/>
                                        <p:tgtEl>
                                          <p:spTgt spid="139"/>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40"/>
                                        </p:tgtEl>
                                        <p:attrNameLst>
                                          <p:attrName>style.visibility</p:attrName>
                                        </p:attrNameLst>
                                      </p:cBhvr>
                                      <p:to>
                                        <p:strVal val="visible"/>
                                      </p:to>
                                    </p:set>
                                    <p:animEffect transition="in" filter="fade">
                                      <p:cBhvr>
                                        <p:cTn id="74" dur="1000"/>
                                        <p:tgtEl>
                                          <p:spTgt spid="140"/>
                                        </p:tgtEl>
                                      </p:cBhvr>
                                    </p:animEffect>
                                    <p:anim calcmode="lin" valueType="num">
                                      <p:cBhvr>
                                        <p:cTn id="75" dur="1000" fill="hold"/>
                                        <p:tgtEl>
                                          <p:spTgt spid="140"/>
                                        </p:tgtEl>
                                        <p:attrNameLst>
                                          <p:attrName>ppt_x</p:attrName>
                                        </p:attrNameLst>
                                      </p:cBhvr>
                                      <p:tavLst>
                                        <p:tav tm="0">
                                          <p:val>
                                            <p:strVal val="#ppt_x"/>
                                          </p:val>
                                        </p:tav>
                                        <p:tav tm="100000">
                                          <p:val>
                                            <p:strVal val="#ppt_x"/>
                                          </p:val>
                                        </p:tav>
                                      </p:tavLst>
                                    </p:anim>
                                    <p:anim calcmode="lin" valueType="num">
                                      <p:cBhvr>
                                        <p:cTn id="76" dur="1000" fill="hold"/>
                                        <p:tgtEl>
                                          <p:spTgt spid="140"/>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41"/>
                                        </p:tgtEl>
                                        <p:attrNameLst>
                                          <p:attrName>style.visibility</p:attrName>
                                        </p:attrNameLst>
                                      </p:cBhvr>
                                      <p:to>
                                        <p:strVal val="visible"/>
                                      </p:to>
                                    </p:set>
                                    <p:animEffect transition="in" filter="fade">
                                      <p:cBhvr>
                                        <p:cTn id="79" dur="1000"/>
                                        <p:tgtEl>
                                          <p:spTgt spid="141"/>
                                        </p:tgtEl>
                                      </p:cBhvr>
                                    </p:animEffect>
                                    <p:anim calcmode="lin" valueType="num">
                                      <p:cBhvr>
                                        <p:cTn id="80" dur="1000" fill="hold"/>
                                        <p:tgtEl>
                                          <p:spTgt spid="141"/>
                                        </p:tgtEl>
                                        <p:attrNameLst>
                                          <p:attrName>ppt_x</p:attrName>
                                        </p:attrNameLst>
                                      </p:cBhvr>
                                      <p:tavLst>
                                        <p:tav tm="0">
                                          <p:val>
                                            <p:strVal val="#ppt_x"/>
                                          </p:val>
                                        </p:tav>
                                        <p:tav tm="100000">
                                          <p:val>
                                            <p:strVal val="#ppt_x"/>
                                          </p:val>
                                        </p:tav>
                                      </p:tavLst>
                                    </p:anim>
                                    <p:anim calcmode="lin" valueType="num">
                                      <p:cBhvr>
                                        <p:cTn id="81" dur="1000" fill="hold"/>
                                        <p:tgtEl>
                                          <p:spTgt spid="141"/>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148"/>
                                        </p:tgtEl>
                                        <p:attrNameLst>
                                          <p:attrName>style.visibility</p:attrName>
                                        </p:attrNameLst>
                                      </p:cBhvr>
                                      <p:to>
                                        <p:strVal val="visible"/>
                                      </p:to>
                                    </p:set>
                                    <p:animEffect transition="in" filter="fade">
                                      <p:cBhvr>
                                        <p:cTn id="84" dur="1000"/>
                                        <p:tgtEl>
                                          <p:spTgt spid="148"/>
                                        </p:tgtEl>
                                      </p:cBhvr>
                                    </p:animEffect>
                                    <p:anim calcmode="lin" valueType="num">
                                      <p:cBhvr>
                                        <p:cTn id="85" dur="1000" fill="hold"/>
                                        <p:tgtEl>
                                          <p:spTgt spid="148"/>
                                        </p:tgtEl>
                                        <p:attrNameLst>
                                          <p:attrName>ppt_x</p:attrName>
                                        </p:attrNameLst>
                                      </p:cBhvr>
                                      <p:tavLst>
                                        <p:tav tm="0">
                                          <p:val>
                                            <p:strVal val="#ppt_x"/>
                                          </p:val>
                                        </p:tav>
                                        <p:tav tm="100000">
                                          <p:val>
                                            <p:strVal val="#ppt_x"/>
                                          </p:val>
                                        </p:tav>
                                      </p:tavLst>
                                    </p:anim>
                                    <p:anim calcmode="lin" valueType="num">
                                      <p:cBhvr>
                                        <p:cTn id="86" dur="1000" fill="hold"/>
                                        <p:tgtEl>
                                          <p:spTgt spid="148"/>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149"/>
                                        </p:tgtEl>
                                        <p:attrNameLst>
                                          <p:attrName>style.visibility</p:attrName>
                                        </p:attrNameLst>
                                      </p:cBhvr>
                                      <p:to>
                                        <p:strVal val="visible"/>
                                      </p:to>
                                    </p:set>
                                    <p:animEffect transition="in" filter="fade">
                                      <p:cBhvr>
                                        <p:cTn id="89" dur="1000"/>
                                        <p:tgtEl>
                                          <p:spTgt spid="149"/>
                                        </p:tgtEl>
                                      </p:cBhvr>
                                    </p:animEffect>
                                    <p:anim calcmode="lin" valueType="num">
                                      <p:cBhvr>
                                        <p:cTn id="90" dur="1000" fill="hold"/>
                                        <p:tgtEl>
                                          <p:spTgt spid="149"/>
                                        </p:tgtEl>
                                        <p:attrNameLst>
                                          <p:attrName>ppt_x</p:attrName>
                                        </p:attrNameLst>
                                      </p:cBhvr>
                                      <p:tavLst>
                                        <p:tav tm="0">
                                          <p:val>
                                            <p:strVal val="#ppt_x"/>
                                          </p:val>
                                        </p:tav>
                                        <p:tav tm="100000">
                                          <p:val>
                                            <p:strVal val="#ppt_x"/>
                                          </p:val>
                                        </p:tav>
                                      </p:tavLst>
                                    </p:anim>
                                    <p:anim calcmode="lin" valueType="num">
                                      <p:cBhvr>
                                        <p:cTn id="91" dur="1000" fill="hold"/>
                                        <p:tgtEl>
                                          <p:spTgt spid="149"/>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nodeType="click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fade">
                                      <p:cBhvr>
                                        <p:cTn id="96" dur="1000"/>
                                        <p:tgtEl>
                                          <p:spTgt spid="7"/>
                                        </p:tgtEl>
                                      </p:cBhvr>
                                    </p:animEffect>
                                    <p:anim calcmode="lin" valueType="num">
                                      <p:cBhvr>
                                        <p:cTn id="97" dur="1000" fill="hold"/>
                                        <p:tgtEl>
                                          <p:spTgt spid="7"/>
                                        </p:tgtEl>
                                        <p:attrNameLst>
                                          <p:attrName>ppt_x</p:attrName>
                                        </p:attrNameLst>
                                      </p:cBhvr>
                                      <p:tavLst>
                                        <p:tav tm="0">
                                          <p:val>
                                            <p:strVal val="#ppt_x"/>
                                          </p:val>
                                        </p:tav>
                                        <p:tav tm="100000">
                                          <p:val>
                                            <p:strVal val="#ppt_x"/>
                                          </p:val>
                                        </p:tav>
                                      </p:tavLst>
                                    </p:anim>
                                    <p:anim calcmode="lin" valueType="num">
                                      <p:cBhvr>
                                        <p:cTn id="98" dur="1000" fill="hold"/>
                                        <p:tgtEl>
                                          <p:spTgt spid="7"/>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1000"/>
                                        <p:tgtEl>
                                          <p:spTgt spid="20"/>
                                        </p:tgtEl>
                                      </p:cBhvr>
                                    </p:animEffect>
                                    <p:anim calcmode="lin" valueType="num">
                                      <p:cBhvr>
                                        <p:cTn id="102" dur="1000" fill="hold"/>
                                        <p:tgtEl>
                                          <p:spTgt spid="20"/>
                                        </p:tgtEl>
                                        <p:attrNameLst>
                                          <p:attrName>ppt_x</p:attrName>
                                        </p:attrNameLst>
                                      </p:cBhvr>
                                      <p:tavLst>
                                        <p:tav tm="0">
                                          <p:val>
                                            <p:strVal val="#ppt_x"/>
                                          </p:val>
                                        </p:tav>
                                        <p:tav tm="100000">
                                          <p:val>
                                            <p:strVal val="#ppt_x"/>
                                          </p:val>
                                        </p:tav>
                                      </p:tavLst>
                                    </p:anim>
                                    <p:anim calcmode="lin" valueType="num">
                                      <p:cBhvr>
                                        <p:cTn id="103" dur="1000" fill="hold"/>
                                        <p:tgtEl>
                                          <p:spTgt spid="20"/>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1000"/>
                                        <p:tgtEl>
                                          <p:spTgt spid="21"/>
                                        </p:tgtEl>
                                      </p:cBhvr>
                                    </p:animEffect>
                                    <p:anim calcmode="lin" valueType="num">
                                      <p:cBhvr>
                                        <p:cTn id="107" dur="1000" fill="hold"/>
                                        <p:tgtEl>
                                          <p:spTgt spid="21"/>
                                        </p:tgtEl>
                                        <p:attrNameLst>
                                          <p:attrName>ppt_x</p:attrName>
                                        </p:attrNameLst>
                                      </p:cBhvr>
                                      <p:tavLst>
                                        <p:tav tm="0">
                                          <p:val>
                                            <p:strVal val="#ppt_x"/>
                                          </p:val>
                                        </p:tav>
                                        <p:tav tm="100000">
                                          <p:val>
                                            <p:strVal val="#ppt_x"/>
                                          </p:val>
                                        </p:tav>
                                      </p:tavLst>
                                    </p:anim>
                                    <p:anim calcmode="lin" valueType="num">
                                      <p:cBhvr>
                                        <p:cTn id="10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42" presetClass="entr" presetSubtype="0" fill="hold" nodeType="click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fade">
                                      <p:cBhvr>
                                        <p:cTn id="113" dur="1000"/>
                                        <p:tgtEl>
                                          <p:spTgt spid="27"/>
                                        </p:tgtEl>
                                      </p:cBhvr>
                                    </p:animEffect>
                                    <p:anim calcmode="lin" valueType="num">
                                      <p:cBhvr>
                                        <p:cTn id="114" dur="1000" fill="hold"/>
                                        <p:tgtEl>
                                          <p:spTgt spid="27"/>
                                        </p:tgtEl>
                                        <p:attrNameLst>
                                          <p:attrName>ppt_x</p:attrName>
                                        </p:attrNameLst>
                                      </p:cBhvr>
                                      <p:tavLst>
                                        <p:tav tm="0">
                                          <p:val>
                                            <p:strVal val="#ppt_x"/>
                                          </p:val>
                                        </p:tav>
                                        <p:tav tm="100000">
                                          <p:val>
                                            <p:strVal val="#ppt_x"/>
                                          </p:val>
                                        </p:tav>
                                      </p:tavLst>
                                    </p:anim>
                                    <p:anim calcmode="lin" valueType="num">
                                      <p:cBhvr>
                                        <p:cTn id="115" dur="1000" fill="hold"/>
                                        <p:tgtEl>
                                          <p:spTgt spid="27"/>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fade">
                                      <p:cBhvr>
                                        <p:cTn id="118" dur="1000"/>
                                        <p:tgtEl>
                                          <p:spTgt spid="29"/>
                                        </p:tgtEl>
                                      </p:cBhvr>
                                    </p:animEffect>
                                    <p:anim calcmode="lin" valueType="num">
                                      <p:cBhvr>
                                        <p:cTn id="119" dur="1000" fill="hold"/>
                                        <p:tgtEl>
                                          <p:spTgt spid="29"/>
                                        </p:tgtEl>
                                        <p:attrNameLst>
                                          <p:attrName>ppt_x</p:attrName>
                                        </p:attrNameLst>
                                      </p:cBhvr>
                                      <p:tavLst>
                                        <p:tav tm="0">
                                          <p:val>
                                            <p:strVal val="#ppt_x"/>
                                          </p:val>
                                        </p:tav>
                                        <p:tav tm="100000">
                                          <p:val>
                                            <p:strVal val="#ppt_x"/>
                                          </p:val>
                                        </p:tav>
                                      </p:tavLst>
                                    </p:anim>
                                    <p:anim calcmode="lin" valueType="num">
                                      <p:cBhvr>
                                        <p:cTn id="12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42" presetClass="entr" presetSubtype="0" fill="hold" nodeType="clickEffect">
                                  <p:stCondLst>
                                    <p:cond delay="0"/>
                                  </p:stCondLst>
                                  <p:childTnLst>
                                    <p:set>
                                      <p:cBhvr>
                                        <p:cTn id="124" dur="1" fill="hold">
                                          <p:stCondLst>
                                            <p:cond delay="0"/>
                                          </p:stCondLst>
                                        </p:cTn>
                                        <p:tgtEl>
                                          <p:spTgt spid="89"/>
                                        </p:tgtEl>
                                        <p:attrNameLst>
                                          <p:attrName>style.visibility</p:attrName>
                                        </p:attrNameLst>
                                      </p:cBhvr>
                                      <p:to>
                                        <p:strVal val="visible"/>
                                      </p:to>
                                    </p:set>
                                    <p:animEffect transition="in" filter="fade">
                                      <p:cBhvr>
                                        <p:cTn id="125" dur="1000"/>
                                        <p:tgtEl>
                                          <p:spTgt spid="89"/>
                                        </p:tgtEl>
                                      </p:cBhvr>
                                    </p:animEffect>
                                    <p:anim calcmode="lin" valueType="num">
                                      <p:cBhvr>
                                        <p:cTn id="126" dur="1000" fill="hold"/>
                                        <p:tgtEl>
                                          <p:spTgt spid="89"/>
                                        </p:tgtEl>
                                        <p:attrNameLst>
                                          <p:attrName>ppt_x</p:attrName>
                                        </p:attrNameLst>
                                      </p:cBhvr>
                                      <p:tavLst>
                                        <p:tav tm="0">
                                          <p:val>
                                            <p:strVal val="#ppt_x"/>
                                          </p:val>
                                        </p:tav>
                                        <p:tav tm="100000">
                                          <p:val>
                                            <p:strVal val="#ppt_x"/>
                                          </p:val>
                                        </p:tav>
                                      </p:tavLst>
                                    </p:anim>
                                    <p:anim calcmode="lin" valueType="num">
                                      <p:cBhvr>
                                        <p:cTn id="127" dur="1000" fill="hold"/>
                                        <p:tgtEl>
                                          <p:spTgt spid="89"/>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90"/>
                                        </p:tgtEl>
                                        <p:attrNameLst>
                                          <p:attrName>style.visibility</p:attrName>
                                        </p:attrNameLst>
                                      </p:cBhvr>
                                      <p:to>
                                        <p:strVal val="visible"/>
                                      </p:to>
                                    </p:set>
                                    <p:animEffect transition="in" filter="fade">
                                      <p:cBhvr>
                                        <p:cTn id="130" dur="1000"/>
                                        <p:tgtEl>
                                          <p:spTgt spid="90"/>
                                        </p:tgtEl>
                                      </p:cBhvr>
                                    </p:animEffect>
                                    <p:anim calcmode="lin" valueType="num">
                                      <p:cBhvr>
                                        <p:cTn id="131" dur="1000" fill="hold"/>
                                        <p:tgtEl>
                                          <p:spTgt spid="90"/>
                                        </p:tgtEl>
                                        <p:attrNameLst>
                                          <p:attrName>ppt_x</p:attrName>
                                        </p:attrNameLst>
                                      </p:cBhvr>
                                      <p:tavLst>
                                        <p:tav tm="0">
                                          <p:val>
                                            <p:strVal val="#ppt_x"/>
                                          </p:val>
                                        </p:tav>
                                        <p:tav tm="100000">
                                          <p:val>
                                            <p:strVal val="#ppt_x"/>
                                          </p:val>
                                        </p:tav>
                                      </p:tavLst>
                                    </p:anim>
                                    <p:anim calcmode="lin" valueType="num">
                                      <p:cBhvr>
                                        <p:cTn id="132"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nodeType="clickEffect">
                                  <p:stCondLst>
                                    <p:cond delay="0"/>
                                  </p:stCondLst>
                                  <p:childTnLst>
                                    <p:set>
                                      <p:cBhvr>
                                        <p:cTn id="136" dur="1" fill="hold">
                                          <p:stCondLst>
                                            <p:cond delay="0"/>
                                          </p:stCondLst>
                                        </p:cTn>
                                        <p:tgtEl>
                                          <p:spTgt spid="91"/>
                                        </p:tgtEl>
                                        <p:attrNameLst>
                                          <p:attrName>style.visibility</p:attrName>
                                        </p:attrNameLst>
                                      </p:cBhvr>
                                      <p:to>
                                        <p:strVal val="visible"/>
                                      </p:to>
                                    </p:set>
                                    <p:animEffect transition="in" filter="fade">
                                      <p:cBhvr>
                                        <p:cTn id="137" dur="1000"/>
                                        <p:tgtEl>
                                          <p:spTgt spid="91"/>
                                        </p:tgtEl>
                                      </p:cBhvr>
                                    </p:animEffect>
                                    <p:anim calcmode="lin" valueType="num">
                                      <p:cBhvr>
                                        <p:cTn id="138" dur="1000" fill="hold"/>
                                        <p:tgtEl>
                                          <p:spTgt spid="91"/>
                                        </p:tgtEl>
                                        <p:attrNameLst>
                                          <p:attrName>ppt_x</p:attrName>
                                        </p:attrNameLst>
                                      </p:cBhvr>
                                      <p:tavLst>
                                        <p:tav tm="0">
                                          <p:val>
                                            <p:strVal val="#ppt_x"/>
                                          </p:val>
                                        </p:tav>
                                        <p:tav tm="100000">
                                          <p:val>
                                            <p:strVal val="#ppt_x"/>
                                          </p:val>
                                        </p:tav>
                                      </p:tavLst>
                                    </p:anim>
                                    <p:anim calcmode="lin" valueType="num">
                                      <p:cBhvr>
                                        <p:cTn id="139" dur="1000" fill="hold"/>
                                        <p:tgtEl>
                                          <p:spTgt spid="91"/>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92"/>
                                        </p:tgtEl>
                                        <p:attrNameLst>
                                          <p:attrName>style.visibility</p:attrName>
                                        </p:attrNameLst>
                                      </p:cBhvr>
                                      <p:to>
                                        <p:strVal val="visible"/>
                                      </p:to>
                                    </p:set>
                                    <p:animEffect transition="in" filter="fade">
                                      <p:cBhvr>
                                        <p:cTn id="142" dur="1000"/>
                                        <p:tgtEl>
                                          <p:spTgt spid="92"/>
                                        </p:tgtEl>
                                      </p:cBhvr>
                                    </p:animEffect>
                                    <p:anim calcmode="lin" valueType="num">
                                      <p:cBhvr>
                                        <p:cTn id="143" dur="1000" fill="hold"/>
                                        <p:tgtEl>
                                          <p:spTgt spid="92"/>
                                        </p:tgtEl>
                                        <p:attrNameLst>
                                          <p:attrName>ppt_x</p:attrName>
                                        </p:attrNameLst>
                                      </p:cBhvr>
                                      <p:tavLst>
                                        <p:tav tm="0">
                                          <p:val>
                                            <p:strVal val="#ppt_x"/>
                                          </p:val>
                                        </p:tav>
                                        <p:tav tm="100000">
                                          <p:val>
                                            <p:strVal val="#ppt_x"/>
                                          </p:val>
                                        </p:tav>
                                      </p:tavLst>
                                    </p:anim>
                                    <p:anim calcmode="lin" valueType="num">
                                      <p:cBhvr>
                                        <p:cTn id="144"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42" presetClass="entr" presetSubtype="0" fill="hold" nodeType="clickEffect">
                                  <p:stCondLst>
                                    <p:cond delay="0"/>
                                  </p:stCondLst>
                                  <p:childTnLst>
                                    <p:set>
                                      <p:cBhvr>
                                        <p:cTn id="148" dur="1" fill="hold">
                                          <p:stCondLst>
                                            <p:cond delay="0"/>
                                          </p:stCondLst>
                                        </p:cTn>
                                        <p:tgtEl>
                                          <p:spTgt spid="93"/>
                                        </p:tgtEl>
                                        <p:attrNameLst>
                                          <p:attrName>style.visibility</p:attrName>
                                        </p:attrNameLst>
                                      </p:cBhvr>
                                      <p:to>
                                        <p:strVal val="visible"/>
                                      </p:to>
                                    </p:set>
                                    <p:animEffect transition="in" filter="fade">
                                      <p:cBhvr>
                                        <p:cTn id="149" dur="1000"/>
                                        <p:tgtEl>
                                          <p:spTgt spid="93"/>
                                        </p:tgtEl>
                                      </p:cBhvr>
                                    </p:animEffect>
                                    <p:anim calcmode="lin" valueType="num">
                                      <p:cBhvr>
                                        <p:cTn id="150" dur="1000" fill="hold"/>
                                        <p:tgtEl>
                                          <p:spTgt spid="93"/>
                                        </p:tgtEl>
                                        <p:attrNameLst>
                                          <p:attrName>ppt_x</p:attrName>
                                        </p:attrNameLst>
                                      </p:cBhvr>
                                      <p:tavLst>
                                        <p:tav tm="0">
                                          <p:val>
                                            <p:strVal val="#ppt_x"/>
                                          </p:val>
                                        </p:tav>
                                        <p:tav tm="100000">
                                          <p:val>
                                            <p:strVal val="#ppt_x"/>
                                          </p:val>
                                        </p:tav>
                                      </p:tavLst>
                                    </p:anim>
                                    <p:anim calcmode="lin" valueType="num">
                                      <p:cBhvr>
                                        <p:cTn id="151" dur="1000" fill="hold"/>
                                        <p:tgtEl>
                                          <p:spTgt spid="93"/>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94"/>
                                        </p:tgtEl>
                                        <p:attrNameLst>
                                          <p:attrName>style.visibility</p:attrName>
                                        </p:attrNameLst>
                                      </p:cBhvr>
                                      <p:to>
                                        <p:strVal val="visible"/>
                                      </p:to>
                                    </p:set>
                                    <p:animEffect transition="in" filter="fade">
                                      <p:cBhvr>
                                        <p:cTn id="154" dur="1000"/>
                                        <p:tgtEl>
                                          <p:spTgt spid="94"/>
                                        </p:tgtEl>
                                      </p:cBhvr>
                                    </p:animEffect>
                                    <p:anim calcmode="lin" valueType="num">
                                      <p:cBhvr>
                                        <p:cTn id="155" dur="1000" fill="hold"/>
                                        <p:tgtEl>
                                          <p:spTgt spid="94"/>
                                        </p:tgtEl>
                                        <p:attrNameLst>
                                          <p:attrName>ppt_x</p:attrName>
                                        </p:attrNameLst>
                                      </p:cBhvr>
                                      <p:tavLst>
                                        <p:tav tm="0">
                                          <p:val>
                                            <p:strVal val="#ppt_x"/>
                                          </p:val>
                                        </p:tav>
                                        <p:tav tm="100000">
                                          <p:val>
                                            <p:strVal val="#ppt_x"/>
                                          </p:val>
                                        </p:tav>
                                      </p:tavLst>
                                    </p:anim>
                                    <p:anim calcmode="lin" valueType="num">
                                      <p:cBhvr>
                                        <p:cTn id="156"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2" presetClass="entr" presetSubtype="0" fill="hold" nodeType="clickEffect">
                                  <p:stCondLst>
                                    <p:cond delay="0"/>
                                  </p:stCondLst>
                                  <p:childTnLst>
                                    <p:set>
                                      <p:cBhvr>
                                        <p:cTn id="160" dur="1" fill="hold">
                                          <p:stCondLst>
                                            <p:cond delay="0"/>
                                          </p:stCondLst>
                                        </p:cTn>
                                        <p:tgtEl>
                                          <p:spTgt spid="95"/>
                                        </p:tgtEl>
                                        <p:attrNameLst>
                                          <p:attrName>style.visibility</p:attrName>
                                        </p:attrNameLst>
                                      </p:cBhvr>
                                      <p:to>
                                        <p:strVal val="visible"/>
                                      </p:to>
                                    </p:set>
                                    <p:animEffect transition="in" filter="fade">
                                      <p:cBhvr>
                                        <p:cTn id="161" dur="1000"/>
                                        <p:tgtEl>
                                          <p:spTgt spid="95"/>
                                        </p:tgtEl>
                                      </p:cBhvr>
                                    </p:animEffect>
                                    <p:anim calcmode="lin" valueType="num">
                                      <p:cBhvr>
                                        <p:cTn id="162" dur="1000" fill="hold"/>
                                        <p:tgtEl>
                                          <p:spTgt spid="95"/>
                                        </p:tgtEl>
                                        <p:attrNameLst>
                                          <p:attrName>ppt_x</p:attrName>
                                        </p:attrNameLst>
                                      </p:cBhvr>
                                      <p:tavLst>
                                        <p:tav tm="0">
                                          <p:val>
                                            <p:strVal val="#ppt_x"/>
                                          </p:val>
                                        </p:tav>
                                        <p:tav tm="100000">
                                          <p:val>
                                            <p:strVal val="#ppt_x"/>
                                          </p:val>
                                        </p:tav>
                                      </p:tavLst>
                                    </p:anim>
                                    <p:anim calcmode="lin" valueType="num">
                                      <p:cBhvr>
                                        <p:cTn id="163" dur="1000" fill="hold"/>
                                        <p:tgtEl>
                                          <p:spTgt spid="95"/>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96"/>
                                        </p:tgtEl>
                                        <p:attrNameLst>
                                          <p:attrName>style.visibility</p:attrName>
                                        </p:attrNameLst>
                                      </p:cBhvr>
                                      <p:to>
                                        <p:strVal val="visible"/>
                                      </p:to>
                                    </p:set>
                                    <p:animEffect transition="in" filter="fade">
                                      <p:cBhvr>
                                        <p:cTn id="166" dur="1000"/>
                                        <p:tgtEl>
                                          <p:spTgt spid="96"/>
                                        </p:tgtEl>
                                      </p:cBhvr>
                                    </p:animEffect>
                                    <p:anim calcmode="lin" valueType="num">
                                      <p:cBhvr>
                                        <p:cTn id="167" dur="1000" fill="hold"/>
                                        <p:tgtEl>
                                          <p:spTgt spid="96"/>
                                        </p:tgtEl>
                                        <p:attrNameLst>
                                          <p:attrName>ppt_x</p:attrName>
                                        </p:attrNameLst>
                                      </p:cBhvr>
                                      <p:tavLst>
                                        <p:tav tm="0">
                                          <p:val>
                                            <p:strVal val="#ppt_x"/>
                                          </p:val>
                                        </p:tav>
                                        <p:tav tm="100000">
                                          <p:val>
                                            <p:strVal val="#ppt_x"/>
                                          </p:val>
                                        </p:tav>
                                      </p:tavLst>
                                    </p:anim>
                                    <p:anim calcmode="lin" valueType="num">
                                      <p:cBhvr>
                                        <p:cTn id="168"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42" presetClass="entr" presetSubtype="0" fill="hold" nodeType="clickEffect">
                                  <p:stCondLst>
                                    <p:cond delay="0"/>
                                  </p:stCondLst>
                                  <p:childTnLst>
                                    <p:set>
                                      <p:cBhvr>
                                        <p:cTn id="172" dur="1" fill="hold">
                                          <p:stCondLst>
                                            <p:cond delay="0"/>
                                          </p:stCondLst>
                                        </p:cTn>
                                        <p:tgtEl>
                                          <p:spTgt spid="97"/>
                                        </p:tgtEl>
                                        <p:attrNameLst>
                                          <p:attrName>style.visibility</p:attrName>
                                        </p:attrNameLst>
                                      </p:cBhvr>
                                      <p:to>
                                        <p:strVal val="visible"/>
                                      </p:to>
                                    </p:set>
                                    <p:animEffect transition="in" filter="fade">
                                      <p:cBhvr>
                                        <p:cTn id="173" dur="1000"/>
                                        <p:tgtEl>
                                          <p:spTgt spid="97"/>
                                        </p:tgtEl>
                                      </p:cBhvr>
                                    </p:animEffect>
                                    <p:anim calcmode="lin" valueType="num">
                                      <p:cBhvr>
                                        <p:cTn id="174" dur="1000" fill="hold"/>
                                        <p:tgtEl>
                                          <p:spTgt spid="97"/>
                                        </p:tgtEl>
                                        <p:attrNameLst>
                                          <p:attrName>ppt_x</p:attrName>
                                        </p:attrNameLst>
                                      </p:cBhvr>
                                      <p:tavLst>
                                        <p:tav tm="0">
                                          <p:val>
                                            <p:strVal val="#ppt_x"/>
                                          </p:val>
                                        </p:tav>
                                        <p:tav tm="100000">
                                          <p:val>
                                            <p:strVal val="#ppt_x"/>
                                          </p:val>
                                        </p:tav>
                                      </p:tavLst>
                                    </p:anim>
                                    <p:anim calcmode="lin" valueType="num">
                                      <p:cBhvr>
                                        <p:cTn id="175" dur="1000" fill="hold"/>
                                        <p:tgtEl>
                                          <p:spTgt spid="97"/>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98"/>
                                        </p:tgtEl>
                                        <p:attrNameLst>
                                          <p:attrName>style.visibility</p:attrName>
                                        </p:attrNameLst>
                                      </p:cBhvr>
                                      <p:to>
                                        <p:strVal val="visible"/>
                                      </p:to>
                                    </p:set>
                                    <p:animEffect transition="in" filter="fade">
                                      <p:cBhvr>
                                        <p:cTn id="178" dur="1000"/>
                                        <p:tgtEl>
                                          <p:spTgt spid="98"/>
                                        </p:tgtEl>
                                      </p:cBhvr>
                                    </p:animEffect>
                                    <p:anim calcmode="lin" valueType="num">
                                      <p:cBhvr>
                                        <p:cTn id="179" dur="1000" fill="hold"/>
                                        <p:tgtEl>
                                          <p:spTgt spid="98"/>
                                        </p:tgtEl>
                                        <p:attrNameLst>
                                          <p:attrName>ppt_x</p:attrName>
                                        </p:attrNameLst>
                                      </p:cBhvr>
                                      <p:tavLst>
                                        <p:tav tm="0">
                                          <p:val>
                                            <p:strVal val="#ppt_x"/>
                                          </p:val>
                                        </p:tav>
                                        <p:tav tm="100000">
                                          <p:val>
                                            <p:strVal val="#ppt_x"/>
                                          </p:val>
                                        </p:tav>
                                      </p:tavLst>
                                    </p:anim>
                                    <p:anim calcmode="lin" valueType="num">
                                      <p:cBhvr>
                                        <p:cTn id="180"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29" grpId="0" animBg="1"/>
      <p:bldP spid="90" grpId="0" animBg="1"/>
      <p:bldP spid="92" grpId="0" animBg="1"/>
      <p:bldP spid="94" grpId="0" animBg="1"/>
      <p:bldP spid="96" grpId="0" animBg="1"/>
      <p:bldP spid="9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25</a:t>
            </a:fld>
            <a:endParaRPr lang="en"/>
          </a:p>
        </p:txBody>
      </p:sp>
      <p:grpSp>
        <p:nvGrpSpPr>
          <p:cNvPr id="15" name="Group 14">
            <a:extLst>
              <a:ext uri="{FF2B5EF4-FFF2-40B4-BE49-F238E27FC236}">
                <a16:creationId xmlns:a16="http://schemas.microsoft.com/office/drawing/2014/main" id="{9CFAF7E2-E4DB-944C-3881-C42333BC1FD0}"/>
              </a:ext>
            </a:extLst>
          </p:cNvPr>
          <p:cNvGrpSpPr/>
          <p:nvPr/>
        </p:nvGrpSpPr>
        <p:grpSpPr>
          <a:xfrm>
            <a:off x="3256942" y="2728291"/>
            <a:ext cx="6585797" cy="1597333"/>
            <a:chOff x="988196" y="4194782"/>
            <a:chExt cx="4493984" cy="1597333"/>
          </a:xfrm>
        </p:grpSpPr>
        <p:sp>
          <p:nvSpPr>
            <p:cNvPr id="13" name="TextBox 12">
              <a:extLst>
                <a:ext uri="{FF2B5EF4-FFF2-40B4-BE49-F238E27FC236}">
                  <a16:creationId xmlns:a16="http://schemas.microsoft.com/office/drawing/2014/main" id="{99A164BF-F546-69A1-CAE3-542FE192F4D1}"/>
                </a:ext>
              </a:extLst>
            </p:cNvPr>
            <p:cNvSpPr txBox="1"/>
            <p:nvPr/>
          </p:nvSpPr>
          <p:spPr>
            <a:xfrm>
              <a:off x="1702288" y="4591786"/>
              <a:ext cx="3779892" cy="1200329"/>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Comms Plan  - Brand Guidelines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b="1" kern="0" dirty="0">
                  <a:solidFill>
                    <a:srgbClr val="25659B"/>
                  </a:solidFill>
                  <a:latin typeface="Montserrat Light" panose="00000400000000000000" pitchFamily="2" charset="0"/>
                  <a:cs typeface="Arial"/>
                  <a:sym typeface="Arial"/>
                </a:rPr>
                <a:t>(FORTHCOMING – PENDING UNTHINKABLE WORK)</a:t>
              </a: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 </a:t>
              </a:r>
            </a:p>
          </p:txBody>
        </p:sp>
        <p:pic>
          <p:nvPicPr>
            <p:cNvPr id="14" name="Picture 2" descr="OWL ESG">
              <a:extLst>
                <a:ext uri="{FF2B5EF4-FFF2-40B4-BE49-F238E27FC236}">
                  <a16:creationId xmlns:a16="http://schemas.microsoft.com/office/drawing/2014/main" id="{C611CA25-6C1E-1FE2-00B2-3F4068C09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196" y="4194782"/>
              <a:ext cx="1480121" cy="4390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55205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26</a:t>
            </a:fld>
            <a:endParaRPr lang="en"/>
          </a:p>
        </p:txBody>
      </p:sp>
      <p:grpSp>
        <p:nvGrpSpPr>
          <p:cNvPr id="15" name="Group 14">
            <a:extLst>
              <a:ext uri="{FF2B5EF4-FFF2-40B4-BE49-F238E27FC236}">
                <a16:creationId xmlns:a16="http://schemas.microsoft.com/office/drawing/2014/main" id="{9CFAF7E2-E4DB-944C-3881-C42333BC1FD0}"/>
              </a:ext>
            </a:extLst>
          </p:cNvPr>
          <p:cNvGrpSpPr/>
          <p:nvPr/>
        </p:nvGrpSpPr>
        <p:grpSpPr>
          <a:xfrm>
            <a:off x="3256942" y="2728291"/>
            <a:ext cx="5988657" cy="1228001"/>
            <a:chOff x="988196" y="4194782"/>
            <a:chExt cx="4493984" cy="1228001"/>
          </a:xfrm>
        </p:grpSpPr>
        <p:sp>
          <p:nvSpPr>
            <p:cNvPr id="13" name="TextBox 12">
              <a:extLst>
                <a:ext uri="{FF2B5EF4-FFF2-40B4-BE49-F238E27FC236}">
                  <a16:creationId xmlns:a16="http://schemas.microsoft.com/office/drawing/2014/main" id="{99A164BF-F546-69A1-CAE3-542FE192F4D1}"/>
                </a:ext>
              </a:extLst>
            </p:cNvPr>
            <p:cNvSpPr txBox="1"/>
            <p:nvPr/>
          </p:nvSpPr>
          <p:spPr>
            <a:xfrm>
              <a:off x="1702288" y="4591786"/>
              <a:ext cx="3779892" cy="830997"/>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Product Branding and Materials</a:t>
              </a:r>
            </a:p>
          </p:txBody>
        </p:sp>
        <p:pic>
          <p:nvPicPr>
            <p:cNvPr id="14" name="Picture 2" descr="OWL ESG">
              <a:extLst>
                <a:ext uri="{FF2B5EF4-FFF2-40B4-BE49-F238E27FC236}">
                  <a16:creationId xmlns:a16="http://schemas.microsoft.com/office/drawing/2014/main" id="{C611CA25-6C1E-1FE2-00B2-3F4068C09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196" y="4194782"/>
              <a:ext cx="1422851" cy="4390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16534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40DC1B-E9B9-E279-05A9-5EEAA67CA009}"/>
              </a:ext>
            </a:extLst>
          </p:cNvPr>
          <p:cNvSpPr>
            <a:spLocks noGrp="1"/>
          </p:cNvSpPr>
          <p:nvPr>
            <p:ph type="sldNum" idx="12"/>
          </p:nvPr>
        </p:nvSpPr>
        <p:spPr/>
        <p:txBody>
          <a:bodyPr/>
          <a:lstStyle/>
          <a:p>
            <a:fld id="{00000000-1234-1234-1234-123412341234}" type="slidenum">
              <a:rPr lang="en" smtClean="0"/>
              <a:pPr/>
              <a:t>27</a:t>
            </a:fld>
            <a:endParaRPr lang="en"/>
          </a:p>
        </p:txBody>
      </p:sp>
      <p:grpSp>
        <p:nvGrpSpPr>
          <p:cNvPr id="15" name="Group 14">
            <a:extLst>
              <a:ext uri="{FF2B5EF4-FFF2-40B4-BE49-F238E27FC236}">
                <a16:creationId xmlns:a16="http://schemas.microsoft.com/office/drawing/2014/main" id="{9CFAF7E2-E4DB-944C-3881-C42333BC1FD0}"/>
              </a:ext>
            </a:extLst>
          </p:cNvPr>
          <p:cNvGrpSpPr/>
          <p:nvPr/>
        </p:nvGrpSpPr>
        <p:grpSpPr>
          <a:xfrm>
            <a:off x="3256943" y="2728291"/>
            <a:ext cx="4903646" cy="1228001"/>
            <a:chOff x="988196" y="4194782"/>
            <a:chExt cx="4493984" cy="1228001"/>
          </a:xfrm>
        </p:grpSpPr>
        <p:sp>
          <p:nvSpPr>
            <p:cNvPr id="13" name="TextBox 12">
              <a:extLst>
                <a:ext uri="{FF2B5EF4-FFF2-40B4-BE49-F238E27FC236}">
                  <a16:creationId xmlns:a16="http://schemas.microsoft.com/office/drawing/2014/main" id="{99A164BF-F546-69A1-CAE3-542FE192F4D1}"/>
                </a:ext>
              </a:extLst>
            </p:cNvPr>
            <p:cNvSpPr txBox="1"/>
            <p:nvPr/>
          </p:nvSpPr>
          <p:spPr>
            <a:xfrm>
              <a:off x="1702288" y="4591786"/>
              <a:ext cx="3779892" cy="830997"/>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Light" panose="00000400000000000000" pitchFamily="2" charset="0"/>
                  <a:ea typeface="+mn-ea"/>
                  <a:cs typeface="Arial"/>
                  <a:sym typeface="Arial"/>
                </a:rPr>
                <a:t>Comms Plan  - Appendix </a:t>
              </a:r>
            </a:p>
          </p:txBody>
        </p:sp>
        <p:pic>
          <p:nvPicPr>
            <p:cNvPr id="14" name="Picture 2" descr="OWL ESG">
              <a:extLst>
                <a:ext uri="{FF2B5EF4-FFF2-40B4-BE49-F238E27FC236}">
                  <a16:creationId xmlns:a16="http://schemas.microsoft.com/office/drawing/2014/main" id="{C611CA25-6C1E-1FE2-00B2-3F4068C09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196" y="4194782"/>
              <a:ext cx="1838851" cy="4390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20975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Shape 294"/>
        <p:cNvGrpSpPr/>
        <p:nvPr/>
      </p:nvGrpSpPr>
      <p:grpSpPr>
        <a:xfrm>
          <a:off x="0" y="0"/>
          <a:ext cx="0" cy="0"/>
          <a:chOff x="0" y="0"/>
          <a:chExt cx="0" cy="0"/>
        </a:xfrm>
      </p:grpSpPr>
      <p:grpSp>
        <p:nvGrpSpPr>
          <p:cNvPr id="68" name="Group 67">
            <a:extLst>
              <a:ext uri="{FF2B5EF4-FFF2-40B4-BE49-F238E27FC236}">
                <a16:creationId xmlns:a16="http://schemas.microsoft.com/office/drawing/2014/main" id="{B49BE640-CCA8-D78A-378B-1AEDC68FD5E6}"/>
              </a:ext>
            </a:extLst>
          </p:cNvPr>
          <p:cNvGrpSpPr/>
          <p:nvPr/>
        </p:nvGrpSpPr>
        <p:grpSpPr>
          <a:xfrm>
            <a:off x="757225" y="2010149"/>
            <a:ext cx="4253789" cy="3057151"/>
            <a:chOff x="5502031" y="-3462455"/>
            <a:chExt cx="3767195" cy="4832643"/>
          </a:xfrm>
        </p:grpSpPr>
        <p:pic>
          <p:nvPicPr>
            <p:cNvPr id="69" name="Picture 2" descr="OWL ESG">
              <a:extLst>
                <a:ext uri="{FF2B5EF4-FFF2-40B4-BE49-F238E27FC236}">
                  <a16:creationId xmlns:a16="http://schemas.microsoft.com/office/drawing/2014/main" id="{599CB38E-8AED-89E3-9704-050ADFBC2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2031" y="960931"/>
              <a:ext cx="1628503" cy="409257"/>
            </a:xfrm>
            <a:prstGeom prst="rect">
              <a:avLst/>
            </a:prstGeom>
            <a:noFill/>
            <a:extLst>
              <a:ext uri="{909E8E84-426E-40DD-AFC4-6F175D3DCCD1}">
                <a14:hiddenFill xmlns:a14="http://schemas.microsoft.com/office/drawing/2010/main">
                  <a:solidFill>
                    <a:srgbClr val="FFFFFF"/>
                  </a:solidFill>
                </a14:hiddenFill>
              </a:ext>
            </a:extLst>
          </p:spPr>
        </p:pic>
        <p:sp>
          <p:nvSpPr>
            <p:cNvPr id="70" name="TextBox 69">
              <a:extLst>
                <a:ext uri="{FF2B5EF4-FFF2-40B4-BE49-F238E27FC236}">
                  <a16:creationId xmlns:a16="http://schemas.microsoft.com/office/drawing/2014/main" id="{9E22DE3F-F67B-E20E-E99B-131A185477E8}"/>
                </a:ext>
              </a:extLst>
            </p:cNvPr>
            <p:cNvSpPr txBox="1"/>
            <p:nvPr/>
          </p:nvSpPr>
          <p:spPr>
            <a:xfrm>
              <a:off x="7249420" y="-3462455"/>
              <a:ext cx="2019806" cy="729785"/>
            </a:xfrm>
            <a:prstGeom prst="rect">
              <a:avLst/>
            </a:prstGeom>
            <a:solidFill>
              <a:schemeClr val="bg1">
                <a:lumMod val="75000"/>
              </a:schemeClr>
            </a:solid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25659B"/>
                  </a:solidFill>
                  <a:effectLst/>
                  <a:uLnTx/>
                  <a:uFillTx/>
                  <a:latin typeface="Montserrat SemiBold" panose="00000700000000000000" pitchFamily="2" charset="0"/>
                  <a:cs typeface="Arial"/>
                  <a:sym typeface="Arial"/>
                </a:rPr>
                <a:t> OWL EyeQ </a:t>
              </a:r>
              <a:endParaRPr kumimoji="0" lang="en-US" sz="2100" b="1" i="0" u="none" strike="noStrike" kern="0" cap="none" spc="0" normalizeH="0" baseline="0" noProof="0" dirty="0">
                <a:ln>
                  <a:noFill/>
                </a:ln>
                <a:solidFill>
                  <a:srgbClr val="25659B"/>
                </a:solidFill>
                <a:effectLst/>
                <a:uLnTx/>
                <a:uFillTx/>
                <a:latin typeface="Montserrat SemiBold" panose="00000700000000000000" pitchFamily="2" charset="0"/>
                <a:cs typeface="Arial"/>
                <a:sym typeface="Arial"/>
              </a:endParaRPr>
            </a:p>
          </p:txBody>
        </p:sp>
      </p:grpSp>
      <p:sp>
        <p:nvSpPr>
          <p:cNvPr id="2" name="Rectangle 1">
            <a:extLst>
              <a:ext uri="{FF2B5EF4-FFF2-40B4-BE49-F238E27FC236}">
                <a16:creationId xmlns:a16="http://schemas.microsoft.com/office/drawing/2014/main" id="{3C48D30C-DE75-BA14-3253-3AD1DB231445}"/>
              </a:ext>
            </a:extLst>
          </p:cNvPr>
          <p:cNvSpPr/>
          <p:nvPr/>
        </p:nvSpPr>
        <p:spPr>
          <a:xfrm>
            <a:off x="1457864" y="2669556"/>
            <a:ext cx="8488393" cy="687402"/>
          </a:xfrm>
          <a:prstGeom prst="rect">
            <a:avLst/>
          </a:prstGeom>
          <a:solidFill>
            <a:schemeClr val="bg1">
              <a:lumMod val="95000"/>
              <a:alpha val="50000"/>
            </a:schemeClr>
          </a:solidFill>
          <a:ln>
            <a:noFill/>
          </a:ln>
          <a:effectLst>
            <a:glow rad="101600">
              <a:srgbClr val="F8F8F8">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w="57150">
                <a:solidFill>
                  <a:srgbClr val="FFC000"/>
                </a:solidFill>
              </a:ln>
              <a:solidFill>
                <a:srgbClr val="FFFFFF"/>
              </a:solidFill>
              <a:effectLst/>
              <a:uLnTx/>
              <a:uFillTx/>
              <a:latin typeface="Arial"/>
              <a:ea typeface="+mn-ea"/>
              <a:cs typeface="+mn-cs"/>
              <a:sym typeface="Arial"/>
            </a:endParaRPr>
          </a:p>
        </p:txBody>
      </p:sp>
      <p:sp>
        <p:nvSpPr>
          <p:cNvPr id="39" name="Rectangle 38">
            <a:extLst>
              <a:ext uri="{FF2B5EF4-FFF2-40B4-BE49-F238E27FC236}">
                <a16:creationId xmlns:a16="http://schemas.microsoft.com/office/drawing/2014/main" id="{0E55779F-8FF9-6033-D30A-114B90D9A0A9}"/>
              </a:ext>
            </a:extLst>
          </p:cNvPr>
          <p:cNvSpPr/>
          <p:nvPr/>
        </p:nvSpPr>
        <p:spPr>
          <a:xfrm>
            <a:off x="1457864" y="1191227"/>
            <a:ext cx="8488393" cy="725200"/>
          </a:xfrm>
          <a:prstGeom prst="rect">
            <a:avLst/>
          </a:prstGeom>
          <a:solidFill>
            <a:schemeClr val="bg1">
              <a:lumMod val="95000"/>
              <a:alpha val="50000"/>
            </a:schemeClr>
          </a:solidFill>
          <a:ln>
            <a:noFill/>
          </a:ln>
          <a:effectLst>
            <a:glow rad="101600">
              <a:srgbClr val="F8F8F8">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w="57150">
                <a:solidFill>
                  <a:srgbClr val="FFC000"/>
                </a:solidFill>
              </a:ln>
              <a:solidFill>
                <a:srgbClr val="FFFFFF"/>
              </a:solidFill>
              <a:effectLst/>
              <a:uLnTx/>
              <a:uFillTx/>
              <a:latin typeface="Arial"/>
              <a:ea typeface="+mn-ea"/>
              <a:cs typeface="+mn-cs"/>
              <a:sym typeface="Arial"/>
            </a:endParaRPr>
          </a:p>
        </p:txBody>
      </p:sp>
      <p:sp>
        <p:nvSpPr>
          <p:cNvPr id="3" name="Google Shape;155;p28">
            <a:extLst>
              <a:ext uri="{FF2B5EF4-FFF2-40B4-BE49-F238E27FC236}">
                <a16:creationId xmlns:a16="http://schemas.microsoft.com/office/drawing/2014/main" id="{D84A99F3-7AC2-42A0-B527-CF21A478B797}"/>
              </a:ext>
            </a:extLst>
          </p:cNvPr>
          <p:cNvSpPr txBox="1"/>
          <p:nvPr/>
        </p:nvSpPr>
        <p:spPr>
          <a:xfrm>
            <a:off x="135863" y="125312"/>
            <a:ext cx="10182844" cy="725200"/>
          </a:xfrm>
          <a:prstGeom prst="rect">
            <a:avLst/>
          </a:prstGeom>
          <a:noFill/>
          <a:ln>
            <a:noFill/>
          </a:ln>
        </p:spPr>
        <p:txBody>
          <a:bodyPr spcFirstLastPara="1" wrap="square" lIns="91433" tIns="45700" rIns="91433"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300"/>
              <a:buFontTx/>
              <a:buNone/>
              <a:tabLst/>
              <a:defRPr/>
            </a:pPr>
            <a:r>
              <a:rPr kumimoji="0" lang="en-US" sz="2700" b="0" i="0" u="none" strike="noStrike" kern="0" cap="none" spc="0" normalizeH="0" baseline="0" noProof="0" dirty="0">
                <a:ln>
                  <a:noFill/>
                </a:ln>
                <a:solidFill>
                  <a:srgbClr val="236092"/>
                </a:solidFill>
                <a:effectLst/>
                <a:uLnTx/>
                <a:uFillTx/>
                <a:latin typeface="Arial"/>
                <a:ea typeface="Montserrat ExtraLight"/>
                <a:cs typeface="Montserrat ExtraLight"/>
                <a:sym typeface="Montserrat ExtraLight"/>
              </a:rPr>
              <a:t>Raising the Standards of ESG Data through</a:t>
            </a:r>
            <a:r>
              <a:rPr kumimoji="0" lang="en-US" sz="2700" b="0" i="0" u="none" strike="noStrike" kern="0" cap="none" spc="0" normalizeH="0" noProof="0" dirty="0">
                <a:ln>
                  <a:noFill/>
                </a:ln>
                <a:solidFill>
                  <a:srgbClr val="236092"/>
                </a:solidFill>
                <a:effectLst/>
                <a:uLnTx/>
                <a:uFillTx/>
                <a:latin typeface="Arial"/>
                <a:ea typeface="Montserrat ExtraLight"/>
                <a:cs typeface="Montserrat ExtraLight"/>
                <a:sym typeface="Montserrat ExtraLight"/>
              </a:rPr>
              <a:t> Two Core Solutions</a:t>
            </a:r>
            <a:endParaRPr kumimoji="0" lang="en-US" sz="2700" b="0" i="0" u="none" strike="noStrike" kern="0" cap="none" spc="0" normalizeH="0" baseline="0" noProof="0" dirty="0">
              <a:ln>
                <a:noFill/>
              </a:ln>
              <a:solidFill>
                <a:srgbClr val="236092"/>
              </a:solidFill>
              <a:effectLst/>
              <a:uLnTx/>
              <a:uFillTx/>
              <a:latin typeface="Arial"/>
              <a:ea typeface="Montserrat ExtraLight"/>
              <a:cs typeface="Montserrat ExtraLight"/>
              <a:sym typeface="Montserrat ExtraLight"/>
            </a:endParaRPr>
          </a:p>
        </p:txBody>
      </p:sp>
      <p:pic>
        <p:nvPicPr>
          <p:cNvPr id="45" name="Picture 2" descr="OWL ESG">
            <a:extLst>
              <a:ext uri="{FF2B5EF4-FFF2-40B4-BE49-F238E27FC236}">
                <a16:creationId xmlns:a16="http://schemas.microsoft.com/office/drawing/2014/main" id="{921398A7-8CF7-AA33-4087-918D8271A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1841" y="346591"/>
            <a:ext cx="1651164" cy="414952"/>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791670AE-DF1D-FF13-511A-3146370D9C72}"/>
              </a:ext>
            </a:extLst>
          </p:cNvPr>
          <p:cNvSpPr txBox="1"/>
          <p:nvPr/>
        </p:nvSpPr>
        <p:spPr>
          <a:xfrm>
            <a:off x="1765150" y="2820168"/>
            <a:ext cx="873930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0" dirty="0">
                <a:solidFill>
                  <a:srgbClr val="336699"/>
                </a:solidFill>
                <a:latin typeface="Arial" panose="020B0604020202020204" pitchFamily="34" charset="0"/>
                <a:cs typeface="Arial" panose="020B0604020202020204" pitchFamily="34" charset="0"/>
                <a:sym typeface="Arial"/>
              </a:rPr>
              <a:t>Applied data-science to normalize thousands of disparate ESG data points (2015)</a:t>
            </a: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9AFDC6D9-F170-7FFB-36BC-5CED156E827E}"/>
              </a:ext>
            </a:extLst>
          </p:cNvPr>
          <p:cNvPicPr>
            <a:picLocks noChangeAspect="1"/>
          </p:cNvPicPr>
          <p:nvPr/>
        </p:nvPicPr>
        <p:blipFill>
          <a:blip r:embed="rId4"/>
          <a:stretch>
            <a:fillRect/>
          </a:stretch>
        </p:blipFill>
        <p:spPr>
          <a:xfrm>
            <a:off x="3945159" y="3287114"/>
            <a:ext cx="966189" cy="439176"/>
          </a:xfrm>
          <a:prstGeom prst="rect">
            <a:avLst/>
          </a:prstGeom>
        </p:spPr>
      </p:pic>
      <p:pic>
        <p:nvPicPr>
          <p:cNvPr id="17" name="Picture 16" descr="Logo&#10;&#10;Description automatically generated">
            <a:extLst>
              <a:ext uri="{FF2B5EF4-FFF2-40B4-BE49-F238E27FC236}">
                <a16:creationId xmlns:a16="http://schemas.microsoft.com/office/drawing/2014/main" id="{EC82A079-44C2-80EB-AF96-F57B72ABCD08}"/>
              </a:ext>
            </a:extLst>
          </p:cNvPr>
          <p:cNvPicPr>
            <a:picLocks noChangeAspect="1"/>
          </p:cNvPicPr>
          <p:nvPr/>
        </p:nvPicPr>
        <p:blipFill rotWithShape="1">
          <a:blip r:embed="rId5">
            <a:alphaModFix amt="39000"/>
            <a:extLst>
              <a:ext uri="{28A0092B-C50C-407E-A947-70E740481C1C}">
                <a14:useLocalDpi xmlns:a14="http://schemas.microsoft.com/office/drawing/2010/main" val="0"/>
              </a:ext>
            </a:extLst>
          </a:blip>
          <a:srcRect l="1" r="74323" b="10028"/>
          <a:stretch/>
        </p:blipFill>
        <p:spPr>
          <a:xfrm>
            <a:off x="5299132" y="4452382"/>
            <a:ext cx="402928" cy="352527"/>
          </a:xfrm>
          <a:prstGeom prst="rect">
            <a:avLst/>
          </a:prstGeom>
        </p:spPr>
      </p:pic>
      <p:sp>
        <p:nvSpPr>
          <p:cNvPr id="9" name="TextBox 8">
            <a:extLst>
              <a:ext uri="{FF2B5EF4-FFF2-40B4-BE49-F238E27FC236}">
                <a16:creationId xmlns:a16="http://schemas.microsoft.com/office/drawing/2014/main" id="{2C5F9F11-27F0-AC6C-D54F-05251358AED5}"/>
              </a:ext>
            </a:extLst>
          </p:cNvPr>
          <p:cNvSpPr txBox="1"/>
          <p:nvPr/>
        </p:nvSpPr>
        <p:spPr>
          <a:xfrm>
            <a:off x="6096000" y="2010149"/>
            <a:ext cx="1881002" cy="469928"/>
          </a:xfrm>
          <a:prstGeom prst="rect">
            <a:avLst/>
          </a:prstGeom>
          <a:solidFill>
            <a:schemeClr val="bg1">
              <a:lumMod val="75000"/>
            </a:schemeClr>
          </a:solid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chemeClr val="bg1"/>
                </a:solidFill>
                <a:effectLst/>
                <a:uLnTx/>
                <a:uFillTx/>
                <a:latin typeface="Montserrat SemiBold" panose="00000700000000000000" pitchFamily="2" charset="0"/>
                <a:cs typeface="Arial"/>
                <a:sym typeface="Arial"/>
              </a:rPr>
              <a:t> OWL ESG </a:t>
            </a:r>
            <a:endParaRPr kumimoji="0" lang="en-US" sz="2100" b="1" i="0" u="none" strike="noStrike" kern="0" cap="none" spc="0" normalizeH="0" baseline="0" noProof="0" dirty="0">
              <a:ln>
                <a:noFill/>
              </a:ln>
              <a:solidFill>
                <a:schemeClr val="bg1"/>
              </a:solidFill>
              <a:effectLst/>
              <a:uLnTx/>
              <a:uFillTx/>
              <a:latin typeface="Montserrat SemiBold" panose="00000700000000000000" pitchFamily="2" charset="0"/>
              <a:cs typeface="Arial"/>
              <a:sym typeface="Arial"/>
            </a:endParaRPr>
          </a:p>
        </p:txBody>
      </p:sp>
      <p:sp>
        <p:nvSpPr>
          <p:cNvPr id="10" name="Google Shape;159;p28">
            <a:extLst>
              <a:ext uri="{FF2B5EF4-FFF2-40B4-BE49-F238E27FC236}">
                <a16:creationId xmlns:a16="http://schemas.microsoft.com/office/drawing/2014/main" id="{18A5968D-29A0-E363-3DCB-7FCFD77C6C50}"/>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28</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spTree>
    <p:extLst>
      <p:ext uri="{BB962C8B-B14F-4D97-AF65-F5344CB8AC3E}">
        <p14:creationId xmlns:p14="http://schemas.microsoft.com/office/powerpoint/2010/main" val="1152254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Shape 294"/>
        <p:cNvGrpSpPr/>
        <p:nvPr/>
      </p:nvGrpSpPr>
      <p:grpSpPr>
        <a:xfrm>
          <a:off x="0" y="0"/>
          <a:ext cx="0" cy="0"/>
          <a:chOff x="0" y="0"/>
          <a:chExt cx="0" cy="0"/>
        </a:xfrm>
      </p:grpSpPr>
      <p:sp>
        <p:nvSpPr>
          <p:cNvPr id="10" name="Google Shape;159;p28">
            <a:extLst>
              <a:ext uri="{FF2B5EF4-FFF2-40B4-BE49-F238E27FC236}">
                <a16:creationId xmlns:a16="http://schemas.microsoft.com/office/drawing/2014/main" id="{18A5968D-29A0-E363-3DCB-7FCFD77C6C50}"/>
              </a:ext>
            </a:extLst>
          </p:cNvPr>
          <p:cNvSpPr txBox="1">
            <a:spLocks/>
          </p:cNvSpPr>
          <p:nvPr/>
        </p:nvSpPr>
        <p:spPr>
          <a:xfrm>
            <a:off x="9245600" y="6407151"/>
            <a:ext cx="2743200" cy="365125"/>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Font typeface="Arial"/>
              <a:buNone/>
              <a:defRPr sz="1100" b="1" i="0" u="none" strike="noStrike" cap="none">
                <a:solidFill>
                  <a:schemeClr val="lt1"/>
                </a:solidFill>
                <a:latin typeface="Montserrat"/>
                <a:ea typeface="Montserrat"/>
                <a:cs typeface="Montserrat"/>
                <a:sym typeface="Montserrat"/>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67" b="1" i="0" u="none" strike="noStrike" kern="0" cap="none" spc="0" normalizeH="0" baseline="0" noProof="0">
                <a:ln>
                  <a:noFill/>
                </a:ln>
                <a:solidFill>
                  <a:srgbClr val="236093"/>
                </a:solidFill>
                <a:effectLst/>
                <a:uLnTx/>
                <a:uFillTx/>
                <a:latin typeface="Montserrat"/>
                <a:sym typeface="Montserrat"/>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29</a:t>
            </a:fld>
            <a:endParaRPr kumimoji="0" lang="en" sz="1467" b="1" i="0" u="none" strike="noStrike" kern="0" cap="none" spc="0" normalizeH="0" baseline="0" noProof="0" dirty="0">
              <a:ln>
                <a:noFill/>
              </a:ln>
              <a:solidFill>
                <a:srgbClr val="236093"/>
              </a:solidFill>
              <a:effectLst/>
              <a:uLnTx/>
              <a:uFillTx/>
              <a:latin typeface="Montserrat"/>
              <a:sym typeface="Montserrat"/>
            </a:endParaRPr>
          </a:p>
        </p:txBody>
      </p:sp>
      <p:sp>
        <p:nvSpPr>
          <p:cNvPr id="4" name="Rectangle 3">
            <a:extLst>
              <a:ext uri="{FF2B5EF4-FFF2-40B4-BE49-F238E27FC236}">
                <a16:creationId xmlns:a16="http://schemas.microsoft.com/office/drawing/2014/main" id="{A288ACE9-F2CE-C4E6-993B-FA2752097F1F}"/>
              </a:ext>
            </a:extLst>
          </p:cNvPr>
          <p:cNvSpPr/>
          <p:nvPr/>
        </p:nvSpPr>
        <p:spPr>
          <a:xfrm>
            <a:off x="-368956" y="367495"/>
            <a:ext cx="4190458" cy="206515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8221B15-ECDA-96AC-3744-CB7A48F1456A}"/>
              </a:ext>
            </a:extLst>
          </p:cNvPr>
          <p:cNvPicPr>
            <a:picLocks noChangeAspect="1"/>
          </p:cNvPicPr>
          <p:nvPr/>
        </p:nvPicPr>
        <p:blipFill rotWithShape="1">
          <a:blip r:embed="rId3">
            <a:alphaModFix amt="39000"/>
            <a:extLst>
              <a:ext uri="{28A0092B-C50C-407E-A947-70E740481C1C}">
                <a14:useLocalDpi xmlns:a14="http://schemas.microsoft.com/office/drawing/2010/main" val="0"/>
              </a:ext>
            </a:extLst>
          </a:blip>
          <a:srcRect l="1" r="74323" b="10028"/>
          <a:stretch/>
        </p:blipFill>
        <p:spPr>
          <a:xfrm>
            <a:off x="675841" y="367495"/>
            <a:ext cx="1823121" cy="1595073"/>
          </a:xfrm>
          <a:prstGeom prst="rect">
            <a:avLst/>
          </a:prstGeom>
        </p:spPr>
      </p:pic>
      <p:sp>
        <p:nvSpPr>
          <p:cNvPr id="8" name="Rectangle 7">
            <a:extLst>
              <a:ext uri="{FF2B5EF4-FFF2-40B4-BE49-F238E27FC236}">
                <a16:creationId xmlns:a16="http://schemas.microsoft.com/office/drawing/2014/main" id="{121DE215-D533-1B0A-B650-3411309361CA}"/>
              </a:ext>
            </a:extLst>
          </p:cNvPr>
          <p:cNvSpPr/>
          <p:nvPr/>
        </p:nvSpPr>
        <p:spPr>
          <a:xfrm>
            <a:off x="4057771" y="1184162"/>
            <a:ext cx="4572000" cy="4572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2" name="Picture 11" descr="Logo&#10;&#10;Description automatically generated">
            <a:extLst>
              <a:ext uri="{FF2B5EF4-FFF2-40B4-BE49-F238E27FC236}">
                <a16:creationId xmlns:a16="http://schemas.microsoft.com/office/drawing/2014/main" id="{FA1A0609-716D-0B2D-763F-73BEB392F998}"/>
              </a:ext>
            </a:extLst>
          </p:cNvPr>
          <p:cNvPicPr>
            <a:picLocks noChangeAspect="1"/>
          </p:cNvPicPr>
          <p:nvPr/>
        </p:nvPicPr>
        <p:blipFill rotWithShape="1">
          <a:blip r:embed="rId3">
            <a:extLst>
              <a:ext uri="{28A0092B-C50C-407E-A947-70E740481C1C}">
                <a14:useLocalDpi xmlns:a14="http://schemas.microsoft.com/office/drawing/2010/main" val="0"/>
              </a:ext>
            </a:extLst>
          </a:blip>
          <a:srcRect t="1" r="72306" b="-3792"/>
          <a:stretch/>
        </p:blipFill>
        <p:spPr>
          <a:xfrm>
            <a:off x="5119877" y="1740185"/>
            <a:ext cx="2447785" cy="2241864"/>
          </a:xfrm>
          <a:prstGeom prst="rect">
            <a:avLst/>
          </a:prstGeom>
        </p:spPr>
      </p:pic>
      <p:pic>
        <p:nvPicPr>
          <p:cNvPr id="13" name="Picture 12" descr="Logo&#10;&#10;Description automatically generated">
            <a:extLst>
              <a:ext uri="{FF2B5EF4-FFF2-40B4-BE49-F238E27FC236}">
                <a16:creationId xmlns:a16="http://schemas.microsoft.com/office/drawing/2014/main" id="{B581D446-9595-5267-3FFC-326716B57A61}"/>
              </a:ext>
            </a:extLst>
          </p:cNvPr>
          <p:cNvPicPr>
            <a:picLocks noChangeAspect="1"/>
          </p:cNvPicPr>
          <p:nvPr/>
        </p:nvPicPr>
        <p:blipFill rotWithShape="1">
          <a:blip r:embed="rId3">
            <a:extLst>
              <a:ext uri="{28A0092B-C50C-407E-A947-70E740481C1C}">
                <a14:useLocalDpi xmlns:a14="http://schemas.microsoft.com/office/drawing/2010/main" val="0"/>
              </a:ext>
            </a:extLst>
          </a:blip>
          <a:srcRect l="26686" t="7270" b="1"/>
          <a:stretch/>
        </p:blipFill>
        <p:spPr>
          <a:xfrm>
            <a:off x="4284423" y="4091774"/>
            <a:ext cx="4118691" cy="1315977"/>
          </a:xfrm>
          <a:prstGeom prst="rect">
            <a:avLst/>
          </a:prstGeom>
        </p:spPr>
      </p:pic>
      <p:pic>
        <p:nvPicPr>
          <p:cNvPr id="19" name="Picture 18">
            <a:extLst>
              <a:ext uri="{FF2B5EF4-FFF2-40B4-BE49-F238E27FC236}">
                <a16:creationId xmlns:a16="http://schemas.microsoft.com/office/drawing/2014/main" id="{8B608556-3ED9-DBB3-9214-5060782C165F}"/>
              </a:ext>
            </a:extLst>
          </p:cNvPr>
          <p:cNvPicPr>
            <a:picLocks noChangeAspect="1"/>
          </p:cNvPicPr>
          <p:nvPr/>
        </p:nvPicPr>
        <p:blipFill>
          <a:blip r:embed="rId4"/>
          <a:stretch>
            <a:fillRect/>
          </a:stretch>
        </p:blipFill>
        <p:spPr>
          <a:xfrm>
            <a:off x="7834772" y="1587809"/>
            <a:ext cx="4596782" cy="4596782"/>
          </a:xfrm>
          <a:prstGeom prst="rect">
            <a:avLst/>
          </a:prstGeom>
        </p:spPr>
      </p:pic>
    </p:spTree>
    <p:extLst>
      <p:ext uri="{BB962C8B-B14F-4D97-AF65-F5344CB8AC3E}">
        <p14:creationId xmlns:p14="http://schemas.microsoft.com/office/powerpoint/2010/main" val="815517498"/>
      </p:ext>
    </p:extLst>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D7F2C7CC1A3CA42A94D9617D6915088" ma:contentTypeVersion="9" ma:contentTypeDescription="Create a new document." ma:contentTypeScope="" ma:versionID="b768dd3f77f7914852023eb968a4c42e">
  <xsd:schema xmlns:xsd="http://www.w3.org/2001/XMLSchema" xmlns:xs="http://www.w3.org/2001/XMLSchema" xmlns:p="http://schemas.microsoft.com/office/2006/metadata/properties" xmlns:ns3="ebe665fd-f6e1-4a76-834c-877cf1f7b267" xmlns:ns4="59efa3b6-3069-4f3c-a98b-229b9461bc24" targetNamespace="http://schemas.microsoft.com/office/2006/metadata/properties" ma:root="true" ma:fieldsID="28bad8c667661c3f0293ca9d7c6a7bba" ns3:_="" ns4:_="">
    <xsd:import namespace="ebe665fd-f6e1-4a76-834c-877cf1f7b267"/>
    <xsd:import namespace="59efa3b6-3069-4f3c-a98b-229b9461bc2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e665fd-f6e1-4a76-834c-877cf1f7b26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9efa3b6-3069-4f3c-a98b-229b9461bc2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CD4551-3F64-4D0C-8BE6-FBECE3620B99}">
  <ds:schemaRefs>
    <ds:schemaRef ds:uri="http://schemas.microsoft.com/office/2006/metadata/properties"/>
    <ds:schemaRef ds:uri="http://www.w3.org/XML/1998/namespace"/>
    <ds:schemaRef ds:uri="http://schemas.microsoft.com/office/infopath/2007/PartnerControls"/>
    <ds:schemaRef ds:uri="http://purl.org/dc/terms/"/>
    <ds:schemaRef ds:uri="59efa3b6-3069-4f3c-a98b-229b9461bc24"/>
    <ds:schemaRef ds:uri="http://purl.org/dc/elements/1.1/"/>
    <ds:schemaRef ds:uri="ebe665fd-f6e1-4a76-834c-877cf1f7b267"/>
    <ds:schemaRef ds:uri="http://schemas.microsoft.com/office/2006/documentManagement/type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E0C981B0-96E9-4097-9FB6-D4A5A95427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e665fd-f6e1-4a76-834c-877cf1f7b267"/>
    <ds:schemaRef ds:uri="59efa3b6-3069-4f3c-a98b-229b9461bc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2D4F08-4B84-4787-B2D7-13CB60F2B1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77900</TotalTime>
  <Words>3770</Words>
  <Application>Microsoft Office PowerPoint</Application>
  <PresentationFormat>Widescreen</PresentationFormat>
  <Paragraphs>452</Paragraphs>
  <Slides>29</Slides>
  <Notes>9</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29</vt:i4>
      </vt:variant>
    </vt:vector>
  </HeadingPairs>
  <TitlesOfParts>
    <vt:vector size="43" baseType="lpstr">
      <vt:lpstr>Arial</vt:lpstr>
      <vt:lpstr>Calibri</vt:lpstr>
      <vt:lpstr>Century Gothic</vt:lpstr>
      <vt:lpstr>Montserrat</vt:lpstr>
      <vt:lpstr>Montserrat ExtraLight</vt:lpstr>
      <vt:lpstr>Montserrat Light</vt:lpstr>
      <vt:lpstr>Montserrat SemiBold</vt:lpstr>
      <vt:lpstr>Open Sans</vt:lpstr>
      <vt:lpstr>Poppins</vt:lpstr>
      <vt:lpstr>Trebuchet MS</vt:lpstr>
      <vt:lpstr>Verdana</vt:lpstr>
      <vt:lpstr>Wingdings</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Garofalo</dc:creator>
  <cp:lastModifiedBy>Robert Yates</cp:lastModifiedBy>
  <cp:revision>114</cp:revision>
  <dcterms:created xsi:type="dcterms:W3CDTF">2022-05-20T17:12:27Z</dcterms:created>
  <dcterms:modified xsi:type="dcterms:W3CDTF">2023-08-01T02:17:19Z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0x0101001D7F2C7CC1A3CA42A94D9617D6915088</vt:lpwstr>
  </property>
</Properties>
</file>