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114" r:id="rId5"/>
    <p:sldId id="2115" r:id="rId6"/>
    <p:sldId id="2116" r:id="rId7"/>
    <p:sldId id="2117" r:id="rId8"/>
    <p:sldId id="2118" r:id="rId9"/>
    <p:sldId id="2119" r:id="rId10"/>
    <p:sldId id="2120" r:id="rId11"/>
    <p:sldId id="2121" r:id="rId12"/>
    <p:sldId id="2122" r:id="rId13"/>
    <p:sldId id="2123" r:id="rId14"/>
    <p:sldId id="212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092"/>
    <a:srgbClr val="F6F6F6"/>
    <a:srgbClr val="8AAC2C"/>
    <a:srgbClr val="0087BA"/>
    <a:srgbClr val="6DC6CD"/>
    <a:srgbClr val="52BF8A"/>
    <a:srgbClr val="B4F7FE"/>
    <a:srgbClr val="ED252D"/>
    <a:srgbClr val="CD83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20DC5-641A-4466-B399-D29CD0F4E40F}" v="27" dt="2023-10-18T18:30:22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94" d="100"/>
          <a:sy n="94" d="100"/>
        </p:scale>
        <p:origin x="23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a Schaal" userId="4562c883-1acf-43e5-a3ea-247bde4dd262" providerId="ADAL" clId="{6D520DC5-641A-4466-B399-D29CD0F4E40F}"/>
    <pc:docChg chg="custSel modSld">
      <pc:chgData name="Tessa Schaal" userId="4562c883-1acf-43e5-a3ea-247bde4dd262" providerId="ADAL" clId="{6D520DC5-641A-4466-B399-D29CD0F4E40F}" dt="2023-10-18T18:47:14.176" v="1050" actId="20577"/>
      <pc:docMkLst>
        <pc:docMk/>
      </pc:docMkLst>
      <pc:sldChg chg="modSp mod">
        <pc:chgData name="Tessa Schaal" userId="4562c883-1acf-43e5-a3ea-247bde4dd262" providerId="ADAL" clId="{6D520DC5-641A-4466-B399-D29CD0F4E40F}" dt="2023-10-18T18:47:14.176" v="1050" actId="20577"/>
        <pc:sldMkLst>
          <pc:docMk/>
          <pc:sldMk cId="1525810873" sldId="2122"/>
        </pc:sldMkLst>
        <pc:graphicFrameChg chg="mod modGraphic">
          <ac:chgData name="Tessa Schaal" userId="4562c883-1acf-43e5-a3ea-247bde4dd262" providerId="ADAL" clId="{6D520DC5-641A-4466-B399-D29CD0F4E40F}" dt="2023-10-18T18:47:14.176" v="1050" actId="20577"/>
          <ac:graphicFrameMkLst>
            <pc:docMk/>
            <pc:sldMk cId="1525810873" sldId="2122"/>
            <ac:graphicFrameMk id="6" creationId="{6C6557C4-B773-E4E9-FE19-C1BCD2D551C1}"/>
          </ac:graphicFrameMkLst>
        </pc:graphicFrameChg>
      </pc:sldChg>
      <pc:sldChg chg="modSp mod">
        <pc:chgData name="Tessa Schaal" userId="4562c883-1acf-43e5-a3ea-247bde4dd262" providerId="ADAL" clId="{6D520DC5-641A-4466-B399-D29CD0F4E40F}" dt="2023-10-18T18:46:10.590" v="975" actId="20577"/>
        <pc:sldMkLst>
          <pc:docMk/>
          <pc:sldMk cId="482415974" sldId="2123"/>
        </pc:sldMkLst>
        <pc:graphicFrameChg chg="mod modGraphic">
          <ac:chgData name="Tessa Schaal" userId="4562c883-1acf-43e5-a3ea-247bde4dd262" providerId="ADAL" clId="{6D520DC5-641A-4466-B399-D29CD0F4E40F}" dt="2023-10-18T18:46:10.590" v="975" actId="20577"/>
          <ac:graphicFrameMkLst>
            <pc:docMk/>
            <pc:sldMk cId="482415974" sldId="2123"/>
            <ac:graphicFrameMk id="6" creationId="{6C6557C4-B773-E4E9-FE19-C1BCD2D551C1}"/>
          </ac:graphicFrameMkLst>
        </pc:graphicFrameChg>
      </pc:sldChg>
      <pc:sldChg chg="modSp mod">
        <pc:chgData name="Tessa Schaal" userId="4562c883-1acf-43e5-a3ea-247bde4dd262" providerId="ADAL" clId="{6D520DC5-641A-4466-B399-D29CD0F4E40F}" dt="2023-10-18T18:31:18.377" v="731" actId="20577"/>
        <pc:sldMkLst>
          <pc:docMk/>
          <pc:sldMk cId="4144838732" sldId="2124"/>
        </pc:sldMkLst>
        <pc:graphicFrameChg chg="mod modGraphic">
          <ac:chgData name="Tessa Schaal" userId="4562c883-1acf-43e5-a3ea-247bde4dd262" providerId="ADAL" clId="{6D520DC5-641A-4466-B399-D29CD0F4E40F}" dt="2023-10-18T18:31:18.377" v="731" actId="20577"/>
          <ac:graphicFrameMkLst>
            <pc:docMk/>
            <pc:sldMk cId="4144838732" sldId="2124"/>
            <ac:graphicFrameMk id="6" creationId="{6C6557C4-B773-E4E9-FE19-C1BCD2D551C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2E756-A84F-4315-A765-67030097DCF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2881E-04E8-4853-A3DE-F435DAD7B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88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33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428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7963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35868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8"/>
            <a:ext cx="11157818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93" indent="0">
              <a:buNone/>
              <a:defRPr sz="1600"/>
            </a:lvl2pPr>
            <a:lvl3pPr marL="1219185" indent="0">
              <a:buNone/>
              <a:defRPr sz="1334"/>
            </a:lvl3pPr>
            <a:lvl4pPr marL="1828778" indent="0">
              <a:buNone/>
              <a:defRPr sz="1200"/>
            </a:lvl4pPr>
            <a:lvl5pPr marL="2438369" indent="0">
              <a:buNone/>
              <a:defRPr sz="1200"/>
            </a:lvl5pPr>
            <a:lvl6pPr marL="3047962" indent="0">
              <a:buNone/>
              <a:defRPr sz="1200"/>
            </a:lvl6pPr>
            <a:lvl7pPr marL="3657554" indent="0">
              <a:buNone/>
              <a:defRPr sz="1200"/>
            </a:lvl7pPr>
            <a:lvl8pPr marL="4267147" indent="0">
              <a:buNone/>
              <a:defRPr sz="1200"/>
            </a:lvl8pPr>
            <a:lvl9pPr marL="4876740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 Light"/>
              <a:buNone/>
              <a:defRPr sz="330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 SemiBold"/>
              <a:buChar char="•"/>
              <a:defRPr sz="21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 sz="18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Char char="•"/>
              <a:defRPr sz="15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•"/>
              <a:defRPr sz="140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83004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8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289359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  <a:p>
                      <a:r>
                        <a:rPr lang="en-US" sz="1000" dirty="0"/>
                        <a:t>Comms meeting (canceled)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Newsletter admin stuff done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 </a:t>
                      </a:r>
                      <a:r>
                        <a:rPr lang="en-US" sz="1000" b="1" dirty="0"/>
                        <a:t>VALENTINE’S DAY</a:t>
                      </a:r>
                    </a:p>
                    <a:p>
                      <a:r>
                        <a:rPr lang="en-US" sz="1000" b="0" dirty="0"/>
                        <a:t>Get data to Dayong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  <a:p>
                      <a:r>
                        <a:rPr lang="en-US" sz="1000" dirty="0"/>
                        <a:t>Publish final article on bad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Sales deck / one pagers finished, from Unthinkable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r>
                        <a:rPr lang="en-US" sz="1000" dirty="0"/>
                        <a:t>First newsletter intro e 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 </a:t>
                      </a:r>
                      <a:r>
                        <a:rPr lang="en-US" sz="1000" b="1" dirty="0"/>
                        <a:t>COMPANY OFFSITE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 </a:t>
                      </a:r>
                      <a:r>
                        <a:rPr lang="en-US" sz="1000" b="1" dirty="0"/>
                        <a:t>COMPANY OFFSITE</a:t>
                      </a:r>
                    </a:p>
                    <a:p>
                      <a:r>
                        <a:rPr lang="en-US" sz="1000" dirty="0"/>
                        <a:t>Comms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 </a:t>
                      </a:r>
                      <a:r>
                        <a:rPr lang="en-US" sz="1000" b="1" dirty="0"/>
                        <a:t>COMPANY OFFSITE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/>
                        <a:t>Deep Research app story ready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r>
                        <a:rPr lang="en-US" sz="1000" dirty="0"/>
                        <a:t>First newsletter edition 1/ version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February</a:t>
            </a:r>
          </a:p>
        </p:txBody>
      </p:sp>
    </p:spTree>
    <p:extLst>
      <p:ext uri="{BB962C8B-B14F-4D97-AF65-F5344CB8AC3E}">
        <p14:creationId xmlns:p14="http://schemas.microsoft.com/office/powerpoint/2010/main" val="197872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684715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  <a:p>
                      <a:r>
                        <a:rPr lang="en-US" sz="1000" dirty="0"/>
                        <a:t>Rob aggressive LinkedIn takeover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  <a:p>
                      <a:r>
                        <a:rPr lang="en-US" sz="1000" dirty="0"/>
                        <a:t>Publish 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r>
                        <a:rPr lang="en-US" sz="1000" dirty="0"/>
                        <a:t>Newsletter 1/2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31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March</a:t>
            </a:r>
          </a:p>
        </p:txBody>
      </p:sp>
    </p:spTree>
    <p:extLst>
      <p:ext uri="{BB962C8B-B14F-4D97-AF65-F5344CB8AC3E}">
        <p14:creationId xmlns:p14="http://schemas.microsoft.com/office/powerpoint/2010/main" val="389351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196934"/>
              </p:ext>
            </p:extLst>
          </p:nvPr>
        </p:nvGraphicFramePr>
        <p:xfrm>
          <a:off x="605407" y="570667"/>
          <a:ext cx="10981185" cy="5785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660745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281235"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281235"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281235"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281235"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r>
                        <a:rPr lang="en-US" sz="1000" dirty="0"/>
                        <a:t>Newsletter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April</a:t>
            </a:r>
          </a:p>
        </p:txBody>
      </p:sp>
    </p:spTree>
    <p:extLst>
      <p:ext uri="{BB962C8B-B14F-4D97-AF65-F5344CB8AC3E}">
        <p14:creationId xmlns:p14="http://schemas.microsoft.com/office/powerpoint/2010/main" val="103577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305978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1/4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May</a:t>
            </a:r>
          </a:p>
        </p:txBody>
      </p:sp>
    </p:spTree>
    <p:extLst>
      <p:ext uri="{BB962C8B-B14F-4D97-AF65-F5344CB8AC3E}">
        <p14:creationId xmlns:p14="http://schemas.microsoft.com/office/powerpoint/2010/main" val="2643838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297958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1/5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June</a:t>
            </a:r>
          </a:p>
        </p:txBody>
      </p:sp>
    </p:spTree>
    <p:extLst>
      <p:ext uri="{BB962C8B-B14F-4D97-AF65-F5344CB8AC3E}">
        <p14:creationId xmlns:p14="http://schemas.microsoft.com/office/powerpoint/2010/main" val="240247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00731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1/6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31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</a:t>
            </a:r>
          </a:p>
        </p:txBody>
      </p:sp>
    </p:spTree>
    <p:extLst>
      <p:ext uri="{BB962C8B-B14F-4D97-AF65-F5344CB8AC3E}">
        <p14:creationId xmlns:p14="http://schemas.microsoft.com/office/powerpoint/2010/main" val="65823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68809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1/7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August</a:t>
            </a:r>
          </a:p>
        </p:txBody>
      </p:sp>
    </p:spTree>
    <p:extLst>
      <p:ext uri="{BB962C8B-B14F-4D97-AF65-F5344CB8AC3E}">
        <p14:creationId xmlns:p14="http://schemas.microsoft.com/office/powerpoint/2010/main" val="65456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494347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EPA Rules: Plastics Emissions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 – Legal – ESG 2023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1/8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September</a:t>
            </a:r>
          </a:p>
        </p:txBody>
      </p:sp>
    </p:spTree>
    <p:extLst>
      <p:ext uri="{BB962C8B-B14F-4D97-AF65-F5344CB8AC3E}">
        <p14:creationId xmlns:p14="http://schemas.microsoft.com/office/powerpoint/2010/main" val="397852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825057"/>
              </p:ext>
            </p:extLst>
          </p:nvPr>
        </p:nvGraphicFramePr>
        <p:xfrm>
          <a:off x="605407" y="570667"/>
          <a:ext cx="10981185" cy="6186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podcast – CII 2023 Fall Conference Review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– Wine Sustainability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Social post for EDM Webinar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Blog – What is an ESG Audit and Why is This Necessary?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r>
                        <a:rPr lang="en-US" sz="1000" dirty="0"/>
                        <a:t>Publish podcast – EPA rules, reflections, and reverberations</a:t>
                      </a:r>
                    </a:p>
                    <a:p>
                      <a:r>
                        <a:rPr lang="en-US" sz="1000" dirty="0"/>
                        <a:t>Record podcast – A Walk Down </a:t>
                      </a:r>
                      <a:r>
                        <a:rPr lang="en-US" sz="1000"/>
                        <a:t>ESG Memory Lane w/Ed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Harmonizing with Nature: The Music Industry’s Green 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  <a:p>
                      <a:r>
                        <a:rPr lang="en-US" sz="1000" dirty="0"/>
                        <a:t>Publish podcast – Deep Dive: ESG Regs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– 1,2,3,...4! What are Scope 4 Emissions?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blog – Biodiversity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podcast – with 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endParaRPr lang="en-US" sz="1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Record podcast – w/Judy </a:t>
                      </a:r>
                      <a:r>
                        <a:rPr lang="en-US" sz="1000" dirty="0" err="1"/>
                        <a:t>McNeory</a:t>
                      </a:r>
                      <a:endParaRPr lang="en-US" sz="1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Record podcast – Halloween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blog –Deep Dive: ESG Regs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1/9 – Incorporate Halloween article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Podcast - Halloween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Environmental Impact of Halloween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October</a:t>
            </a:r>
          </a:p>
        </p:txBody>
      </p:sp>
    </p:spTree>
    <p:extLst>
      <p:ext uri="{BB962C8B-B14F-4D97-AF65-F5344CB8AC3E}">
        <p14:creationId xmlns:p14="http://schemas.microsoft.com/office/powerpoint/2010/main" val="1525810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93295"/>
              </p:ext>
            </p:extLst>
          </p:nvPr>
        </p:nvGraphicFramePr>
        <p:xfrm>
          <a:off x="605407" y="570667"/>
          <a:ext cx="10981185" cy="6034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r>
                        <a:rPr lang="en-US" sz="1000" dirty="0"/>
                        <a:t>Record podcast – AI w/Andrew Kou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r>
                        <a:rPr lang="en-US" sz="1000" dirty="0"/>
                        <a:t>Publish  podcast with Judy McNary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Unraveling the Thread: How the Fashion Industry’s Waste Contributes to Climate Change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</a:t>
                      </a:r>
                    </a:p>
                    <a:p>
                      <a:r>
                        <a:rPr lang="en-US" sz="1000" dirty="0"/>
                        <a:t>Record podcast with Cris Banahan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r>
                        <a:rPr lang="en-US" sz="1000" dirty="0"/>
                        <a:t>Publish podcast with Andrew Kou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  <a:p>
                      <a:r>
                        <a:rPr lang="en-US" sz="1000" dirty="0"/>
                        <a:t>Publish article – ESG Risk for Capital 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Record podcast – w/Liz Simmie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Podcast – with Liz Simmie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Turkey Day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r>
                        <a:rPr lang="en-US" sz="1000" dirty="0"/>
                        <a:t>Thankful podcast? Live?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1/10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November</a:t>
            </a:r>
          </a:p>
        </p:txBody>
      </p:sp>
    </p:spTree>
    <p:extLst>
      <p:ext uri="{BB962C8B-B14F-4D97-AF65-F5344CB8AC3E}">
        <p14:creationId xmlns:p14="http://schemas.microsoft.com/office/powerpoint/2010/main" val="482415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2EC78-6F25-9E76-3DD1-0EBA42C502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557C4-B773-E4E9-FE19-C1BCD2D5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588722"/>
              </p:ext>
            </p:extLst>
          </p:nvPr>
        </p:nvGraphicFramePr>
        <p:xfrm>
          <a:off x="605407" y="570667"/>
          <a:ext cx="10981185" cy="595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37">
                  <a:extLst>
                    <a:ext uri="{9D8B030D-6E8A-4147-A177-3AD203B41FA5}">
                      <a16:colId xmlns:a16="http://schemas.microsoft.com/office/drawing/2014/main" val="233034027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205917302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518072778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3985311574"/>
                    </a:ext>
                  </a:extLst>
                </a:gridCol>
                <a:gridCol w="2196237">
                  <a:extLst>
                    <a:ext uri="{9D8B030D-6E8A-4147-A177-3AD203B41FA5}">
                      <a16:colId xmlns:a16="http://schemas.microsoft.com/office/drawing/2014/main" val="2993610201"/>
                    </a:ext>
                  </a:extLst>
                </a:gridCol>
              </a:tblGrid>
              <a:tr h="556873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1488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r>
                        <a:rPr lang="en-US" sz="1000" dirty="0"/>
                        <a:t>Podcast with </a:t>
                      </a:r>
                      <a:r>
                        <a:rPr lang="en-US" sz="1000" dirty="0" err="1"/>
                        <a:t>adam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wasserman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4298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adam</a:t>
                      </a:r>
                      <a:r>
                        <a:rPr lang="en-US" sz="1000" dirty="0"/>
                        <a:t> 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Overcoming Early Adopter Anxiety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</a:t>
                      </a:r>
                    </a:p>
                    <a:p>
                      <a:r>
                        <a:rPr lang="en-US" sz="1000" dirty="0"/>
                        <a:t>Podcast with Barry Greenblatt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69313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r>
                        <a:rPr lang="en-US" sz="1000" dirty="0"/>
                        <a:t>Publish article – ESG risk for </a:t>
                      </a:r>
                      <a:r>
                        <a:rPr lang="en-US" sz="1000"/>
                        <a:t>capital providers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r>
                        <a:rPr lang="en-US" sz="1000" dirty="0"/>
                        <a:t>Publish podcast with Barry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32146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  <a:p>
                      <a:r>
                        <a:rPr lang="en-US" sz="1000" dirty="0"/>
                        <a:t>Publish article – The x Number of Things ESG can Help an Investor Immediately Identify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What is the Environmental Impact of Ai?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Tackling the “S” in ESG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draft ready for review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8420"/>
                  </a:ext>
                </a:extLst>
              </a:tr>
              <a:tr h="1079819"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Podcast or video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Newsletter 1/11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article – Does Corporate ESG Disclosure Meet Investor Needs?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Comms Meeting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Publish </a:t>
                      </a:r>
                      <a:r>
                        <a:rPr lang="en-US" sz="1000" dirty="0" err="1"/>
                        <a:t>OWLette</a:t>
                      </a:r>
                      <a:r>
                        <a:rPr lang="en-US" sz="1000" dirty="0"/>
                        <a:t> 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Blog post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26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071098-FBC0-2B3F-7372-721C3DA1E2C1}"/>
              </a:ext>
            </a:extLst>
          </p:cNvPr>
          <p:cNvSpPr txBox="1"/>
          <p:nvPr/>
        </p:nvSpPr>
        <p:spPr>
          <a:xfrm>
            <a:off x="3801611" y="201336"/>
            <a:ext cx="458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December</a:t>
            </a:r>
          </a:p>
        </p:txBody>
      </p:sp>
    </p:spTree>
    <p:extLst>
      <p:ext uri="{BB962C8B-B14F-4D97-AF65-F5344CB8AC3E}">
        <p14:creationId xmlns:p14="http://schemas.microsoft.com/office/powerpoint/2010/main" val="41448387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7F2C7CC1A3CA42A94D9617D6915088" ma:contentTypeVersion="9" ma:contentTypeDescription="Create a new document." ma:contentTypeScope="" ma:versionID="b768dd3f77f7914852023eb968a4c42e">
  <xsd:schema xmlns:xsd="http://www.w3.org/2001/XMLSchema" xmlns:xs="http://www.w3.org/2001/XMLSchema" xmlns:p="http://schemas.microsoft.com/office/2006/metadata/properties" xmlns:ns3="ebe665fd-f6e1-4a76-834c-877cf1f7b267" xmlns:ns4="59efa3b6-3069-4f3c-a98b-229b9461bc24" targetNamespace="http://schemas.microsoft.com/office/2006/metadata/properties" ma:root="true" ma:fieldsID="28bad8c667661c3f0293ca9d7c6a7bba" ns3:_="" ns4:_="">
    <xsd:import namespace="ebe665fd-f6e1-4a76-834c-877cf1f7b267"/>
    <xsd:import namespace="59efa3b6-3069-4f3c-a98b-229b9461bc2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e665fd-f6e1-4a76-834c-877cf1f7b26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efa3b6-3069-4f3c-a98b-229b9461b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CD4551-3F64-4D0C-8BE6-FBECE3620B99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59efa3b6-3069-4f3c-a98b-229b9461bc24"/>
    <ds:schemaRef ds:uri="http://purl.org/dc/elements/1.1/"/>
    <ds:schemaRef ds:uri="ebe665fd-f6e1-4a76-834c-877cf1f7b267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C981B0-96E9-4097-9FB6-D4A5A9542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e665fd-f6e1-4a76-834c-877cf1f7b267"/>
    <ds:schemaRef ds:uri="59efa3b6-3069-4f3c-a98b-229b9461bc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2D4F08-4B84-4787-B2D7-13CB60F2B1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83659</TotalTime>
  <Words>941</Words>
  <Application>Microsoft Office PowerPoint</Application>
  <PresentationFormat>Widescreen</PresentationFormat>
  <Paragraphs>477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Montserrat Light</vt:lpstr>
      <vt:lpstr>Montserrat SemiBold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Garofalo</dc:creator>
  <cp:lastModifiedBy>Robert Yates</cp:lastModifiedBy>
  <cp:revision>125</cp:revision>
  <dcterms:created xsi:type="dcterms:W3CDTF">2022-05-20T17:12:27Z</dcterms:created>
  <dcterms:modified xsi:type="dcterms:W3CDTF">2023-11-10T00:14:48Z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0x0101001D7F2C7CC1A3CA42A94D9617D6915088</vt:lpwstr>
  </property>
</Properties>
</file>