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59" r:id="rId2"/>
  </p:sldMasterIdLst>
  <p:notesMasterIdLst>
    <p:notesMasterId r:id="rId17"/>
  </p:notesMasterIdLst>
  <p:sldIdLst>
    <p:sldId id="272" r:id="rId3"/>
    <p:sldId id="257" r:id="rId4"/>
    <p:sldId id="266" r:id="rId5"/>
    <p:sldId id="260" r:id="rId6"/>
    <p:sldId id="267" r:id="rId7"/>
    <p:sldId id="275" r:id="rId8"/>
    <p:sldId id="264" r:id="rId9"/>
    <p:sldId id="274" r:id="rId10"/>
    <p:sldId id="276" r:id="rId11"/>
    <p:sldId id="273"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11" autoAdjust="0"/>
    <p:restoredTop sz="95626" autoAdjust="0"/>
  </p:normalViewPr>
  <p:slideViewPr>
    <p:cSldViewPr snapToGrid="0">
      <p:cViewPr varScale="1">
        <p:scale>
          <a:sx n="145" d="100"/>
          <a:sy n="145" d="100"/>
        </p:scale>
        <p:origin x="184" y="3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2DC7A9-DDBF-4907-8E8A-8BB46694CBFC}" type="datetimeFigureOut">
              <a:rPr lang="en-US" smtClean="0"/>
              <a:t>2/7/24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B78CF6-3732-4606-9053-F740E6920931}" type="slidenum">
              <a:rPr lang="en-US" smtClean="0"/>
              <a:t>‹#›</a:t>
            </a:fld>
            <a:endParaRPr lang="en-US"/>
          </a:p>
        </p:txBody>
      </p:sp>
    </p:spTree>
    <p:extLst>
      <p:ext uri="{BB962C8B-B14F-4D97-AF65-F5344CB8AC3E}">
        <p14:creationId xmlns:p14="http://schemas.microsoft.com/office/powerpoint/2010/main" val="1944389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595830aba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g2595830aba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Existing Analyst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This refers to analysts who already have companies assigned to them for work.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After the admin chooses the analyst, they simply need to click on the tick icon in front of the analyst's name. This will turn the icon green. Subsequently, clicking the "Assign" button triggers a new pop-up window to appear.  In this pop-up window, the admin can input the start date and end date. These dates determine the timeframe within which the assigned companies need to be completed. For instance, if the admin assigns 4 companies to an analyst with the requirement that they all must be completed on the same date, the start and end dates will be same.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If an analyst fails to complete the assigned companies within the set timeframe, the system will automatically mark them as overdue and display the number of days that have passed since the target date.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New Analyst</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This pertains to assigning the selected companies to an analyst who hasn't been assigned any companies yet.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Once the admin decides to assign the companies to a new analyst, they should click on the "New" circular icon. This action will open up a list of all the analyst names available for assignment. The subsequent steps in the process remain the same as previously mentioned.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2B78CF6-3732-4606-9053-F740E6920931}" type="slidenum">
              <a:rPr lang="en-US" smtClean="0"/>
              <a:t>3</a:t>
            </a:fld>
            <a:endParaRPr lang="en-US"/>
          </a:p>
        </p:txBody>
      </p:sp>
    </p:spTree>
    <p:extLst>
      <p:ext uri="{BB962C8B-B14F-4D97-AF65-F5344CB8AC3E}">
        <p14:creationId xmlns:p14="http://schemas.microsoft.com/office/powerpoint/2010/main" val="44345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kern="100" dirty="0">
                <a:effectLst/>
                <a:latin typeface="Calibri" panose="020F0502020204030204" pitchFamily="34" charset="0"/>
                <a:ea typeface="Calibri" panose="020F0502020204030204" pitchFamily="34" charset="0"/>
                <a:cs typeface="Calibri" panose="020F0502020204030204" pitchFamily="34" charset="0"/>
              </a:rPr>
              <a:t>When the snippet icon is tapped, the screen splits into two parts. On the left side, the subtopic is displayed along with its corresponding value and unit. On the right side, the snippet is presented, showing the specific section from which the analyst marked the data point. Additionally, the snippet includes information about the report that was referred to when marking the data point, along with the corresponding page number.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2B78CF6-3732-4606-9053-F740E6920931}" type="slidenum">
              <a:rPr lang="en-US" smtClean="0"/>
              <a:t>4</a:t>
            </a:fld>
            <a:endParaRPr lang="en-US"/>
          </a:p>
        </p:txBody>
      </p:sp>
    </p:spTree>
    <p:extLst>
      <p:ext uri="{BB962C8B-B14F-4D97-AF65-F5344CB8AC3E}">
        <p14:creationId xmlns:p14="http://schemas.microsoft.com/office/powerpoint/2010/main" val="1707648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kern="100" dirty="0">
                <a:effectLst/>
                <a:latin typeface="Calibri" panose="020F0502020204030204" pitchFamily="34" charset="0"/>
                <a:ea typeface="Calibri" panose="020F0502020204030204" pitchFamily="34" charset="0"/>
                <a:cs typeface="Calibri" panose="020F0502020204030204" pitchFamily="34" charset="0"/>
              </a:rPr>
              <a:t>The </a:t>
            </a:r>
            <a:r>
              <a:rPr lang="en-IN" sz="1800" b="1" kern="100" dirty="0">
                <a:effectLst/>
                <a:latin typeface="Calibri" panose="020F0502020204030204" pitchFamily="34" charset="0"/>
                <a:ea typeface="Calibri" panose="020F0502020204030204" pitchFamily="34" charset="0"/>
                <a:cs typeface="Calibri" panose="020F0502020204030204" pitchFamily="34" charset="0"/>
              </a:rPr>
              <a:t>thumb icon</a:t>
            </a:r>
            <a:r>
              <a:rPr lang="en-IN" sz="1800" kern="100" dirty="0">
                <a:effectLst/>
                <a:latin typeface="Calibri" panose="020F0502020204030204" pitchFamily="34" charset="0"/>
                <a:ea typeface="Calibri" panose="020F0502020204030204" pitchFamily="34" charset="0"/>
                <a:cs typeface="Calibri" panose="020F0502020204030204" pitchFamily="34" charset="0"/>
              </a:rPr>
              <a:t> located in the right corner of the snippet side enables you to select the appropriate snippet when multiple snippets are available. This situation typically occurs when the MRC engine runs on the company document to extract data from the report, resulting in the generation of multiple snippets. As an analyst, you will review the snippets and identify the most relevant one. By clicking on the thumb icon, you can tag and choose the preferred snippet that best corresponds to the subtopic and provides accurate information for the assessment. Once you tag a snippet by clicking the thumb icon, it will be prominently displayed at the top line of the snippet screen. This ensures easy visibility and quick reference to the selected snippet, allowing for efficient navigation and verification of the chosen data source.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2B78CF6-3732-4606-9053-F740E6920931}" type="slidenum">
              <a:rPr lang="en-US" smtClean="0"/>
              <a:t>5</a:t>
            </a:fld>
            <a:endParaRPr lang="en-US"/>
          </a:p>
        </p:txBody>
      </p:sp>
    </p:spTree>
    <p:extLst>
      <p:ext uri="{BB962C8B-B14F-4D97-AF65-F5344CB8AC3E}">
        <p14:creationId xmlns:p14="http://schemas.microsoft.com/office/powerpoint/2010/main" val="723207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kern="100" dirty="0">
                <a:effectLst/>
                <a:latin typeface="Calibri" panose="020F0502020204030204" pitchFamily="34" charset="0"/>
                <a:ea typeface="Calibri" panose="020F0502020204030204" pitchFamily="34" charset="0"/>
                <a:cs typeface="Calibri" panose="020F0502020204030204" pitchFamily="34" charset="0"/>
              </a:rPr>
              <a:t>The </a:t>
            </a:r>
            <a:r>
              <a:rPr lang="en-IN" sz="1800" b="1" kern="100" dirty="0">
                <a:effectLst/>
                <a:latin typeface="Calibri" panose="020F0502020204030204" pitchFamily="34" charset="0"/>
                <a:ea typeface="Calibri" panose="020F0502020204030204" pitchFamily="34" charset="0"/>
                <a:cs typeface="Calibri" panose="020F0502020204030204" pitchFamily="34" charset="0"/>
              </a:rPr>
              <a:t>thumb icon</a:t>
            </a:r>
            <a:r>
              <a:rPr lang="en-IN" sz="1800" kern="100" dirty="0">
                <a:effectLst/>
                <a:latin typeface="Calibri" panose="020F0502020204030204" pitchFamily="34" charset="0"/>
                <a:ea typeface="Calibri" panose="020F0502020204030204" pitchFamily="34" charset="0"/>
                <a:cs typeface="Calibri" panose="020F0502020204030204" pitchFamily="34" charset="0"/>
              </a:rPr>
              <a:t> located in the right corner of the snippet side enables you to select the appropriate snippet when multiple snippets are available. This situation typically occurs when the MRC engine runs on the company document to extract data from the report, resulting in the generation of multiple snippets. As an analyst, you will review the snippets and identify the most relevant one. By clicking on the thumb icon, you can tag and choose the preferred snippet that best corresponds to the subtopic and provides accurate information for the assessment. Once you tag a snippet by clicking the thumb icon, it will be prominently displayed at the top line of the snippet screen. This ensures easy visibility and quick reference to the selected snippet, allowing for efficient navigation and verification of the chosen data source.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2B78CF6-3732-4606-9053-F740E6920931}" type="slidenum">
              <a:rPr lang="en-US" smtClean="0"/>
              <a:t>6</a:t>
            </a:fld>
            <a:endParaRPr lang="en-US"/>
          </a:p>
        </p:txBody>
      </p:sp>
    </p:spTree>
    <p:extLst>
      <p:ext uri="{BB962C8B-B14F-4D97-AF65-F5344CB8AC3E}">
        <p14:creationId xmlns:p14="http://schemas.microsoft.com/office/powerpoint/2010/main" val="524601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13B2-1CF4-BE25-360F-3FA43A2DD5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D8B526-2916-64A9-2A01-01DCCAD82D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3FC68-94F1-3F0F-2281-84042CE7BD68}"/>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5" name="Footer Placeholder 4">
            <a:extLst>
              <a:ext uri="{FF2B5EF4-FFF2-40B4-BE49-F238E27FC236}">
                <a16:creationId xmlns:a16="http://schemas.microsoft.com/office/drawing/2014/main" id="{AA3A19C2-6A25-976E-C1FD-F6C5F6549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750E2-304C-E267-8920-6BA1F0AFAC0B}"/>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864459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AECAE-0DC8-0ACD-B534-1B7671D376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AD0CED-6879-A043-5894-5CCCA82761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149C3C-323B-66B9-5E3E-58297981FAE9}"/>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5" name="Footer Placeholder 4">
            <a:extLst>
              <a:ext uri="{FF2B5EF4-FFF2-40B4-BE49-F238E27FC236}">
                <a16:creationId xmlns:a16="http://schemas.microsoft.com/office/drawing/2014/main" id="{CFD17D3D-50FF-330A-8DB0-04D2863F1E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BA74B-E735-C8AF-7A94-167F13820D65}"/>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3110960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98AC-5366-9B4E-2CD2-9FBB00502B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2DD2C0-FA5F-2116-E9F2-A942D47223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C5420A-A013-797B-5CCD-47A5ECB02EB2}"/>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5" name="Footer Placeholder 4">
            <a:extLst>
              <a:ext uri="{FF2B5EF4-FFF2-40B4-BE49-F238E27FC236}">
                <a16:creationId xmlns:a16="http://schemas.microsoft.com/office/drawing/2014/main" id="{3A47D9C9-D52B-E3AB-F325-2379D9C8D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4C86D-B2CC-7DB4-E23D-9323C1C49688}"/>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4145671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6D7A5-217A-D09F-E87F-74C7BB299A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69CA04-A5E7-FEC9-7495-4414C075FD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B27FF9-DC6F-76EA-5064-3845C99C15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109E-7BB7-9D86-A9CA-CAA2A0BE358D}"/>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6" name="Footer Placeholder 5">
            <a:extLst>
              <a:ext uri="{FF2B5EF4-FFF2-40B4-BE49-F238E27FC236}">
                <a16:creationId xmlns:a16="http://schemas.microsoft.com/office/drawing/2014/main" id="{C39F7E25-FF0B-9E7B-0049-010240B610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45C195-9211-430F-7B92-463FD1127CBA}"/>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1441527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9BD08-D253-C3C7-D87D-D0B6329C29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CC6527-9C2C-EF0D-2C8C-E140F873AC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9203A4-2DE5-F74A-635A-3951022932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EDB710-BB3C-48EF-9D4A-893FEE45AF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811A0F-1282-DBD8-F8BA-8895E430C9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3ACD43-A53C-E5DD-2F91-0F354C042137}"/>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8" name="Footer Placeholder 7">
            <a:extLst>
              <a:ext uri="{FF2B5EF4-FFF2-40B4-BE49-F238E27FC236}">
                <a16:creationId xmlns:a16="http://schemas.microsoft.com/office/drawing/2014/main" id="{8593AEAA-D332-F50F-2834-E5F819D9B3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0E850B-415C-BF8C-3136-AC0816D02CF3}"/>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410775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7F86-9140-8B53-DDBD-76F3DC694D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F40292-064F-78BC-56C1-58521BB37B94}"/>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4" name="Footer Placeholder 3">
            <a:extLst>
              <a:ext uri="{FF2B5EF4-FFF2-40B4-BE49-F238E27FC236}">
                <a16:creationId xmlns:a16="http://schemas.microsoft.com/office/drawing/2014/main" id="{F6CE285A-4D4D-2680-5789-596C0BEA28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59CCD2-C5B6-CF69-4FF2-B34B1D0B87E4}"/>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3169922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D0E621-E4D2-EE08-3DAB-3D7BE86F6303}"/>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3" name="Footer Placeholder 2">
            <a:extLst>
              <a:ext uri="{FF2B5EF4-FFF2-40B4-BE49-F238E27FC236}">
                <a16:creationId xmlns:a16="http://schemas.microsoft.com/office/drawing/2014/main" id="{4E281A4D-C7D4-F752-1C31-EA6FF7C783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662C73-502A-CECA-8A2E-C6A49F3BAD6F}"/>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160414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C0D1D-C40C-1E16-5ADF-E67785F5A6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530F93-EF24-21B5-1412-39D8649CBA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3A11EE-B5C7-8F30-8E30-4A567A6050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E891B-3FA1-3D03-3268-AAD8293F72FE}"/>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6" name="Footer Placeholder 5">
            <a:extLst>
              <a:ext uri="{FF2B5EF4-FFF2-40B4-BE49-F238E27FC236}">
                <a16:creationId xmlns:a16="http://schemas.microsoft.com/office/drawing/2014/main" id="{E4388738-EF6C-879F-A584-EBEC5425B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765DF4-D0A5-0E47-9E3D-FE5B87369C22}"/>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1355507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5735-0688-2DF4-95E9-6E8489ED74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393DD2-EE77-E6D9-BCE7-2321012682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4E125D-6DF8-30A0-9E4D-2E313D4539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252F32-16C3-6213-6B70-13284559C398}"/>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6" name="Footer Placeholder 5">
            <a:extLst>
              <a:ext uri="{FF2B5EF4-FFF2-40B4-BE49-F238E27FC236}">
                <a16:creationId xmlns:a16="http://schemas.microsoft.com/office/drawing/2014/main" id="{6B902161-B877-87FE-9D18-DA6F48B509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9462CA-DDCC-ED42-78FE-824F0803B9DB}"/>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2863193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DAB1-CEB5-6131-8410-38FDBB5AD4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34D368-A0EB-8F54-AD20-E108B2F7A4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873BA5-05E7-7280-4A68-AA90B76EBBFE}"/>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5" name="Footer Placeholder 4">
            <a:extLst>
              <a:ext uri="{FF2B5EF4-FFF2-40B4-BE49-F238E27FC236}">
                <a16:creationId xmlns:a16="http://schemas.microsoft.com/office/drawing/2014/main" id="{DC74B5F4-8FF6-8FBF-6BE0-5AB0A41BA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BA27A0-65AB-B2CE-0063-1B06D155530A}"/>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942768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6C91FA-A9AE-FC15-E3DA-AED4D82FF4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4B9FFD-546C-735B-7396-FC92F83E6C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361CA-B493-C94C-9E64-5DF66102F104}"/>
              </a:ext>
            </a:extLst>
          </p:cNvPr>
          <p:cNvSpPr>
            <a:spLocks noGrp="1"/>
          </p:cNvSpPr>
          <p:nvPr>
            <p:ph type="dt" sz="half" idx="10"/>
          </p:nvPr>
        </p:nvSpPr>
        <p:spPr/>
        <p:txBody>
          <a:bodyPr/>
          <a:lstStyle/>
          <a:p>
            <a:fld id="{2210CF01-68CA-4D09-8AAE-C2D7C3918231}" type="datetimeFigureOut">
              <a:rPr lang="en-US" smtClean="0"/>
              <a:t>2/7/24</a:t>
            </a:fld>
            <a:endParaRPr lang="en-US"/>
          </a:p>
        </p:txBody>
      </p:sp>
      <p:sp>
        <p:nvSpPr>
          <p:cNvPr id="5" name="Footer Placeholder 4">
            <a:extLst>
              <a:ext uri="{FF2B5EF4-FFF2-40B4-BE49-F238E27FC236}">
                <a16:creationId xmlns:a16="http://schemas.microsoft.com/office/drawing/2014/main" id="{2EFB73EF-212F-1BA5-E1B2-126CC7157E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74362E-FA09-73CC-352C-669285D192C4}"/>
              </a:ext>
            </a:extLst>
          </p:cNvPr>
          <p:cNvSpPr>
            <a:spLocks noGrp="1"/>
          </p:cNvSpPr>
          <p:nvPr>
            <p:ph type="sldNum" sz="quarter" idx="12"/>
          </p:nvPr>
        </p:nvSpPr>
        <p:spPr/>
        <p:txBody>
          <a:bodyPr/>
          <a:lstStyle/>
          <a:p>
            <a:fld id="{E4B3504F-C058-45C4-BE67-13BCCC7CCC5E}" type="slidenum">
              <a:rPr lang="en-US" smtClean="0"/>
              <a:t>‹#›</a:t>
            </a:fld>
            <a:endParaRPr lang="en-US"/>
          </a:p>
        </p:txBody>
      </p:sp>
    </p:spTree>
    <p:extLst>
      <p:ext uri="{BB962C8B-B14F-4D97-AF65-F5344CB8AC3E}">
        <p14:creationId xmlns:p14="http://schemas.microsoft.com/office/powerpoint/2010/main" val="3213332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9F53D1-9175-1E44-4329-9C51F9E8AB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8C97BD-9977-F884-EAF1-8F45CF5EBE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8C38F2-BAE0-7E63-29C6-9E0B6AAA74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0CF01-68CA-4D09-8AAE-C2D7C3918231}" type="datetimeFigureOut">
              <a:rPr lang="en-US" smtClean="0"/>
              <a:t>2/7/24</a:t>
            </a:fld>
            <a:endParaRPr lang="en-US"/>
          </a:p>
        </p:txBody>
      </p:sp>
      <p:sp>
        <p:nvSpPr>
          <p:cNvPr id="5" name="Footer Placeholder 4">
            <a:extLst>
              <a:ext uri="{FF2B5EF4-FFF2-40B4-BE49-F238E27FC236}">
                <a16:creationId xmlns:a16="http://schemas.microsoft.com/office/drawing/2014/main" id="{1C43EB83-929F-4C7B-9885-D1273336BC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E3AA46-29EA-D691-5DB8-9A2BBE788A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B3504F-C058-45C4-BE67-13BCCC7CCC5E}" type="slidenum">
              <a:rPr lang="en-US" smtClean="0"/>
              <a:t>‹#›</a:t>
            </a:fld>
            <a:endParaRPr lang="en-US"/>
          </a:p>
        </p:txBody>
      </p:sp>
    </p:spTree>
    <p:extLst>
      <p:ext uri="{BB962C8B-B14F-4D97-AF65-F5344CB8AC3E}">
        <p14:creationId xmlns:p14="http://schemas.microsoft.com/office/powerpoint/2010/main" val="166854471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24.pn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37.jpg"/><Relationship Id="rId4" Type="http://schemas.openxmlformats.org/officeDocument/2006/relationships/image" Target="../media/image36.jpg"/></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4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subTitle" idx="1"/>
          </p:nvPr>
        </p:nvSpPr>
        <p:spPr>
          <a:xfrm>
            <a:off x="633900" y="2629550"/>
            <a:ext cx="5536889" cy="1155300"/>
          </a:xfrm>
          <a:prstGeom prst="rect">
            <a:avLst/>
          </a:prstGeom>
          <a:noFill/>
          <a:ln>
            <a:noFill/>
          </a:ln>
        </p:spPr>
        <p:txBody>
          <a:bodyPr spcFirstLastPara="1" wrap="square" lIns="91425" tIns="45700" rIns="91425" bIns="45700" anchor="t" anchorCtr="0">
            <a:noAutofit/>
          </a:bodyPr>
          <a:lstStyle/>
          <a:p>
            <a:r>
              <a:rPr lang="en-US" sz="3200" dirty="0">
                <a:ea typeface="Manrope"/>
                <a:sym typeface="Manrope"/>
              </a:rPr>
              <a:t>Deep Research Application</a:t>
            </a:r>
            <a:br>
              <a:rPr lang="en-US" sz="3200" dirty="0">
                <a:ea typeface="Manrope"/>
                <a:sym typeface="Manrope"/>
              </a:rPr>
            </a:br>
            <a:r>
              <a:rPr lang="en-US" sz="3200" dirty="0">
                <a:ea typeface="Manrope"/>
                <a:sym typeface="Manrope"/>
              </a:rPr>
              <a:t>User Quick Guide</a:t>
            </a:r>
            <a:endParaRPr lang="en-US"/>
          </a:p>
          <a:p>
            <a:pPr marL="0" lvl="0" indent="0" algn="l">
              <a:lnSpc>
                <a:spcPct val="90000"/>
              </a:lnSpc>
              <a:spcBef>
                <a:spcPts val="0"/>
              </a:spcBef>
              <a:spcAft>
                <a:spcPts val="0"/>
              </a:spcAft>
              <a:buSzPts val="2040"/>
              <a:buNone/>
            </a:pPr>
            <a:endParaRPr lang="en-US" sz="3550" dirty="0">
              <a:latin typeface="Manrope"/>
              <a:ea typeface="Manrope"/>
              <a:cs typeface="Manrope"/>
            </a:endParaRPr>
          </a:p>
        </p:txBody>
      </p:sp>
      <p:sp>
        <p:nvSpPr>
          <p:cNvPr id="85" name="Google Shape;85;p13"/>
          <p:cNvSpPr txBox="1"/>
          <p:nvPr/>
        </p:nvSpPr>
        <p:spPr>
          <a:xfrm>
            <a:off x="1166382" y="3865900"/>
            <a:ext cx="4674300" cy="786339"/>
          </a:xfrm>
          <a:prstGeom prst="rect">
            <a:avLst/>
          </a:prstGeom>
          <a:noFill/>
          <a:ln>
            <a:noFill/>
          </a:ln>
        </p:spPr>
        <p:txBody>
          <a:bodyPr spcFirstLastPara="1" wrap="square" lIns="91425" tIns="91425" rIns="91425" bIns="91425" anchor="t" anchorCtr="0">
            <a:spAutoFit/>
          </a:bodyPr>
          <a:lstStyle/>
          <a:p>
            <a:pPr algn="ctr">
              <a:lnSpc>
                <a:spcPct val="114999"/>
              </a:lnSpc>
            </a:pPr>
            <a:r>
              <a:rPr lang="en-US" sz="1600" dirty="0">
                <a:solidFill>
                  <a:schemeClr val="dk1"/>
                </a:solidFill>
                <a:latin typeface="Manrope Light"/>
              </a:rPr>
              <a:t>Version 1.1</a:t>
            </a:r>
            <a:endParaRPr lang="en-US" dirty="0"/>
          </a:p>
          <a:p>
            <a:pPr marL="0" lvl="0" indent="0" algn="l" rtl="0">
              <a:lnSpc>
                <a:spcPct val="115000"/>
              </a:lnSpc>
              <a:spcBef>
                <a:spcPts val="0"/>
              </a:spcBef>
              <a:spcAft>
                <a:spcPts val="0"/>
              </a:spcAft>
              <a:buNone/>
            </a:pPr>
            <a:endParaRPr dirty="0">
              <a:solidFill>
                <a:schemeClr val="dk1"/>
              </a:solidFill>
              <a:latin typeface="Manrope Light"/>
              <a:ea typeface="Manrope Light"/>
              <a:cs typeface="Manrope Light"/>
              <a:sym typeface="Manrope Light"/>
            </a:endParaRPr>
          </a:p>
        </p:txBody>
      </p:sp>
      <p:sp>
        <p:nvSpPr>
          <p:cNvPr id="86" name="Google Shape;86;p13"/>
          <p:cNvSpPr/>
          <p:nvPr/>
        </p:nvSpPr>
        <p:spPr>
          <a:xfrm>
            <a:off x="7648425" y="11625"/>
            <a:ext cx="4543500" cy="6858000"/>
          </a:xfrm>
          <a:prstGeom prst="rect">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 name="Google Shape;87;p13"/>
          <p:cNvPicPr preferRelativeResize="0"/>
          <p:nvPr/>
        </p:nvPicPr>
        <p:blipFill>
          <a:blip r:embed="rId3">
            <a:alphaModFix/>
          </a:blip>
          <a:stretch>
            <a:fillRect/>
          </a:stretch>
        </p:blipFill>
        <p:spPr>
          <a:xfrm>
            <a:off x="721950" y="1922225"/>
            <a:ext cx="1509800" cy="379425"/>
          </a:xfrm>
          <a:prstGeom prst="rect">
            <a:avLst/>
          </a:prstGeom>
          <a:noFill/>
          <a:ln>
            <a:noFill/>
          </a:ln>
        </p:spPr>
      </p:pic>
      <p:pic>
        <p:nvPicPr>
          <p:cNvPr id="88" name="Google Shape;88;p13"/>
          <p:cNvPicPr preferRelativeResize="0"/>
          <p:nvPr/>
        </p:nvPicPr>
        <p:blipFill>
          <a:blip r:embed="rId4">
            <a:alphaModFix/>
          </a:blip>
          <a:stretch>
            <a:fillRect/>
          </a:stretch>
        </p:blipFill>
        <p:spPr>
          <a:xfrm>
            <a:off x="6476275" y="1584213"/>
            <a:ext cx="5715726" cy="3689574"/>
          </a:xfrm>
          <a:prstGeom prst="rect">
            <a:avLst/>
          </a:prstGeom>
          <a:noFill/>
          <a:ln>
            <a:noFill/>
          </a:ln>
          <a:effectLst>
            <a:outerShdw blurRad="557213" dist="47625" dir="2880000" algn="bl" rotWithShape="0">
              <a:srgbClr val="000000">
                <a:alpha val="8000"/>
              </a:srgbClr>
            </a:outerShdw>
          </a:effectLst>
        </p:spPr>
      </p:pic>
    </p:spTree>
    <p:extLst>
      <p:ext uri="{BB962C8B-B14F-4D97-AF65-F5344CB8AC3E}">
        <p14:creationId xmlns:p14="http://schemas.microsoft.com/office/powerpoint/2010/main" val="28524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518986" y="264577"/>
            <a:ext cx="8593210" cy="501567"/>
          </a:xfrm>
        </p:spPr>
        <p:txBody>
          <a:bodyPr>
            <a:noAutofit/>
          </a:bodyPr>
          <a:lstStyle/>
          <a:p>
            <a:r>
              <a:rPr lang="en-US" sz="3200" b="1" dirty="0"/>
              <a:t>DRA Administration</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518985" y="1073954"/>
            <a:ext cx="2717196" cy="1338506"/>
          </a:xfrm>
          <a:ln>
            <a:solidFill>
              <a:schemeClr val="tx1">
                <a:lumMod val="50000"/>
                <a:lumOff val="50000"/>
              </a:schemeClr>
            </a:solidFill>
            <a:prstDash val="dash"/>
          </a:ln>
        </p:spPr>
        <p:txBody>
          <a:bodyPr>
            <a:normAutofit/>
          </a:bodyPr>
          <a:lstStyle/>
          <a:p>
            <a:pPr marL="342900" indent="-342900">
              <a:buFont typeface="+mj-lt"/>
              <a:buAutoNum type="alphaLcParenR"/>
            </a:pPr>
            <a:r>
              <a:rPr lang="en-US" sz="1600" b="1" dirty="0"/>
              <a:t>Adding an Analyst</a:t>
            </a:r>
          </a:p>
          <a:p>
            <a:pPr marL="342900" indent="-342900">
              <a:buFont typeface="+mj-lt"/>
              <a:buAutoNum type="alphaLcParenR"/>
            </a:pPr>
            <a:r>
              <a:rPr lang="en-US" sz="1200" dirty="0"/>
              <a:t>Assigning Company to an Analyst</a:t>
            </a:r>
          </a:p>
          <a:p>
            <a:pPr marL="342900" indent="-342900">
              <a:buFont typeface="+mj-lt"/>
              <a:buAutoNum type="alphaLcParenR"/>
            </a:pPr>
            <a:r>
              <a:rPr lang="en-US" sz="1200" dirty="0"/>
              <a:t>Tracking Analyst Progress</a:t>
            </a:r>
          </a:p>
        </p:txBody>
      </p:sp>
      <p:pic>
        <p:nvPicPr>
          <p:cNvPr id="7" name="Content Placeholder 6">
            <a:extLst>
              <a:ext uri="{FF2B5EF4-FFF2-40B4-BE49-F238E27FC236}">
                <a16:creationId xmlns:a16="http://schemas.microsoft.com/office/drawing/2014/main" id="{88CABA58-D39F-087B-1339-87D52694700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34681" y="1083075"/>
            <a:ext cx="6038334" cy="26126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3"/>
          <a:stretch>
            <a:fillRect/>
          </a:stretch>
        </p:blipFill>
        <p:spPr>
          <a:xfrm>
            <a:off x="8927737" y="105287"/>
            <a:ext cx="2911092" cy="777307"/>
          </a:xfrm>
          <a:prstGeom prst="rect">
            <a:avLst/>
          </a:prstGeom>
        </p:spPr>
      </p:pic>
      <p:pic>
        <p:nvPicPr>
          <p:cNvPr id="9" name="Picture 8">
            <a:extLst>
              <a:ext uri="{FF2B5EF4-FFF2-40B4-BE49-F238E27FC236}">
                <a16:creationId xmlns:a16="http://schemas.microsoft.com/office/drawing/2014/main" id="{99E7EF14-27B7-CE40-AD74-0E710CEDEB7B}"/>
              </a:ext>
            </a:extLst>
          </p:cNvPr>
          <p:cNvPicPr>
            <a:picLocks noChangeAspect="1"/>
          </p:cNvPicPr>
          <p:nvPr/>
        </p:nvPicPr>
        <p:blipFill>
          <a:blip r:embed="rId4"/>
          <a:stretch>
            <a:fillRect/>
          </a:stretch>
        </p:blipFill>
        <p:spPr>
          <a:xfrm>
            <a:off x="5634682" y="4361716"/>
            <a:ext cx="6038333" cy="17588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8B30B033-15AE-EB24-9105-119BB342E3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1110" y="1126530"/>
            <a:ext cx="1679050" cy="20510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 name="Arrow: Down 11">
            <a:extLst>
              <a:ext uri="{FF2B5EF4-FFF2-40B4-BE49-F238E27FC236}">
                <a16:creationId xmlns:a16="http://schemas.microsoft.com/office/drawing/2014/main" id="{0ED4FE4F-3509-8A9D-1F4E-A4CD08A759D9}"/>
              </a:ext>
            </a:extLst>
          </p:cNvPr>
          <p:cNvSpPr/>
          <p:nvPr/>
        </p:nvSpPr>
        <p:spPr>
          <a:xfrm>
            <a:off x="8511540" y="3827228"/>
            <a:ext cx="246490" cy="5344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14ADA49D-6E61-21D9-1270-3BD5FA088D67}"/>
              </a:ext>
            </a:extLst>
          </p:cNvPr>
          <p:cNvCxnSpPr/>
          <p:nvPr/>
        </p:nvCxnSpPr>
        <p:spPr>
          <a:xfrm>
            <a:off x="2571750" y="1238250"/>
            <a:ext cx="664431"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200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518986" y="264577"/>
            <a:ext cx="8593210" cy="501567"/>
          </a:xfrm>
        </p:spPr>
        <p:txBody>
          <a:bodyPr>
            <a:noAutofit/>
          </a:bodyPr>
          <a:lstStyle/>
          <a:p>
            <a:r>
              <a:rPr lang="en-US" sz="3200" b="1" dirty="0"/>
              <a:t>DRA Administration</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518986" y="985963"/>
            <a:ext cx="2717196" cy="2091306"/>
          </a:xfrm>
          <a:ln>
            <a:solidFill>
              <a:schemeClr val="tx1">
                <a:lumMod val="50000"/>
                <a:lumOff val="50000"/>
              </a:schemeClr>
            </a:solidFill>
            <a:prstDash val="dash"/>
          </a:ln>
        </p:spPr>
        <p:txBody>
          <a:bodyPr>
            <a:normAutofit fontScale="55000" lnSpcReduction="20000"/>
          </a:bodyPr>
          <a:lstStyle/>
          <a:p>
            <a:pPr marL="342900" indent="-342900">
              <a:buFont typeface="+mj-lt"/>
              <a:buAutoNum type="alphaLcParenR"/>
            </a:pPr>
            <a:r>
              <a:rPr lang="en-US" sz="2200" dirty="0"/>
              <a:t>Adding an Analyst</a:t>
            </a:r>
          </a:p>
          <a:p>
            <a:pPr marL="342900" indent="-342900">
              <a:buFont typeface="+mj-lt"/>
              <a:buAutoNum type="alphaLcParenR"/>
            </a:pPr>
            <a:endParaRPr lang="en-US" sz="1400" dirty="0"/>
          </a:p>
          <a:p>
            <a:pPr marL="342900" indent="-342900">
              <a:buFont typeface="+mj-lt"/>
              <a:buAutoNum type="alphaLcParenR"/>
            </a:pPr>
            <a:r>
              <a:rPr lang="en-US" sz="2900" b="1" dirty="0"/>
              <a:t>Assigning Company to an Analyst</a:t>
            </a:r>
          </a:p>
          <a:p>
            <a:pPr marL="857250" lvl="1" indent="-400050">
              <a:buFont typeface="+mj-lt"/>
              <a:buAutoNum type="romanLcPeriod"/>
            </a:pPr>
            <a:r>
              <a:rPr lang="en-US" sz="2700" b="1" dirty="0"/>
              <a:t>Existing</a:t>
            </a:r>
          </a:p>
          <a:p>
            <a:pPr marL="857250" lvl="1" indent="-400050">
              <a:buFont typeface="+mj-lt"/>
              <a:buAutoNum type="romanLcPeriod"/>
            </a:pPr>
            <a:r>
              <a:rPr lang="en-US" sz="2700" b="1" dirty="0"/>
              <a:t>New</a:t>
            </a:r>
          </a:p>
          <a:p>
            <a:pPr marL="857250" lvl="1" indent="-400050">
              <a:buFont typeface="+mj-lt"/>
              <a:buAutoNum type="romanLcPeriod"/>
            </a:pPr>
            <a:endParaRPr lang="en-US" sz="1800" b="1" dirty="0"/>
          </a:p>
          <a:p>
            <a:pPr marL="400050" indent="-400050">
              <a:buFont typeface="+mj-lt"/>
              <a:buAutoNum type="alphaLcParenR"/>
            </a:pPr>
            <a:r>
              <a:rPr lang="en-US" sz="2900" b="1" dirty="0"/>
              <a:t>Tracking Analyst Progress</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3"/>
          <a:stretch>
            <a:fillRect/>
          </a:stretch>
        </p:blipFill>
        <p:spPr>
          <a:xfrm>
            <a:off x="8927737" y="105287"/>
            <a:ext cx="2911092" cy="777307"/>
          </a:xfrm>
          <a:prstGeom prst="rect">
            <a:avLst/>
          </a:prstGeom>
        </p:spPr>
      </p:pic>
      <p:pic>
        <p:nvPicPr>
          <p:cNvPr id="10" name="Content Placeholder 9">
            <a:extLst>
              <a:ext uri="{FF2B5EF4-FFF2-40B4-BE49-F238E27FC236}">
                <a16:creationId xmlns:a16="http://schemas.microsoft.com/office/drawing/2014/main" id="{2F07F30F-245E-F2BE-05D4-F9CFF2E97A8D}"/>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477535" y="1083794"/>
            <a:ext cx="1692555" cy="19583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Picture 15">
            <a:extLst>
              <a:ext uri="{FF2B5EF4-FFF2-40B4-BE49-F238E27FC236}">
                <a16:creationId xmlns:a16="http://schemas.microsoft.com/office/drawing/2014/main" id="{337A0BC4-35AE-A851-EB14-8AA047DF85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297" y="4260884"/>
            <a:ext cx="4697264" cy="2155156"/>
          </a:xfrm>
          <a:prstGeom prst="rect">
            <a:avLst/>
          </a:prstGeom>
          <a:ln>
            <a:noFill/>
          </a:ln>
          <a:effectLst>
            <a:outerShdw blurRad="190500" algn="tl" rotWithShape="0">
              <a:srgbClr val="000000">
                <a:alpha val="70000"/>
              </a:srgbClr>
            </a:outerShdw>
          </a:effectLst>
        </p:spPr>
      </p:pic>
      <p:sp>
        <p:nvSpPr>
          <p:cNvPr id="17" name="TextBox 16">
            <a:extLst>
              <a:ext uri="{FF2B5EF4-FFF2-40B4-BE49-F238E27FC236}">
                <a16:creationId xmlns:a16="http://schemas.microsoft.com/office/drawing/2014/main" id="{ECB93CC7-7931-93FA-8447-D03CF760C95A}"/>
              </a:ext>
            </a:extLst>
          </p:cNvPr>
          <p:cNvSpPr txBox="1"/>
          <p:nvPr/>
        </p:nvSpPr>
        <p:spPr>
          <a:xfrm>
            <a:off x="1121740" y="3922330"/>
            <a:ext cx="3544377" cy="338554"/>
          </a:xfrm>
          <a:prstGeom prst="rect">
            <a:avLst/>
          </a:prstGeom>
          <a:noFill/>
        </p:spPr>
        <p:txBody>
          <a:bodyPr wrap="square" rtlCol="0">
            <a:spAutoFit/>
          </a:bodyPr>
          <a:lstStyle/>
          <a:p>
            <a:r>
              <a:rPr lang="en-US" sz="1600" b="1" dirty="0"/>
              <a:t>Assigning Companies to a New Analyst</a:t>
            </a:r>
            <a:endParaRPr lang="en-US" b="1" dirty="0"/>
          </a:p>
        </p:txBody>
      </p:sp>
      <p:sp>
        <p:nvSpPr>
          <p:cNvPr id="18" name="TextBox 17">
            <a:extLst>
              <a:ext uri="{FF2B5EF4-FFF2-40B4-BE49-F238E27FC236}">
                <a16:creationId xmlns:a16="http://schemas.microsoft.com/office/drawing/2014/main" id="{D7CF6379-B0C2-FB54-028C-4A1FD1679B40}"/>
              </a:ext>
            </a:extLst>
          </p:cNvPr>
          <p:cNvSpPr txBox="1"/>
          <p:nvPr/>
        </p:nvSpPr>
        <p:spPr>
          <a:xfrm>
            <a:off x="5411443" y="872607"/>
            <a:ext cx="4623102" cy="338554"/>
          </a:xfrm>
          <a:prstGeom prst="rect">
            <a:avLst/>
          </a:prstGeom>
          <a:noFill/>
        </p:spPr>
        <p:txBody>
          <a:bodyPr wrap="square" rtlCol="0">
            <a:spAutoFit/>
          </a:bodyPr>
          <a:lstStyle/>
          <a:p>
            <a:r>
              <a:rPr lang="en-US" sz="1600" b="1" dirty="0"/>
              <a:t>Assigning Companies to an Existing Analyst</a:t>
            </a:r>
            <a:endParaRPr lang="en-US" b="1" dirty="0"/>
          </a:p>
        </p:txBody>
      </p:sp>
      <p:pic>
        <p:nvPicPr>
          <p:cNvPr id="20" name="Picture 19">
            <a:extLst>
              <a:ext uri="{FF2B5EF4-FFF2-40B4-BE49-F238E27FC236}">
                <a16:creationId xmlns:a16="http://schemas.microsoft.com/office/drawing/2014/main" id="{332D79AE-9ECE-4AD4-F427-0EF0C045E5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3837" y="1302763"/>
            <a:ext cx="6274992" cy="170177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1" name="Arrow: Down 20">
            <a:extLst>
              <a:ext uri="{FF2B5EF4-FFF2-40B4-BE49-F238E27FC236}">
                <a16:creationId xmlns:a16="http://schemas.microsoft.com/office/drawing/2014/main" id="{CC812B4F-8DE6-6038-8F0F-D1B71E28E75D}"/>
              </a:ext>
            </a:extLst>
          </p:cNvPr>
          <p:cNvSpPr/>
          <p:nvPr/>
        </p:nvSpPr>
        <p:spPr>
          <a:xfrm>
            <a:off x="8570821" y="3077924"/>
            <a:ext cx="181157" cy="26724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B2B0A4A1-B027-BCAB-1967-DC5D910A7554}"/>
              </a:ext>
            </a:extLst>
          </p:cNvPr>
          <p:cNvPicPr>
            <a:picLocks noChangeAspect="1"/>
          </p:cNvPicPr>
          <p:nvPr/>
        </p:nvPicPr>
        <p:blipFill>
          <a:blip r:embed="rId7"/>
          <a:stretch>
            <a:fillRect/>
          </a:stretch>
        </p:blipFill>
        <p:spPr>
          <a:xfrm>
            <a:off x="7406368" y="3376074"/>
            <a:ext cx="2510062" cy="954784"/>
          </a:xfrm>
          <a:prstGeom prst="rect">
            <a:avLst/>
          </a:prstGeom>
          <a:ln>
            <a:noFill/>
          </a:ln>
          <a:effectLst>
            <a:outerShdw blurRad="190500" algn="tl" rotWithShape="0">
              <a:srgbClr val="000000">
                <a:alpha val="70000"/>
              </a:srgbClr>
            </a:outerShdw>
          </a:effectLst>
        </p:spPr>
      </p:pic>
      <p:pic>
        <p:nvPicPr>
          <p:cNvPr id="25" name="Picture 24">
            <a:extLst>
              <a:ext uri="{FF2B5EF4-FFF2-40B4-BE49-F238E27FC236}">
                <a16:creationId xmlns:a16="http://schemas.microsoft.com/office/drawing/2014/main" id="{FACF247A-491F-10D6-5282-1F742876FF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21681" y="4679061"/>
            <a:ext cx="6017148" cy="187371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6" name="Arrow: Down 25">
            <a:extLst>
              <a:ext uri="{FF2B5EF4-FFF2-40B4-BE49-F238E27FC236}">
                <a16:creationId xmlns:a16="http://schemas.microsoft.com/office/drawing/2014/main" id="{033C094E-1934-B27F-41AB-E1FBAD55DE62}"/>
              </a:ext>
            </a:extLst>
          </p:cNvPr>
          <p:cNvSpPr/>
          <p:nvPr/>
        </p:nvSpPr>
        <p:spPr>
          <a:xfrm>
            <a:off x="8610754" y="4372429"/>
            <a:ext cx="181157" cy="26724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0849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691980" y="179470"/>
            <a:ext cx="8420216" cy="501567"/>
          </a:xfrm>
        </p:spPr>
        <p:txBody>
          <a:bodyPr>
            <a:noAutofit/>
          </a:bodyPr>
          <a:lstStyle/>
          <a:p>
            <a:r>
              <a:rPr lang="en-US" sz="3200" b="1" dirty="0"/>
              <a:t>DRA Data Access / Documentation</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691980" y="1105231"/>
            <a:ext cx="2360140" cy="2162902"/>
          </a:xfrm>
          <a:ln>
            <a:solidFill>
              <a:schemeClr val="tx1">
                <a:lumMod val="50000"/>
                <a:lumOff val="50000"/>
              </a:schemeClr>
            </a:solidFill>
            <a:prstDash val="dash"/>
          </a:ln>
        </p:spPr>
        <p:txBody>
          <a:bodyPr>
            <a:normAutofit/>
          </a:bodyPr>
          <a:lstStyle/>
          <a:p>
            <a:pPr marL="342900" indent="-342900" algn="l">
              <a:buFont typeface="+mj-lt"/>
              <a:buAutoNum type="alphaLcParenR"/>
            </a:pPr>
            <a:r>
              <a:rPr lang="en-US" sz="1600" b="1" i="0" dirty="0">
                <a:solidFill>
                  <a:srgbClr val="000000"/>
                </a:solidFill>
                <a:effectLst/>
              </a:rPr>
              <a:t>Opening up a company's data page</a:t>
            </a:r>
          </a:p>
          <a:p>
            <a:pPr marL="342900" indent="-342900" algn="l">
              <a:buFont typeface="+mj-lt"/>
              <a:buAutoNum type="alphaLcParenR"/>
            </a:pPr>
            <a:r>
              <a:rPr lang="en-US" sz="1600" b="1" i="0" dirty="0">
                <a:solidFill>
                  <a:srgbClr val="000000"/>
                </a:solidFill>
                <a:effectLst/>
              </a:rPr>
              <a:t>Selecting a data point's snippet</a:t>
            </a:r>
          </a:p>
          <a:p>
            <a:pPr marL="342900" indent="-342900" algn="l">
              <a:buFont typeface="+mj-lt"/>
              <a:buAutoNum type="alphaLcParenR"/>
            </a:pPr>
            <a:r>
              <a:rPr lang="en-US" sz="1200" b="0" i="0" dirty="0">
                <a:solidFill>
                  <a:srgbClr val="000000"/>
                </a:solidFill>
                <a:effectLst/>
              </a:rPr>
              <a:t>Selecting a data point's document</a:t>
            </a:r>
          </a:p>
          <a:p>
            <a:pPr marL="342900" indent="-342900" algn="l">
              <a:buFont typeface="+mj-lt"/>
              <a:buAutoNum type="alphaLcParenR"/>
            </a:pPr>
            <a:r>
              <a:rPr lang="en-US" sz="1200" b="0" i="0" dirty="0">
                <a:solidFill>
                  <a:srgbClr val="000000"/>
                </a:solidFill>
                <a:effectLst/>
              </a:rPr>
              <a:t>Adding a snippet</a:t>
            </a:r>
          </a:p>
          <a:p>
            <a:pPr marL="342900" indent="-342900" algn="l">
              <a:buFont typeface="+mj-lt"/>
              <a:buAutoNum type="alphaLcParenR"/>
            </a:pPr>
            <a:r>
              <a:rPr lang="en-US" sz="1200" b="0" i="0" dirty="0">
                <a:solidFill>
                  <a:srgbClr val="000000"/>
                </a:solidFill>
                <a:effectLst/>
              </a:rPr>
              <a:t>Thumbs up a snippet</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3"/>
          <a:stretch>
            <a:fillRect/>
          </a:stretch>
        </p:blipFill>
        <p:spPr>
          <a:xfrm>
            <a:off x="8927737" y="105287"/>
            <a:ext cx="2911092" cy="777307"/>
          </a:xfrm>
          <a:prstGeom prst="rect">
            <a:avLst/>
          </a:prstGeom>
        </p:spPr>
      </p:pic>
      <p:cxnSp>
        <p:nvCxnSpPr>
          <p:cNvPr id="11" name="Straight Connector 10">
            <a:extLst>
              <a:ext uri="{FF2B5EF4-FFF2-40B4-BE49-F238E27FC236}">
                <a16:creationId xmlns:a16="http://schemas.microsoft.com/office/drawing/2014/main" id="{0998F0F3-376B-7C20-472A-ED1B888FD63E}"/>
              </a:ext>
            </a:extLst>
          </p:cNvPr>
          <p:cNvCxnSpPr/>
          <p:nvPr/>
        </p:nvCxnSpPr>
        <p:spPr>
          <a:xfrm>
            <a:off x="3052120" y="1495425"/>
            <a:ext cx="957904"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7" name="Content Placeholder 16">
            <a:extLst>
              <a:ext uri="{FF2B5EF4-FFF2-40B4-BE49-F238E27FC236}">
                <a16:creationId xmlns:a16="http://schemas.microsoft.com/office/drawing/2014/main" id="{0A8FC645-C178-986C-7026-0151D726A2B3}"/>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010024" y="1105230"/>
            <a:ext cx="7419976" cy="2876219"/>
          </a:xfrm>
          <a:prstGeom prst="rect">
            <a:avLst/>
          </a:prstGeom>
          <a:ln>
            <a:noFill/>
          </a:ln>
          <a:effectLst>
            <a:outerShdw blurRad="190500" algn="tl" rotWithShape="0">
              <a:srgbClr val="000000">
                <a:alpha val="70000"/>
              </a:srgbClr>
            </a:outerShdw>
          </a:effectLst>
        </p:spPr>
      </p:pic>
      <p:pic>
        <p:nvPicPr>
          <p:cNvPr id="19" name="Picture 18">
            <a:extLst>
              <a:ext uri="{FF2B5EF4-FFF2-40B4-BE49-F238E27FC236}">
                <a16:creationId xmlns:a16="http://schemas.microsoft.com/office/drawing/2014/main" id="{F873E62A-8895-9A6C-41D3-625C360C7E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024" y="4200525"/>
            <a:ext cx="7419976" cy="2324100"/>
          </a:xfrm>
          <a:prstGeom prst="rect">
            <a:avLst/>
          </a:prstGeom>
          <a:ln>
            <a:noFill/>
          </a:ln>
          <a:effectLst>
            <a:outerShdw blurRad="190500" algn="tl" rotWithShape="0">
              <a:srgbClr val="000000">
                <a:alpha val="70000"/>
              </a:srgbClr>
            </a:outerShdw>
          </a:effectLst>
        </p:spPr>
      </p:pic>
      <p:grpSp>
        <p:nvGrpSpPr>
          <p:cNvPr id="24" name="Group 23">
            <a:extLst>
              <a:ext uri="{FF2B5EF4-FFF2-40B4-BE49-F238E27FC236}">
                <a16:creationId xmlns:a16="http://schemas.microsoft.com/office/drawing/2014/main" id="{043D49D3-E2C4-A1F9-8CE3-8ECDCF519E89}"/>
              </a:ext>
            </a:extLst>
          </p:cNvPr>
          <p:cNvGrpSpPr/>
          <p:nvPr/>
        </p:nvGrpSpPr>
        <p:grpSpPr>
          <a:xfrm>
            <a:off x="3052120" y="1924050"/>
            <a:ext cx="957904" cy="3552825"/>
            <a:chOff x="3052120" y="1924050"/>
            <a:chExt cx="919808" cy="3552825"/>
          </a:xfrm>
        </p:grpSpPr>
        <p:cxnSp>
          <p:nvCxnSpPr>
            <p:cNvPr id="12" name="Straight Connector 11">
              <a:extLst>
                <a:ext uri="{FF2B5EF4-FFF2-40B4-BE49-F238E27FC236}">
                  <a16:creationId xmlns:a16="http://schemas.microsoft.com/office/drawing/2014/main" id="{D9F916F2-7702-C8C6-CCDE-FF2D6ADE8B75}"/>
                </a:ext>
              </a:extLst>
            </p:cNvPr>
            <p:cNvCxnSpPr>
              <a:cxnSpLocks/>
            </p:cNvCxnSpPr>
            <p:nvPr/>
          </p:nvCxnSpPr>
          <p:spPr>
            <a:xfrm>
              <a:off x="3052120" y="1924050"/>
              <a:ext cx="42450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2542A5-1A05-9F7F-52E9-0486220FA5EA}"/>
                </a:ext>
              </a:extLst>
            </p:cNvPr>
            <p:cNvCxnSpPr/>
            <p:nvPr/>
          </p:nvCxnSpPr>
          <p:spPr>
            <a:xfrm>
              <a:off x="3476625" y="1924050"/>
              <a:ext cx="0" cy="35528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5DF9E23-DE83-1F3F-692F-C6DCEC4D5594}"/>
                </a:ext>
              </a:extLst>
            </p:cNvPr>
            <p:cNvCxnSpPr>
              <a:cxnSpLocks/>
            </p:cNvCxnSpPr>
            <p:nvPr/>
          </p:nvCxnSpPr>
          <p:spPr>
            <a:xfrm>
              <a:off x="3476625" y="5476875"/>
              <a:ext cx="495303" cy="0"/>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2690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691980" y="179470"/>
            <a:ext cx="8420216" cy="501567"/>
          </a:xfrm>
        </p:spPr>
        <p:txBody>
          <a:bodyPr>
            <a:noAutofit/>
          </a:bodyPr>
          <a:lstStyle/>
          <a:p>
            <a:r>
              <a:rPr lang="en-US" sz="3200" b="1" dirty="0"/>
              <a:t>DRA Data Access / Documentation</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773740" y="883179"/>
            <a:ext cx="2360140" cy="2162902"/>
          </a:xfrm>
          <a:ln>
            <a:solidFill>
              <a:schemeClr val="tx1">
                <a:lumMod val="50000"/>
                <a:lumOff val="50000"/>
              </a:schemeClr>
            </a:solidFill>
            <a:prstDash val="dash"/>
          </a:ln>
        </p:spPr>
        <p:txBody>
          <a:bodyPr>
            <a:normAutofit/>
          </a:bodyPr>
          <a:lstStyle/>
          <a:p>
            <a:pPr marL="342900" indent="-342900" algn="l">
              <a:buFont typeface="+mj-lt"/>
              <a:buAutoNum type="alphaLcParenR"/>
            </a:pPr>
            <a:r>
              <a:rPr lang="en-US" sz="1200" i="0" dirty="0">
                <a:solidFill>
                  <a:srgbClr val="000000"/>
                </a:solidFill>
                <a:effectLst/>
              </a:rPr>
              <a:t>Opening up a company's data page</a:t>
            </a:r>
          </a:p>
          <a:p>
            <a:pPr marL="342900" indent="-342900" algn="l">
              <a:buFont typeface="+mj-lt"/>
              <a:buAutoNum type="alphaLcParenR"/>
            </a:pPr>
            <a:r>
              <a:rPr lang="en-US" sz="1200" i="0" dirty="0">
                <a:solidFill>
                  <a:srgbClr val="000000"/>
                </a:solidFill>
                <a:effectLst/>
              </a:rPr>
              <a:t>Selecting a data point's snippet</a:t>
            </a:r>
          </a:p>
          <a:p>
            <a:pPr marL="342900" indent="-342900" algn="l">
              <a:buFont typeface="+mj-lt"/>
              <a:buAutoNum type="alphaLcParenR"/>
            </a:pPr>
            <a:r>
              <a:rPr lang="en-US" sz="1600" b="1" i="0" dirty="0">
                <a:solidFill>
                  <a:srgbClr val="000000"/>
                </a:solidFill>
                <a:effectLst/>
              </a:rPr>
              <a:t>Selecting a data point's document</a:t>
            </a:r>
          </a:p>
          <a:p>
            <a:pPr marL="342900" indent="-342900" algn="l">
              <a:buFont typeface="+mj-lt"/>
              <a:buAutoNum type="alphaLcParenR"/>
            </a:pPr>
            <a:r>
              <a:rPr lang="en-US" sz="1600" b="1" dirty="0">
                <a:solidFill>
                  <a:srgbClr val="000000"/>
                </a:solidFill>
              </a:rPr>
              <a:t>Thumbs up a snippet</a:t>
            </a:r>
            <a:endParaRPr lang="en-US" sz="1600" b="1" i="0" dirty="0">
              <a:solidFill>
                <a:srgbClr val="000000"/>
              </a:solidFill>
              <a:effectLst/>
            </a:endParaRPr>
          </a:p>
          <a:p>
            <a:pPr marL="342900" indent="-342900" algn="l">
              <a:buFont typeface="+mj-lt"/>
              <a:buAutoNum type="alphaLcParenR"/>
            </a:pPr>
            <a:r>
              <a:rPr lang="en-US" sz="1600" b="1" i="0" dirty="0">
                <a:solidFill>
                  <a:srgbClr val="000000"/>
                </a:solidFill>
                <a:effectLst/>
              </a:rPr>
              <a:t>Adding a snippet</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3"/>
          <a:stretch>
            <a:fillRect/>
          </a:stretch>
        </p:blipFill>
        <p:spPr>
          <a:xfrm>
            <a:off x="8927737" y="105287"/>
            <a:ext cx="2911092" cy="777307"/>
          </a:xfrm>
          <a:prstGeom prst="rect">
            <a:avLst/>
          </a:prstGeom>
        </p:spPr>
      </p:pic>
      <p:cxnSp>
        <p:nvCxnSpPr>
          <p:cNvPr id="11" name="Straight Connector 10">
            <a:extLst>
              <a:ext uri="{FF2B5EF4-FFF2-40B4-BE49-F238E27FC236}">
                <a16:creationId xmlns:a16="http://schemas.microsoft.com/office/drawing/2014/main" id="{0998F0F3-376B-7C20-472A-ED1B888FD63E}"/>
              </a:ext>
            </a:extLst>
          </p:cNvPr>
          <p:cNvCxnSpPr>
            <a:cxnSpLocks/>
          </p:cNvCxnSpPr>
          <p:nvPr/>
        </p:nvCxnSpPr>
        <p:spPr>
          <a:xfrm>
            <a:off x="3112802" y="2032635"/>
            <a:ext cx="445738"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7E2E4E9A-4429-98ED-AED2-B144E49879EE}"/>
              </a:ext>
            </a:extLst>
          </p:cNvPr>
          <p:cNvGrpSpPr/>
          <p:nvPr/>
        </p:nvGrpSpPr>
        <p:grpSpPr>
          <a:xfrm>
            <a:off x="3130001" y="2493662"/>
            <a:ext cx="587824" cy="1231685"/>
            <a:chOff x="3044361" y="2761193"/>
            <a:chExt cx="1276180" cy="1231685"/>
          </a:xfrm>
        </p:grpSpPr>
        <p:cxnSp>
          <p:nvCxnSpPr>
            <p:cNvPr id="12" name="Straight Connector 11">
              <a:extLst>
                <a:ext uri="{FF2B5EF4-FFF2-40B4-BE49-F238E27FC236}">
                  <a16:creationId xmlns:a16="http://schemas.microsoft.com/office/drawing/2014/main" id="{D9F916F2-7702-C8C6-CCDE-FF2D6ADE8B75}"/>
                </a:ext>
              </a:extLst>
            </p:cNvPr>
            <p:cNvCxnSpPr>
              <a:cxnSpLocks/>
            </p:cNvCxnSpPr>
            <p:nvPr/>
          </p:nvCxnSpPr>
          <p:spPr>
            <a:xfrm>
              <a:off x="3044361" y="2761193"/>
              <a:ext cx="43770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2542A5-1A05-9F7F-52E9-0486220FA5EA}"/>
                </a:ext>
              </a:extLst>
            </p:cNvPr>
            <p:cNvCxnSpPr/>
            <p:nvPr/>
          </p:nvCxnSpPr>
          <p:spPr>
            <a:xfrm>
              <a:off x="3482062" y="2761193"/>
              <a:ext cx="0" cy="12316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5DF9E23-DE83-1F3F-692F-C6DCEC4D5594}"/>
                </a:ext>
              </a:extLst>
            </p:cNvPr>
            <p:cNvCxnSpPr>
              <a:cxnSpLocks/>
            </p:cNvCxnSpPr>
            <p:nvPr/>
          </p:nvCxnSpPr>
          <p:spPr>
            <a:xfrm>
              <a:off x="3482062" y="3992878"/>
              <a:ext cx="838479" cy="0"/>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14" name="Content Placeholder 13">
            <a:extLst>
              <a:ext uri="{FF2B5EF4-FFF2-40B4-BE49-F238E27FC236}">
                <a16:creationId xmlns:a16="http://schemas.microsoft.com/office/drawing/2014/main" id="{649CB3DA-CB10-BBE8-7E40-18F60CC2092C}"/>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558539" y="929829"/>
            <a:ext cx="6476997" cy="1780134"/>
          </a:xfrm>
          <a:prstGeom prst="rect">
            <a:avLst/>
          </a:prstGeom>
          <a:ln>
            <a:noFill/>
          </a:ln>
          <a:effectLst>
            <a:outerShdw blurRad="190500" algn="tl" rotWithShape="0">
              <a:srgbClr val="000000">
                <a:alpha val="70000"/>
              </a:srgbClr>
            </a:outerShdw>
          </a:effectLst>
        </p:spPr>
      </p:pic>
      <p:pic>
        <p:nvPicPr>
          <p:cNvPr id="18" name="Picture 17">
            <a:extLst>
              <a:ext uri="{FF2B5EF4-FFF2-40B4-BE49-F238E27FC236}">
                <a16:creationId xmlns:a16="http://schemas.microsoft.com/office/drawing/2014/main" id="{8D47FB75-021B-F757-D858-B7BD07E14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7825" y="2826858"/>
            <a:ext cx="6837551" cy="1689702"/>
          </a:xfrm>
          <a:prstGeom prst="rect">
            <a:avLst/>
          </a:prstGeom>
          <a:ln>
            <a:noFill/>
          </a:ln>
          <a:effectLst>
            <a:outerShdw blurRad="190500" algn="tl" rotWithShape="0">
              <a:srgbClr val="000000">
                <a:alpha val="70000"/>
              </a:srgbClr>
            </a:outerShdw>
          </a:effectLst>
        </p:spPr>
      </p:pic>
      <p:pic>
        <p:nvPicPr>
          <p:cNvPr id="31" name="Picture 30">
            <a:extLst>
              <a:ext uri="{FF2B5EF4-FFF2-40B4-BE49-F238E27FC236}">
                <a16:creationId xmlns:a16="http://schemas.microsoft.com/office/drawing/2014/main" id="{17BC20B0-69AA-36A1-7667-F022C5BEF2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7823" y="4603164"/>
            <a:ext cx="5306420" cy="2075366"/>
          </a:xfrm>
          <a:prstGeom prst="rect">
            <a:avLst/>
          </a:prstGeom>
          <a:ln>
            <a:noFill/>
          </a:ln>
          <a:effectLst>
            <a:outerShdw blurRad="190500" algn="tl" rotWithShape="0">
              <a:srgbClr val="000000">
                <a:alpha val="70000"/>
              </a:srgbClr>
            </a:outerShdw>
          </a:effectLst>
        </p:spPr>
      </p:pic>
      <p:pic>
        <p:nvPicPr>
          <p:cNvPr id="45" name="Picture 44">
            <a:extLst>
              <a:ext uri="{FF2B5EF4-FFF2-40B4-BE49-F238E27FC236}">
                <a16:creationId xmlns:a16="http://schemas.microsoft.com/office/drawing/2014/main" id="{2D21BEB7-A058-EEFD-E54C-EA0C1FB8BD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81159" y="4754881"/>
            <a:ext cx="2557669" cy="1805940"/>
          </a:xfrm>
          <a:prstGeom prst="rect">
            <a:avLst/>
          </a:prstGeom>
          <a:ln>
            <a:noFill/>
          </a:ln>
          <a:effectLst>
            <a:outerShdw blurRad="190500" algn="tl" rotWithShape="0">
              <a:srgbClr val="000000">
                <a:alpha val="70000"/>
              </a:srgbClr>
            </a:outerShdw>
          </a:effectLst>
        </p:spPr>
      </p:pic>
      <p:grpSp>
        <p:nvGrpSpPr>
          <p:cNvPr id="54" name="Group 53">
            <a:extLst>
              <a:ext uri="{FF2B5EF4-FFF2-40B4-BE49-F238E27FC236}">
                <a16:creationId xmlns:a16="http://schemas.microsoft.com/office/drawing/2014/main" id="{8E3E5487-F448-89D9-4A8F-3A4193411CAB}"/>
              </a:ext>
            </a:extLst>
          </p:cNvPr>
          <p:cNvGrpSpPr/>
          <p:nvPr/>
        </p:nvGrpSpPr>
        <p:grpSpPr>
          <a:xfrm>
            <a:off x="3130001" y="2963851"/>
            <a:ext cx="587822" cy="2568267"/>
            <a:chOff x="3130000" y="2963851"/>
            <a:chExt cx="943799" cy="2568267"/>
          </a:xfrm>
        </p:grpSpPr>
        <p:cxnSp>
          <p:nvCxnSpPr>
            <p:cNvPr id="48" name="Straight Connector 47">
              <a:extLst>
                <a:ext uri="{FF2B5EF4-FFF2-40B4-BE49-F238E27FC236}">
                  <a16:creationId xmlns:a16="http://schemas.microsoft.com/office/drawing/2014/main" id="{2BE22634-9BD0-1B1C-595E-F274FF32456C}"/>
                </a:ext>
              </a:extLst>
            </p:cNvPr>
            <p:cNvCxnSpPr>
              <a:cxnSpLocks/>
            </p:cNvCxnSpPr>
            <p:nvPr/>
          </p:nvCxnSpPr>
          <p:spPr>
            <a:xfrm>
              <a:off x="3130000" y="2963851"/>
              <a:ext cx="1469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5409D0E-BACE-A2DB-5C86-E2304F106BC5}"/>
                </a:ext>
              </a:extLst>
            </p:cNvPr>
            <p:cNvCxnSpPr>
              <a:cxnSpLocks/>
            </p:cNvCxnSpPr>
            <p:nvPr/>
          </p:nvCxnSpPr>
          <p:spPr>
            <a:xfrm>
              <a:off x="3276979" y="2963851"/>
              <a:ext cx="0" cy="256826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34C1439-2CE2-3A91-71A2-4DA43ADE8818}"/>
                </a:ext>
              </a:extLst>
            </p:cNvPr>
            <p:cNvCxnSpPr>
              <a:cxnSpLocks/>
            </p:cNvCxnSpPr>
            <p:nvPr/>
          </p:nvCxnSpPr>
          <p:spPr>
            <a:xfrm>
              <a:off x="3276979" y="5532118"/>
              <a:ext cx="796820" cy="0"/>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230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691980" y="179470"/>
            <a:ext cx="8420216" cy="501567"/>
          </a:xfrm>
        </p:spPr>
        <p:txBody>
          <a:bodyPr>
            <a:noAutofit/>
          </a:bodyPr>
          <a:lstStyle/>
          <a:p>
            <a:r>
              <a:rPr lang="en-US" sz="3200" b="1" dirty="0"/>
              <a:t>DRA Data Access / Documentation</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773740" y="883179"/>
            <a:ext cx="2360140" cy="2162902"/>
          </a:xfrm>
          <a:ln>
            <a:solidFill>
              <a:schemeClr val="tx1">
                <a:lumMod val="50000"/>
                <a:lumOff val="50000"/>
              </a:schemeClr>
            </a:solidFill>
            <a:prstDash val="dash"/>
          </a:ln>
        </p:spPr>
        <p:txBody>
          <a:bodyPr>
            <a:normAutofit/>
          </a:bodyPr>
          <a:lstStyle/>
          <a:p>
            <a:pPr marL="342900" indent="-342900" algn="l">
              <a:buFont typeface="+mj-lt"/>
              <a:buAutoNum type="alphaLcParenR"/>
            </a:pPr>
            <a:r>
              <a:rPr lang="en-US" sz="1200" i="0" dirty="0">
                <a:solidFill>
                  <a:srgbClr val="000000"/>
                </a:solidFill>
                <a:effectLst/>
              </a:rPr>
              <a:t>Opening up a company's data page</a:t>
            </a:r>
          </a:p>
          <a:p>
            <a:pPr marL="342900" indent="-342900" algn="l">
              <a:buFont typeface="+mj-lt"/>
              <a:buAutoNum type="alphaLcParenR"/>
            </a:pPr>
            <a:r>
              <a:rPr lang="en-US" sz="1200" i="0" dirty="0">
                <a:solidFill>
                  <a:srgbClr val="000000"/>
                </a:solidFill>
                <a:effectLst/>
              </a:rPr>
              <a:t>Selecting a data point's snippet</a:t>
            </a:r>
          </a:p>
          <a:p>
            <a:pPr marL="342900" indent="-342900" algn="l">
              <a:buFont typeface="+mj-lt"/>
              <a:buAutoNum type="alphaLcParenR"/>
            </a:pPr>
            <a:r>
              <a:rPr lang="en-US" sz="1600" b="1" i="0" dirty="0">
                <a:solidFill>
                  <a:srgbClr val="000000"/>
                </a:solidFill>
                <a:effectLst/>
              </a:rPr>
              <a:t>Selecting a data point's document</a:t>
            </a:r>
          </a:p>
          <a:p>
            <a:pPr marL="342900" indent="-342900" algn="l">
              <a:buFont typeface="+mj-lt"/>
              <a:buAutoNum type="alphaLcParenR"/>
            </a:pPr>
            <a:r>
              <a:rPr lang="en-US" sz="1600" b="1" dirty="0">
                <a:solidFill>
                  <a:srgbClr val="000000"/>
                </a:solidFill>
              </a:rPr>
              <a:t>Thumbs up a snippet</a:t>
            </a:r>
            <a:endParaRPr lang="en-US" sz="1600" b="1" i="0" dirty="0">
              <a:solidFill>
                <a:srgbClr val="000000"/>
              </a:solidFill>
              <a:effectLst/>
            </a:endParaRPr>
          </a:p>
          <a:p>
            <a:pPr marL="342900" indent="-342900" algn="l">
              <a:buFont typeface="+mj-lt"/>
              <a:buAutoNum type="alphaLcParenR"/>
            </a:pPr>
            <a:r>
              <a:rPr lang="en-US" sz="1600" b="1" i="0" dirty="0">
                <a:solidFill>
                  <a:srgbClr val="000000"/>
                </a:solidFill>
                <a:effectLst/>
              </a:rPr>
              <a:t>Adding a snippet</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3"/>
          <a:stretch>
            <a:fillRect/>
          </a:stretch>
        </p:blipFill>
        <p:spPr>
          <a:xfrm>
            <a:off x="8927737" y="105287"/>
            <a:ext cx="2911092" cy="777307"/>
          </a:xfrm>
          <a:prstGeom prst="rect">
            <a:avLst/>
          </a:prstGeom>
        </p:spPr>
      </p:pic>
      <p:cxnSp>
        <p:nvCxnSpPr>
          <p:cNvPr id="11" name="Straight Connector 10">
            <a:extLst>
              <a:ext uri="{FF2B5EF4-FFF2-40B4-BE49-F238E27FC236}">
                <a16:creationId xmlns:a16="http://schemas.microsoft.com/office/drawing/2014/main" id="{0998F0F3-376B-7C20-472A-ED1B888FD63E}"/>
              </a:ext>
            </a:extLst>
          </p:cNvPr>
          <p:cNvCxnSpPr>
            <a:cxnSpLocks/>
          </p:cNvCxnSpPr>
          <p:nvPr/>
        </p:nvCxnSpPr>
        <p:spPr>
          <a:xfrm>
            <a:off x="3112802" y="2032635"/>
            <a:ext cx="445738"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7E2E4E9A-4429-98ED-AED2-B144E49879EE}"/>
              </a:ext>
            </a:extLst>
          </p:cNvPr>
          <p:cNvGrpSpPr/>
          <p:nvPr/>
        </p:nvGrpSpPr>
        <p:grpSpPr>
          <a:xfrm>
            <a:off x="3130001" y="2493662"/>
            <a:ext cx="587824" cy="1231685"/>
            <a:chOff x="3044361" y="2761193"/>
            <a:chExt cx="1276180" cy="1231685"/>
          </a:xfrm>
        </p:grpSpPr>
        <p:cxnSp>
          <p:nvCxnSpPr>
            <p:cNvPr id="12" name="Straight Connector 11">
              <a:extLst>
                <a:ext uri="{FF2B5EF4-FFF2-40B4-BE49-F238E27FC236}">
                  <a16:creationId xmlns:a16="http://schemas.microsoft.com/office/drawing/2014/main" id="{D9F916F2-7702-C8C6-CCDE-FF2D6ADE8B75}"/>
                </a:ext>
              </a:extLst>
            </p:cNvPr>
            <p:cNvCxnSpPr>
              <a:cxnSpLocks/>
            </p:cNvCxnSpPr>
            <p:nvPr/>
          </p:nvCxnSpPr>
          <p:spPr>
            <a:xfrm>
              <a:off x="3044361" y="2761193"/>
              <a:ext cx="43770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2542A5-1A05-9F7F-52E9-0486220FA5EA}"/>
                </a:ext>
              </a:extLst>
            </p:cNvPr>
            <p:cNvCxnSpPr/>
            <p:nvPr/>
          </p:nvCxnSpPr>
          <p:spPr>
            <a:xfrm>
              <a:off x="3482062" y="2761193"/>
              <a:ext cx="0" cy="12316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5DF9E23-DE83-1F3F-692F-C6DCEC4D5594}"/>
                </a:ext>
              </a:extLst>
            </p:cNvPr>
            <p:cNvCxnSpPr>
              <a:cxnSpLocks/>
            </p:cNvCxnSpPr>
            <p:nvPr/>
          </p:nvCxnSpPr>
          <p:spPr>
            <a:xfrm>
              <a:off x="3482062" y="3992878"/>
              <a:ext cx="838479" cy="0"/>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14" name="Content Placeholder 13">
            <a:extLst>
              <a:ext uri="{FF2B5EF4-FFF2-40B4-BE49-F238E27FC236}">
                <a16:creationId xmlns:a16="http://schemas.microsoft.com/office/drawing/2014/main" id="{649CB3DA-CB10-BBE8-7E40-18F60CC2092C}"/>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558539" y="929829"/>
            <a:ext cx="6476997" cy="1780134"/>
          </a:xfrm>
          <a:prstGeom prst="rect">
            <a:avLst/>
          </a:prstGeom>
          <a:ln>
            <a:noFill/>
          </a:ln>
          <a:effectLst>
            <a:outerShdw blurRad="190500" algn="tl" rotWithShape="0">
              <a:srgbClr val="000000">
                <a:alpha val="70000"/>
              </a:srgbClr>
            </a:outerShdw>
          </a:effectLst>
        </p:spPr>
      </p:pic>
      <p:pic>
        <p:nvPicPr>
          <p:cNvPr id="18" name="Picture 17">
            <a:extLst>
              <a:ext uri="{FF2B5EF4-FFF2-40B4-BE49-F238E27FC236}">
                <a16:creationId xmlns:a16="http://schemas.microsoft.com/office/drawing/2014/main" id="{8D47FB75-021B-F757-D858-B7BD07E14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7825" y="2826858"/>
            <a:ext cx="6837551" cy="1689702"/>
          </a:xfrm>
          <a:prstGeom prst="rect">
            <a:avLst/>
          </a:prstGeom>
          <a:ln>
            <a:noFill/>
          </a:ln>
          <a:effectLst>
            <a:outerShdw blurRad="190500" algn="tl" rotWithShape="0">
              <a:srgbClr val="000000">
                <a:alpha val="70000"/>
              </a:srgbClr>
            </a:outerShdw>
          </a:effectLst>
        </p:spPr>
      </p:pic>
      <p:pic>
        <p:nvPicPr>
          <p:cNvPr id="31" name="Picture 30">
            <a:extLst>
              <a:ext uri="{FF2B5EF4-FFF2-40B4-BE49-F238E27FC236}">
                <a16:creationId xmlns:a16="http://schemas.microsoft.com/office/drawing/2014/main" id="{17BC20B0-69AA-36A1-7667-F022C5BEF2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7823" y="4603164"/>
            <a:ext cx="5306420" cy="2075366"/>
          </a:xfrm>
          <a:prstGeom prst="rect">
            <a:avLst/>
          </a:prstGeom>
          <a:ln>
            <a:noFill/>
          </a:ln>
          <a:effectLst>
            <a:outerShdw blurRad="190500" algn="tl" rotWithShape="0">
              <a:srgbClr val="000000">
                <a:alpha val="70000"/>
              </a:srgbClr>
            </a:outerShdw>
          </a:effectLst>
        </p:spPr>
      </p:pic>
      <p:pic>
        <p:nvPicPr>
          <p:cNvPr id="45" name="Picture 44">
            <a:extLst>
              <a:ext uri="{FF2B5EF4-FFF2-40B4-BE49-F238E27FC236}">
                <a16:creationId xmlns:a16="http://schemas.microsoft.com/office/drawing/2014/main" id="{2D21BEB7-A058-EEFD-E54C-EA0C1FB8BD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81159" y="4754881"/>
            <a:ext cx="2557669" cy="1805940"/>
          </a:xfrm>
          <a:prstGeom prst="rect">
            <a:avLst/>
          </a:prstGeom>
          <a:ln>
            <a:noFill/>
          </a:ln>
          <a:effectLst>
            <a:outerShdw blurRad="190500" algn="tl" rotWithShape="0">
              <a:srgbClr val="000000">
                <a:alpha val="70000"/>
              </a:srgbClr>
            </a:outerShdw>
          </a:effectLst>
        </p:spPr>
      </p:pic>
      <p:grpSp>
        <p:nvGrpSpPr>
          <p:cNvPr id="54" name="Group 53">
            <a:extLst>
              <a:ext uri="{FF2B5EF4-FFF2-40B4-BE49-F238E27FC236}">
                <a16:creationId xmlns:a16="http://schemas.microsoft.com/office/drawing/2014/main" id="{8E3E5487-F448-89D9-4A8F-3A4193411CAB}"/>
              </a:ext>
            </a:extLst>
          </p:cNvPr>
          <p:cNvGrpSpPr/>
          <p:nvPr/>
        </p:nvGrpSpPr>
        <p:grpSpPr>
          <a:xfrm>
            <a:off x="3130001" y="2963851"/>
            <a:ext cx="587822" cy="2568267"/>
            <a:chOff x="3130000" y="2963851"/>
            <a:chExt cx="943799" cy="2568267"/>
          </a:xfrm>
        </p:grpSpPr>
        <p:cxnSp>
          <p:nvCxnSpPr>
            <p:cNvPr id="48" name="Straight Connector 47">
              <a:extLst>
                <a:ext uri="{FF2B5EF4-FFF2-40B4-BE49-F238E27FC236}">
                  <a16:creationId xmlns:a16="http://schemas.microsoft.com/office/drawing/2014/main" id="{2BE22634-9BD0-1B1C-595E-F274FF32456C}"/>
                </a:ext>
              </a:extLst>
            </p:cNvPr>
            <p:cNvCxnSpPr>
              <a:cxnSpLocks/>
            </p:cNvCxnSpPr>
            <p:nvPr/>
          </p:nvCxnSpPr>
          <p:spPr>
            <a:xfrm>
              <a:off x="3130000" y="2963851"/>
              <a:ext cx="1469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5409D0E-BACE-A2DB-5C86-E2304F106BC5}"/>
                </a:ext>
              </a:extLst>
            </p:cNvPr>
            <p:cNvCxnSpPr>
              <a:cxnSpLocks/>
            </p:cNvCxnSpPr>
            <p:nvPr/>
          </p:nvCxnSpPr>
          <p:spPr>
            <a:xfrm>
              <a:off x="3276979" y="2963851"/>
              <a:ext cx="0" cy="256826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34C1439-2CE2-3A91-71A2-4DA43ADE8818}"/>
                </a:ext>
              </a:extLst>
            </p:cNvPr>
            <p:cNvCxnSpPr>
              <a:cxnSpLocks/>
            </p:cNvCxnSpPr>
            <p:nvPr/>
          </p:nvCxnSpPr>
          <p:spPr>
            <a:xfrm>
              <a:off x="3276979" y="5532118"/>
              <a:ext cx="796820" cy="0"/>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4545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266674" y="243156"/>
            <a:ext cx="8803186" cy="501567"/>
          </a:xfrm>
        </p:spPr>
        <p:txBody>
          <a:bodyPr>
            <a:noAutofit/>
          </a:bodyPr>
          <a:lstStyle/>
          <a:p>
            <a:r>
              <a:rPr lang="en-US" sz="3200" b="1" dirty="0"/>
              <a:t>DRA Addition of Documents by User (Part A)</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335601" y="874241"/>
            <a:ext cx="2213919" cy="2335684"/>
          </a:xfrm>
          <a:ln w="3175">
            <a:solidFill>
              <a:schemeClr val="tx1">
                <a:lumMod val="50000"/>
                <a:lumOff val="50000"/>
              </a:schemeClr>
            </a:solidFill>
            <a:prstDash val="dashDot"/>
          </a:ln>
        </p:spPr>
        <p:txBody>
          <a:bodyPr>
            <a:normAutofit/>
          </a:bodyPr>
          <a:lstStyle/>
          <a:p>
            <a:pPr marL="342900" indent="-342900" algn="l">
              <a:buFont typeface="+mj-lt"/>
              <a:buAutoNum type="alphaLcParenR"/>
            </a:pPr>
            <a:r>
              <a:rPr lang="en-US" sz="1600" b="1" i="0" dirty="0">
                <a:solidFill>
                  <a:srgbClr val="000000"/>
                </a:solidFill>
                <a:effectLst/>
              </a:rPr>
              <a:t>Add Documents via “Upload Documents”</a:t>
            </a:r>
          </a:p>
          <a:p>
            <a:pPr marL="342900" indent="-342900" algn="l">
              <a:buFont typeface="+mj-lt"/>
              <a:buAutoNum type="alphaLcParenR"/>
            </a:pPr>
            <a:r>
              <a:rPr lang="en-US" sz="1600" b="1" i="0" dirty="0">
                <a:solidFill>
                  <a:srgbClr val="000000"/>
                </a:solidFill>
                <a:effectLst/>
              </a:rPr>
              <a:t>Select files to upload</a:t>
            </a:r>
          </a:p>
          <a:p>
            <a:pPr marL="342900" indent="-342900" algn="l">
              <a:buFont typeface="+mj-lt"/>
              <a:buAutoNum type="alphaLcParenR"/>
            </a:pPr>
            <a:r>
              <a:rPr lang="en-US" sz="1600" b="1" dirty="0">
                <a:solidFill>
                  <a:srgbClr val="000000"/>
                </a:solidFill>
              </a:rPr>
              <a:t>Activate documents scanning process (MRC processing)</a:t>
            </a:r>
            <a:endParaRPr lang="en-US" sz="1600" b="1" i="0" dirty="0">
              <a:solidFill>
                <a:srgbClr val="000000"/>
              </a:solidFill>
              <a:effectLst/>
            </a:endParaRP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79279" y="52572"/>
            <a:ext cx="2911092" cy="692151"/>
          </a:xfrm>
          <a:prstGeom prst="rect">
            <a:avLst/>
          </a:prstGeom>
        </p:spPr>
      </p:pic>
      <p:cxnSp>
        <p:nvCxnSpPr>
          <p:cNvPr id="15" name="Straight Connector 14">
            <a:extLst>
              <a:ext uri="{FF2B5EF4-FFF2-40B4-BE49-F238E27FC236}">
                <a16:creationId xmlns:a16="http://schemas.microsoft.com/office/drawing/2014/main" id="{552AA8F6-2C56-8088-0F88-E85232930F63}"/>
              </a:ext>
            </a:extLst>
          </p:cNvPr>
          <p:cNvCxnSpPr>
            <a:cxnSpLocks/>
          </p:cNvCxnSpPr>
          <p:nvPr/>
        </p:nvCxnSpPr>
        <p:spPr>
          <a:xfrm>
            <a:off x="2549520" y="1325880"/>
            <a:ext cx="30184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1A2E8118-ED15-F8E9-A7A6-157974F42FEA}"/>
              </a:ext>
            </a:extLst>
          </p:cNvPr>
          <p:cNvPicPr>
            <a:picLocks noChangeAspect="1"/>
          </p:cNvPicPr>
          <p:nvPr/>
        </p:nvPicPr>
        <p:blipFill>
          <a:blip r:embed="rId3"/>
          <a:stretch>
            <a:fillRect/>
          </a:stretch>
        </p:blipFill>
        <p:spPr>
          <a:xfrm>
            <a:off x="2817813" y="993910"/>
            <a:ext cx="1223771" cy="15367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22" name="Straight Connector 21">
            <a:extLst>
              <a:ext uri="{FF2B5EF4-FFF2-40B4-BE49-F238E27FC236}">
                <a16:creationId xmlns:a16="http://schemas.microsoft.com/office/drawing/2014/main" id="{ACC8ADEE-4843-9380-644D-C9CC176CFFC8}"/>
              </a:ext>
            </a:extLst>
          </p:cNvPr>
          <p:cNvCxnSpPr>
            <a:cxnSpLocks/>
          </p:cNvCxnSpPr>
          <p:nvPr/>
        </p:nvCxnSpPr>
        <p:spPr>
          <a:xfrm>
            <a:off x="4111015" y="2361264"/>
            <a:ext cx="243646"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6FB6D052-2A2B-3177-0B37-1680F5B22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9877" y="1149904"/>
            <a:ext cx="5904705" cy="1647826"/>
          </a:xfrm>
          <a:prstGeom prst="rect">
            <a:avLst/>
          </a:prstGeom>
          <a:ln>
            <a:noFill/>
          </a:ln>
          <a:effectLst>
            <a:outerShdw blurRad="292100" dist="139700" dir="2700000" algn="tl" rotWithShape="0">
              <a:srgbClr val="333333">
                <a:alpha val="65000"/>
              </a:srgbClr>
            </a:outerShdw>
          </a:effectLst>
        </p:spPr>
      </p:pic>
      <p:sp>
        <p:nvSpPr>
          <p:cNvPr id="33" name="Rectangle 32">
            <a:extLst>
              <a:ext uri="{FF2B5EF4-FFF2-40B4-BE49-F238E27FC236}">
                <a16:creationId xmlns:a16="http://schemas.microsoft.com/office/drawing/2014/main" id="{3DEDDE1F-2BB9-1407-41ED-19B85EEDBD0A}"/>
              </a:ext>
            </a:extLst>
          </p:cNvPr>
          <p:cNvSpPr/>
          <p:nvPr/>
        </p:nvSpPr>
        <p:spPr>
          <a:xfrm>
            <a:off x="4211067" y="816864"/>
            <a:ext cx="7679304" cy="2832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Adding documents to an existing company: Search for the Company, indicate the Document year, </a:t>
            </a:r>
          </a:p>
          <a:p>
            <a:r>
              <a:rPr lang="en-US" sz="1200" b="1" dirty="0">
                <a:solidFill>
                  <a:schemeClr val="tx1"/>
                </a:solidFill>
              </a:rPr>
              <a:t>and proceed with Adding Documents “+”</a:t>
            </a:r>
          </a:p>
        </p:txBody>
      </p:sp>
      <p:pic>
        <p:nvPicPr>
          <p:cNvPr id="37" name="Picture 36">
            <a:extLst>
              <a:ext uri="{FF2B5EF4-FFF2-40B4-BE49-F238E27FC236}">
                <a16:creationId xmlns:a16="http://schemas.microsoft.com/office/drawing/2014/main" id="{15F83EEC-DCE9-69D1-00A5-BBCDDF3534D0}"/>
              </a:ext>
            </a:extLst>
          </p:cNvPr>
          <p:cNvPicPr>
            <a:picLocks noChangeAspect="1"/>
          </p:cNvPicPr>
          <p:nvPr/>
        </p:nvPicPr>
        <p:blipFill>
          <a:blip r:embed="rId5"/>
          <a:stretch>
            <a:fillRect/>
          </a:stretch>
        </p:blipFill>
        <p:spPr>
          <a:xfrm>
            <a:off x="6907685" y="2170327"/>
            <a:ext cx="4324350" cy="1344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Rectangle 39">
            <a:extLst>
              <a:ext uri="{FF2B5EF4-FFF2-40B4-BE49-F238E27FC236}">
                <a16:creationId xmlns:a16="http://schemas.microsoft.com/office/drawing/2014/main" id="{41AFF513-2E11-E145-6D2A-F8976A41FB20}"/>
              </a:ext>
            </a:extLst>
          </p:cNvPr>
          <p:cNvSpPr/>
          <p:nvPr/>
        </p:nvSpPr>
        <p:spPr>
          <a:xfrm>
            <a:off x="3963270" y="3683518"/>
            <a:ext cx="3896710" cy="3751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Select a File or Files to upload. Flexibility to re-name file(s)</a:t>
            </a:r>
          </a:p>
        </p:txBody>
      </p:sp>
      <p:pic>
        <p:nvPicPr>
          <p:cNvPr id="42" name="Picture 41">
            <a:extLst>
              <a:ext uri="{FF2B5EF4-FFF2-40B4-BE49-F238E27FC236}">
                <a16:creationId xmlns:a16="http://schemas.microsoft.com/office/drawing/2014/main" id="{5057F873-2849-9BF5-A85F-3E26C78D6C99}"/>
              </a:ext>
            </a:extLst>
          </p:cNvPr>
          <p:cNvPicPr>
            <a:picLocks noChangeAspect="1"/>
          </p:cNvPicPr>
          <p:nvPr/>
        </p:nvPicPr>
        <p:blipFill>
          <a:blip r:embed="rId6"/>
          <a:stretch>
            <a:fillRect/>
          </a:stretch>
        </p:blipFill>
        <p:spPr>
          <a:xfrm>
            <a:off x="4111015" y="4027088"/>
            <a:ext cx="3300076" cy="18194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8" name="Picture 47">
            <a:extLst>
              <a:ext uri="{FF2B5EF4-FFF2-40B4-BE49-F238E27FC236}">
                <a16:creationId xmlns:a16="http://schemas.microsoft.com/office/drawing/2014/main" id="{A8729667-4D9B-783B-9F5E-BEE24CBFC2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9166" y="4637530"/>
            <a:ext cx="4181205" cy="2074487"/>
          </a:xfrm>
          <a:prstGeom prst="rect">
            <a:avLst/>
          </a:prstGeom>
          <a:ln>
            <a:noFill/>
          </a:ln>
          <a:effectLst>
            <a:outerShdw blurRad="292100" dist="139700" dir="2700000" algn="tl" rotWithShape="0">
              <a:srgbClr val="333333">
                <a:alpha val="65000"/>
              </a:srgbClr>
            </a:outerShdw>
          </a:effectLst>
        </p:spPr>
      </p:pic>
      <p:sp>
        <p:nvSpPr>
          <p:cNvPr id="49" name="Rectangle 48">
            <a:extLst>
              <a:ext uri="{FF2B5EF4-FFF2-40B4-BE49-F238E27FC236}">
                <a16:creationId xmlns:a16="http://schemas.microsoft.com/office/drawing/2014/main" id="{782951D1-575D-B9B8-7E8C-B27D63040C77}"/>
              </a:ext>
            </a:extLst>
          </p:cNvPr>
          <p:cNvSpPr/>
          <p:nvPr/>
        </p:nvSpPr>
        <p:spPr>
          <a:xfrm>
            <a:off x="7558836" y="4035332"/>
            <a:ext cx="4482834" cy="5191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US" sz="1200" b="1" dirty="0">
                <a:solidFill>
                  <a:schemeClr val="tx1"/>
                </a:solidFill>
              </a:rPr>
            </a:br>
            <a:r>
              <a:rPr lang="en-US" sz="1200" b="1" dirty="0">
                <a:solidFill>
                  <a:schemeClr val="tx1"/>
                </a:solidFill>
              </a:rPr>
              <a:t>Activate the “Send to AI” button to automate document scanning. The button remains disabled until all scanning has completed</a:t>
            </a:r>
          </a:p>
        </p:txBody>
      </p:sp>
      <p:sp>
        <p:nvSpPr>
          <p:cNvPr id="50" name="Content Placeholder 2">
            <a:extLst>
              <a:ext uri="{FF2B5EF4-FFF2-40B4-BE49-F238E27FC236}">
                <a16:creationId xmlns:a16="http://schemas.microsoft.com/office/drawing/2014/main" id="{E80BA7DD-9CF2-37A0-C73A-6E5D4AAA0F6D}"/>
              </a:ext>
            </a:extLst>
          </p:cNvPr>
          <p:cNvSpPr txBox="1">
            <a:spLocks/>
          </p:cNvSpPr>
          <p:nvPr/>
        </p:nvSpPr>
        <p:spPr>
          <a:xfrm>
            <a:off x="301629" y="3386651"/>
            <a:ext cx="2213919" cy="2756974"/>
          </a:xfrm>
          <a:prstGeom prst="rect">
            <a:avLst/>
          </a:prstGeom>
          <a:solidFill>
            <a:schemeClr val="accent1">
              <a:lumMod val="40000"/>
              <a:lumOff val="60000"/>
            </a:schemeClr>
          </a:solidFill>
          <a:ln w="3175">
            <a:solidFill>
              <a:schemeClr val="tx1">
                <a:lumMod val="50000"/>
                <a:lumOff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u="sng" dirty="0">
                <a:solidFill>
                  <a:srgbClr val="000000"/>
                </a:solidFill>
              </a:rPr>
              <a:t>Additional Notes to User: </a:t>
            </a:r>
          </a:p>
          <a:p>
            <a:r>
              <a:rPr lang="en-US" sz="1300" b="1" dirty="0">
                <a:solidFill>
                  <a:srgbClr val="000000"/>
                </a:solidFill>
              </a:rPr>
              <a:t>Ensure that PDF file’s extension ends with “.pdf” (lower case)</a:t>
            </a:r>
          </a:p>
          <a:p>
            <a:r>
              <a:rPr lang="en-US" sz="1300" b="1" dirty="0">
                <a:solidFill>
                  <a:srgbClr val="000000"/>
                </a:solidFill>
              </a:rPr>
              <a:t>The PDF file name should not contain the “+” special character</a:t>
            </a:r>
          </a:p>
          <a:p>
            <a:r>
              <a:rPr lang="en-US" sz="1300" b="1" dirty="0">
                <a:solidFill>
                  <a:srgbClr val="000000"/>
                </a:solidFill>
              </a:rPr>
              <a:t>Make sure the document is not a scanned PDF, the system will not be able to automate the document scanning successfully</a:t>
            </a:r>
          </a:p>
          <a:p>
            <a:endParaRPr lang="en-US" sz="1300" b="1" dirty="0">
              <a:solidFill>
                <a:srgbClr val="000000"/>
              </a:solidFill>
            </a:endParaRPr>
          </a:p>
          <a:p>
            <a:pPr marL="0" indent="0">
              <a:buNone/>
            </a:pPr>
            <a:endParaRPr lang="en-US" sz="1600" b="1" dirty="0">
              <a:solidFill>
                <a:srgbClr val="000000"/>
              </a:solidFill>
            </a:endParaRPr>
          </a:p>
        </p:txBody>
      </p:sp>
    </p:spTree>
    <p:extLst>
      <p:ext uri="{BB962C8B-B14F-4D97-AF65-F5344CB8AC3E}">
        <p14:creationId xmlns:p14="http://schemas.microsoft.com/office/powerpoint/2010/main" val="2488785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266674" y="243156"/>
            <a:ext cx="8803186" cy="501567"/>
          </a:xfrm>
        </p:spPr>
        <p:txBody>
          <a:bodyPr>
            <a:noAutofit/>
          </a:bodyPr>
          <a:lstStyle/>
          <a:p>
            <a:r>
              <a:rPr lang="en-US" sz="3200" b="1" dirty="0"/>
              <a:t>DRA Addition of Documents by User (Part B)</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335601" y="874241"/>
            <a:ext cx="2213919" cy="2335684"/>
          </a:xfrm>
          <a:ln w="3175">
            <a:solidFill>
              <a:schemeClr val="tx1">
                <a:lumMod val="50000"/>
                <a:lumOff val="50000"/>
              </a:schemeClr>
            </a:solidFill>
            <a:prstDash val="dashDot"/>
          </a:ln>
        </p:spPr>
        <p:txBody>
          <a:bodyPr>
            <a:normAutofit fontScale="92500" lnSpcReduction="10000"/>
          </a:bodyPr>
          <a:lstStyle/>
          <a:p>
            <a:pPr marL="342900" indent="-342900" algn="l">
              <a:buFont typeface="+mj-lt"/>
              <a:buAutoNum type="alphaLcParenR"/>
            </a:pPr>
            <a:r>
              <a:rPr lang="en-US" sz="1600" b="1" i="0" dirty="0">
                <a:solidFill>
                  <a:srgbClr val="000000"/>
                </a:solidFill>
                <a:effectLst/>
              </a:rPr>
              <a:t>Add Documents via “Upload Documents”</a:t>
            </a:r>
          </a:p>
          <a:p>
            <a:pPr marL="342900" indent="-342900" algn="l">
              <a:buFont typeface="+mj-lt"/>
              <a:buAutoNum type="alphaLcParenR"/>
            </a:pPr>
            <a:r>
              <a:rPr lang="en-US" sz="1600" b="1" i="0" dirty="0">
                <a:solidFill>
                  <a:srgbClr val="000000"/>
                </a:solidFill>
                <a:effectLst/>
              </a:rPr>
              <a:t>If a Company does not exist in the DRA, </a:t>
            </a:r>
            <a:r>
              <a:rPr lang="en-US" sz="1600" b="1" dirty="0">
                <a:solidFill>
                  <a:srgbClr val="000000"/>
                </a:solidFill>
              </a:rPr>
              <a:t>“Add New Company“</a:t>
            </a:r>
          </a:p>
          <a:p>
            <a:pPr marL="342900" indent="-342900" algn="l">
              <a:buFont typeface="+mj-lt"/>
              <a:buAutoNum type="alphaLcParenR"/>
            </a:pPr>
            <a:r>
              <a:rPr lang="en-US" sz="1600" b="1" i="0" dirty="0">
                <a:solidFill>
                  <a:srgbClr val="000000"/>
                </a:solidFill>
                <a:effectLst/>
              </a:rPr>
              <a:t>Select files to upload (as stated in </a:t>
            </a:r>
            <a:r>
              <a:rPr lang="en-US" sz="1600" b="1" i="0" u="sng" dirty="0">
                <a:solidFill>
                  <a:srgbClr val="000000"/>
                </a:solidFill>
                <a:effectLst/>
              </a:rPr>
              <a:t>Part A</a:t>
            </a:r>
            <a:r>
              <a:rPr lang="en-US" sz="1600" b="1" i="0" dirty="0">
                <a:solidFill>
                  <a:srgbClr val="000000"/>
                </a:solidFill>
                <a:effectLst/>
              </a:rPr>
              <a:t>)</a:t>
            </a:r>
          </a:p>
          <a:p>
            <a:pPr marL="342900" indent="-342900" algn="l">
              <a:buFont typeface="+mj-lt"/>
              <a:buAutoNum type="alphaLcParenR"/>
            </a:pPr>
            <a:r>
              <a:rPr lang="en-US" sz="1600" b="1" dirty="0">
                <a:solidFill>
                  <a:srgbClr val="000000"/>
                </a:solidFill>
              </a:rPr>
              <a:t>Activate documents scanning process (MRC processing)</a:t>
            </a:r>
            <a:endParaRPr lang="en-US" sz="1600" b="1" i="0" dirty="0">
              <a:solidFill>
                <a:srgbClr val="000000"/>
              </a:solidFill>
              <a:effectLst/>
            </a:endParaRP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27737" y="52572"/>
            <a:ext cx="2911092" cy="777307"/>
          </a:xfrm>
          <a:prstGeom prst="rect">
            <a:avLst/>
          </a:prstGeom>
        </p:spPr>
      </p:pic>
      <p:cxnSp>
        <p:nvCxnSpPr>
          <p:cNvPr id="15" name="Straight Connector 14">
            <a:extLst>
              <a:ext uri="{FF2B5EF4-FFF2-40B4-BE49-F238E27FC236}">
                <a16:creationId xmlns:a16="http://schemas.microsoft.com/office/drawing/2014/main" id="{552AA8F6-2C56-8088-0F88-E85232930F63}"/>
              </a:ext>
            </a:extLst>
          </p:cNvPr>
          <p:cNvCxnSpPr>
            <a:cxnSpLocks/>
          </p:cNvCxnSpPr>
          <p:nvPr/>
        </p:nvCxnSpPr>
        <p:spPr>
          <a:xfrm>
            <a:off x="2549520" y="1325880"/>
            <a:ext cx="30184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1A2E8118-ED15-F8E9-A7A6-157974F42FEA}"/>
              </a:ext>
            </a:extLst>
          </p:cNvPr>
          <p:cNvPicPr>
            <a:picLocks noChangeAspect="1"/>
          </p:cNvPicPr>
          <p:nvPr/>
        </p:nvPicPr>
        <p:blipFill>
          <a:blip r:embed="rId3"/>
          <a:stretch>
            <a:fillRect/>
          </a:stretch>
        </p:blipFill>
        <p:spPr>
          <a:xfrm>
            <a:off x="2817813" y="993910"/>
            <a:ext cx="1223771" cy="15367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22" name="Straight Connector 21">
            <a:extLst>
              <a:ext uri="{FF2B5EF4-FFF2-40B4-BE49-F238E27FC236}">
                <a16:creationId xmlns:a16="http://schemas.microsoft.com/office/drawing/2014/main" id="{ACC8ADEE-4843-9380-644D-C9CC176CFFC8}"/>
              </a:ext>
            </a:extLst>
          </p:cNvPr>
          <p:cNvCxnSpPr>
            <a:cxnSpLocks/>
          </p:cNvCxnSpPr>
          <p:nvPr/>
        </p:nvCxnSpPr>
        <p:spPr>
          <a:xfrm>
            <a:off x="4089244" y="2342214"/>
            <a:ext cx="24364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3DEDDE1F-2BB9-1407-41ED-19B85EEDBD0A}"/>
              </a:ext>
            </a:extLst>
          </p:cNvPr>
          <p:cNvSpPr/>
          <p:nvPr/>
        </p:nvSpPr>
        <p:spPr>
          <a:xfrm>
            <a:off x="4211067" y="830368"/>
            <a:ext cx="1884933" cy="327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Create a New Company</a:t>
            </a:r>
          </a:p>
        </p:txBody>
      </p:sp>
      <p:sp>
        <p:nvSpPr>
          <p:cNvPr id="4" name="Content Placeholder 2">
            <a:extLst>
              <a:ext uri="{FF2B5EF4-FFF2-40B4-BE49-F238E27FC236}">
                <a16:creationId xmlns:a16="http://schemas.microsoft.com/office/drawing/2014/main" id="{228BD0F3-41FF-A3FF-13DE-5E87ED5B179E}"/>
              </a:ext>
            </a:extLst>
          </p:cNvPr>
          <p:cNvSpPr txBox="1">
            <a:spLocks/>
          </p:cNvSpPr>
          <p:nvPr/>
        </p:nvSpPr>
        <p:spPr>
          <a:xfrm>
            <a:off x="320644" y="3648076"/>
            <a:ext cx="2213919" cy="2756974"/>
          </a:xfrm>
          <a:prstGeom prst="rect">
            <a:avLst/>
          </a:prstGeom>
          <a:solidFill>
            <a:schemeClr val="accent1">
              <a:lumMod val="40000"/>
              <a:lumOff val="60000"/>
            </a:schemeClr>
          </a:solidFill>
          <a:ln w="3175">
            <a:solidFill>
              <a:schemeClr val="tx1">
                <a:lumMod val="50000"/>
                <a:lumOff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u="sng" dirty="0">
                <a:solidFill>
                  <a:srgbClr val="000000"/>
                </a:solidFill>
              </a:rPr>
              <a:t>Additional Notes to User: </a:t>
            </a:r>
          </a:p>
          <a:p>
            <a:r>
              <a:rPr lang="en-US" sz="1300" b="1" dirty="0">
                <a:solidFill>
                  <a:srgbClr val="000000"/>
                </a:solidFill>
              </a:rPr>
              <a:t>Ensure that PDF file’s extension ends with “.pdf” (lower case)</a:t>
            </a:r>
          </a:p>
          <a:p>
            <a:r>
              <a:rPr lang="en-US" sz="1300" b="1" dirty="0">
                <a:solidFill>
                  <a:srgbClr val="000000"/>
                </a:solidFill>
              </a:rPr>
              <a:t>The PDF file name should not contain the “+” special character</a:t>
            </a:r>
          </a:p>
          <a:p>
            <a:r>
              <a:rPr lang="en-US" sz="1300" b="1" dirty="0">
                <a:solidFill>
                  <a:srgbClr val="000000"/>
                </a:solidFill>
              </a:rPr>
              <a:t>Make sure the document is not a scanned PDF, the system will not be able to automate the document scanning successfully</a:t>
            </a:r>
          </a:p>
          <a:p>
            <a:endParaRPr lang="en-US" sz="1300" b="1" dirty="0">
              <a:solidFill>
                <a:srgbClr val="000000"/>
              </a:solidFill>
            </a:endParaRPr>
          </a:p>
          <a:p>
            <a:pPr marL="0" indent="0">
              <a:buNone/>
            </a:pPr>
            <a:endParaRPr lang="en-US" sz="1600" b="1" dirty="0">
              <a:solidFill>
                <a:srgbClr val="000000"/>
              </a:solidFill>
            </a:endParaRPr>
          </a:p>
        </p:txBody>
      </p:sp>
      <p:pic>
        <p:nvPicPr>
          <p:cNvPr id="9" name="Picture 8">
            <a:extLst>
              <a:ext uri="{FF2B5EF4-FFF2-40B4-BE49-F238E27FC236}">
                <a16:creationId xmlns:a16="http://schemas.microsoft.com/office/drawing/2014/main" id="{6320B83D-4F44-9D67-193E-2D22FA681B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2891" y="1157452"/>
            <a:ext cx="5041296" cy="170004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5A970E9-E208-2589-2B2F-BA84F8A0DC2C}"/>
              </a:ext>
            </a:extLst>
          </p:cNvPr>
          <p:cNvPicPr>
            <a:picLocks noChangeAspect="1"/>
          </p:cNvPicPr>
          <p:nvPr/>
        </p:nvPicPr>
        <p:blipFill>
          <a:blip r:embed="rId5"/>
          <a:stretch>
            <a:fillRect/>
          </a:stretch>
        </p:blipFill>
        <p:spPr>
          <a:xfrm>
            <a:off x="6599101" y="2016994"/>
            <a:ext cx="3887923" cy="1551347"/>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FF18669F-2419-54EF-24E0-13C201D1826F}"/>
              </a:ext>
            </a:extLst>
          </p:cNvPr>
          <p:cNvSpPr/>
          <p:nvPr/>
        </p:nvSpPr>
        <p:spPr>
          <a:xfrm>
            <a:off x="4192052" y="3866527"/>
            <a:ext cx="7679304" cy="2832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Adding documents to an existing company: Search for the Company, indicate the Document year, </a:t>
            </a:r>
          </a:p>
          <a:p>
            <a:r>
              <a:rPr lang="en-US" sz="1200" b="1" dirty="0">
                <a:solidFill>
                  <a:schemeClr val="tx1"/>
                </a:solidFill>
              </a:rPr>
              <a:t>and proceed with Adding Documents “+” (Refer to </a:t>
            </a:r>
            <a:r>
              <a:rPr lang="en-US" sz="1200" b="1" u="sng" dirty="0">
                <a:solidFill>
                  <a:schemeClr val="tx1"/>
                </a:solidFill>
              </a:rPr>
              <a:t>Part A slide</a:t>
            </a:r>
            <a:r>
              <a:rPr lang="en-US" sz="1200" b="1" dirty="0">
                <a:solidFill>
                  <a:schemeClr val="tx1"/>
                </a:solidFill>
              </a:rPr>
              <a:t>)</a:t>
            </a:r>
          </a:p>
        </p:txBody>
      </p:sp>
      <p:pic>
        <p:nvPicPr>
          <p:cNvPr id="12" name="Picture 11">
            <a:extLst>
              <a:ext uri="{FF2B5EF4-FFF2-40B4-BE49-F238E27FC236}">
                <a16:creationId xmlns:a16="http://schemas.microsoft.com/office/drawing/2014/main" id="{5694E860-ED5B-C1F4-3F0C-BF24430666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067" y="4246320"/>
            <a:ext cx="5904705" cy="1647826"/>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30239616-9676-2A96-E5C8-ABD630D828E0}"/>
              </a:ext>
            </a:extLst>
          </p:cNvPr>
          <p:cNvPicPr>
            <a:picLocks noChangeAspect="1"/>
          </p:cNvPicPr>
          <p:nvPr/>
        </p:nvPicPr>
        <p:blipFill>
          <a:blip r:embed="rId7"/>
          <a:stretch>
            <a:fillRect/>
          </a:stretch>
        </p:blipFill>
        <p:spPr>
          <a:xfrm>
            <a:off x="6907685" y="5318488"/>
            <a:ext cx="4324350" cy="1344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82853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335601" y="226934"/>
            <a:ext cx="8803186" cy="501567"/>
          </a:xfrm>
        </p:spPr>
        <p:txBody>
          <a:bodyPr>
            <a:noAutofit/>
          </a:bodyPr>
          <a:lstStyle/>
          <a:p>
            <a:r>
              <a:rPr lang="en-US" sz="3200" b="1" dirty="0"/>
              <a:t>DRA Addition of Documents by User</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335601" y="874241"/>
            <a:ext cx="2213919" cy="2335684"/>
          </a:xfrm>
          <a:ln w="3175">
            <a:solidFill>
              <a:schemeClr val="tx1">
                <a:lumMod val="50000"/>
                <a:lumOff val="50000"/>
              </a:schemeClr>
            </a:solidFill>
            <a:prstDash val="dashDot"/>
          </a:ln>
        </p:spPr>
        <p:txBody>
          <a:bodyPr>
            <a:normAutofit/>
          </a:bodyPr>
          <a:lstStyle/>
          <a:p>
            <a:pPr marL="342900" indent="-342900" algn="l">
              <a:buFont typeface="+mj-lt"/>
              <a:buAutoNum type="alphaLcParenR"/>
            </a:pPr>
            <a:r>
              <a:rPr lang="en-US" sz="1600" i="0" dirty="0">
                <a:solidFill>
                  <a:srgbClr val="000000"/>
                </a:solidFill>
                <a:effectLst/>
              </a:rPr>
              <a:t>Add Documents via “Upload Documents”</a:t>
            </a:r>
          </a:p>
          <a:p>
            <a:pPr marL="342900" indent="-342900" algn="l">
              <a:buFont typeface="+mj-lt"/>
              <a:buAutoNum type="alphaLcParenR"/>
            </a:pPr>
            <a:r>
              <a:rPr lang="en-US" sz="1600" i="0" dirty="0">
                <a:solidFill>
                  <a:srgbClr val="000000"/>
                </a:solidFill>
                <a:effectLst/>
              </a:rPr>
              <a:t>Select files to upload</a:t>
            </a:r>
          </a:p>
          <a:p>
            <a:pPr marL="342900" indent="-342900" algn="l">
              <a:buFont typeface="+mj-lt"/>
              <a:buAutoNum type="alphaLcParenR"/>
            </a:pPr>
            <a:r>
              <a:rPr lang="en-US" sz="1600" b="1" dirty="0">
                <a:solidFill>
                  <a:srgbClr val="000000"/>
                </a:solidFill>
              </a:rPr>
              <a:t>Activate documents scanning process (MRC processing)</a:t>
            </a:r>
            <a:endParaRPr lang="en-US" sz="1600" b="1" i="0" dirty="0">
              <a:solidFill>
                <a:srgbClr val="000000"/>
              </a:solidFill>
              <a:effectLst/>
            </a:endParaRP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79279" y="52572"/>
            <a:ext cx="2911092" cy="692151"/>
          </a:xfrm>
          <a:prstGeom prst="rect">
            <a:avLst/>
          </a:prstGeom>
        </p:spPr>
      </p:pic>
      <p:cxnSp>
        <p:nvCxnSpPr>
          <p:cNvPr id="22" name="Straight Connector 21">
            <a:extLst>
              <a:ext uri="{FF2B5EF4-FFF2-40B4-BE49-F238E27FC236}">
                <a16:creationId xmlns:a16="http://schemas.microsoft.com/office/drawing/2014/main" id="{ACC8ADEE-4843-9380-644D-C9CC176CFFC8}"/>
              </a:ext>
            </a:extLst>
          </p:cNvPr>
          <p:cNvCxnSpPr>
            <a:cxnSpLocks/>
          </p:cNvCxnSpPr>
          <p:nvPr/>
        </p:nvCxnSpPr>
        <p:spPr>
          <a:xfrm>
            <a:off x="4111015" y="2361264"/>
            <a:ext cx="24364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3DEDDE1F-2BB9-1407-41ED-19B85EEDBD0A}"/>
              </a:ext>
            </a:extLst>
          </p:cNvPr>
          <p:cNvSpPr/>
          <p:nvPr/>
        </p:nvSpPr>
        <p:spPr>
          <a:xfrm>
            <a:off x="3000105" y="761258"/>
            <a:ext cx="7679304" cy="2832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MRC Processing status will be reflected once the “Send to AI” button is activated</a:t>
            </a:r>
          </a:p>
        </p:txBody>
      </p:sp>
      <p:sp>
        <p:nvSpPr>
          <p:cNvPr id="50" name="Content Placeholder 2">
            <a:extLst>
              <a:ext uri="{FF2B5EF4-FFF2-40B4-BE49-F238E27FC236}">
                <a16:creationId xmlns:a16="http://schemas.microsoft.com/office/drawing/2014/main" id="{E80BA7DD-9CF2-37A0-C73A-6E5D4AAA0F6D}"/>
              </a:ext>
            </a:extLst>
          </p:cNvPr>
          <p:cNvSpPr txBox="1">
            <a:spLocks/>
          </p:cNvSpPr>
          <p:nvPr/>
        </p:nvSpPr>
        <p:spPr>
          <a:xfrm>
            <a:off x="301629" y="3386651"/>
            <a:ext cx="2213919" cy="2756974"/>
          </a:xfrm>
          <a:prstGeom prst="rect">
            <a:avLst/>
          </a:prstGeom>
          <a:solidFill>
            <a:schemeClr val="accent1">
              <a:lumMod val="40000"/>
              <a:lumOff val="60000"/>
            </a:schemeClr>
          </a:solidFill>
          <a:ln w="3175">
            <a:solidFill>
              <a:schemeClr val="tx1">
                <a:lumMod val="50000"/>
                <a:lumOff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u="sng" dirty="0">
                <a:solidFill>
                  <a:srgbClr val="000000"/>
                </a:solidFill>
              </a:rPr>
              <a:t>Additional Notes to User: </a:t>
            </a:r>
          </a:p>
          <a:p>
            <a:r>
              <a:rPr lang="en-US" sz="1300" b="1" dirty="0">
                <a:solidFill>
                  <a:srgbClr val="000000"/>
                </a:solidFill>
              </a:rPr>
              <a:t>Ensure that PDF file’s extension ends with “.pdf” (lower case)</a:t>
            </a:r>
          </a:p>
          <a:p>
            <a:r>
              <a:rPr lang="en-US" sz="1300" b="1" dirty="0">
                <a:solidFill>
                  <a:srgbClr val="000000"/>
                </a:solidFill>
              </a:rPr>
              <a:t>The PDF file name should not contain the “+” special character</a:t>
            </a:r>
          </a:p>
          <a:p>
            <a:r>
              <a:rPr lang="en-US" sz="1300" b="1" dirty="0">
                <a:solidFill>
                  <a:srgbClr val="000000"/>
                </a:solidFill>
              </a:rPr>
              <a:t>Make sure the document is not a scanned PDF, the system will not be able to automate the document scanning successfully</a:t>
            </a:r>
          </a:p>
          <a:p>
            <a:endParaRPr lang="en-US" sz="1300" b="1" dirty="0">
              <a:solidFill>
                <a:srgbClr val="000000"/>
              </a:solidFill>
            </a:endParaRPr>
          </a:p>
          <a:p>
            <a:pPr marL="0" indent="0">
              <a:buNone/>
            </a:pPr>
            <a:endParaRPr lang="en-US" sz="1600" b="1" dirty="0">
              <a:solidFill>
                <a:srgbClr val="000000"/>
              </a:solidFill>
            </a:endParaRPr>
          </a:p>
        </p:txBody>
      </p:sp>
      <p:pic>
        <p:nvPicPr>
          <p:cNvPr id="6" name="Picture 5">
            <a:extLst>
              <a:ext uri="{FF2B5EF4-FFF2-40B4-BE49-F238E27FC236}">
                <a16:creationId xmlns:a16="http://schemas.microsoft.com/office/drawing/2014/main" id="{941E582B-4202-D4EB-1EAA-9F9193439B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425" y="1193422"/>
            <a:ext cx="6860814" cy="28966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0688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266674" y="243156"/>
            <a:ext cx="8803186" cy="501567"/>
          </a:xfrm>
        </p:spPr>
        <p:txBody>
          <a:bodyPr>
            <a:noAutofit/>
          </a:bodyPr>
          <a:lstStyle/>
          <a:p>
            <a:r>
              <a:rPr lang="en-US" sz="3200" b="1" dirty="0"/>
              <a:t>DRA Addition of Documentation or Sub-topic by User</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486521" y="882592"/>
            <a:ext cx="2213919" cy="2679758"/>
          </a:xfrm>
          <a:ln w="3175">
            <a:solidFill>
              <a:schemeClr val="tx1">
                <a:lumMod val="50000"/>
                <a:lumOff val="50000"/>
              </a:schemeClr>
            </a:solidFill>
            <a:prstDash val="dash"/>
          </a:ln>
        </p:spPr>
        <p:txBody>
          <a:bodyPr>
            <a:normAutofit/>
          </a:bodyPr>
          <a:lstStyle/>
          <a:p>
            <a:pPr marL="342900" indent="-342900" algn="l">
              <a:buFont typeface="+mj-lt"/>
              <a:buAutoNum type="alphaLcParenR"/>
            </a:pPr>
            <a:r>
              <a:rPr lang="en-US" sz="1600" b="1" i="0" dirty="0">
                <a:solidFill>
                  <a:srgbClr val="000000"/>
                </a:solidFill>
                <a:effectLst/>
              </a:rPr>
              <a:t>Viewing the Document Library for a company</a:t>
            </a:r>
          </a:p>
          <a:p>
            <a:pPr marL="342900" indent="-342900" algn="l">
              <a:buFont typeface="+mj-lt"/>
              <a:buAutoNum type="alphaLcParenR"/>
            </a:pPr>
            <a:r>
              <a:rPr lang="en-US" sz="1600" b="1" i="0" dirty="0">
                <a:solidFill>
                  <a:srgbClr val="000000"/>
                </a:solidFill>
                <a:effectLst/>
              </a:rPr>
              <a:t>Adding an external document</a:t>
            </a:r>
          </a:p>
          <a:p>
            <a:pPr marL="342900" indent="-342900" algn="l">
              <a:buFont typeface="+mj-lt"/>
              <a:buAutoNum type="alphaLcParenR"/>
            </a:pPr>
            <a:r>
              <a:rPr lang="en-US" sz="1200" b="0" i="0" dirty="0">
                <a:solidFill>
                  <a:srgbClr val="000000"/>
                </a:solidFill>
                <a:effectLst/>
              </a:rPr>
              <a:t>Adding a new subtopic</a:t>
            </a:r>
          </a:p>
          <a:p>
            <a:pPr marL="342900" indent="-342900" algn="l">
              <a:buFont typeface="+mj-lt"/>
              <a:buAutoNum type="alphaLcParenR"/>
            </a:pPr>
            <a:r>
              <a:rPr lang="en-US" sz="1200" b="0" i="0" dirty="0">
                <a:solidFill>
                  <a:srgbClr val="000000"/>
                </a:solidFill>
                <a:effectLst/>
              </a:rPr>
              <a:t>Adding a snippet to the new subtopic</a:t>
            </a:r>
          </a:p>
          <a:p>
            <a:pPr marL="342900" indent="-342900" algn="l">
              <a:buFont typeface="+mj-lt"/>
              <a:buAutoNum type="alphaLcParenR"/>
            </a:pPr>
            <a:r>
              <a:rPr lang="en-US" sz="1200" b="0" i="0" dirty="0">
                <a:solidFill>
                  <a:srgbClr val="000000"/>
                </a:solidFill>
                <a:effectLst/>
              </a:rPr>
              <a:t>Adding a document to the new subtopic</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27737" y="105287"/>
            <a:ext cx="2911092" cy="777307"/>
          </a:xfrm>
          <a:prstGeom prst="rect">
            <a:avLst/>
          </a:prstGeom>
        </p:spPr>
      </p:pic>
      <p:cxnSp>
        <p:nvCxnSpPr>
          <p:cNvPr id="15" name="Straight Connector 14">
            <a:extLst>
              <a:ext uri="{FF2B5EF4-FFF2-40B4-BE49-F238E27FC236}">
                <a16:creationId xmlns:a16="http://schemas.microsoft.com/office/drawing/2014/main" id="{552AA8F6-2C56-8088-0F88-E85232930F63}"/>
              </a:ext>
            </a:extLst>
          </p:cNvPr>
          <p:cNvCxnSpPr>
            <a:cxnSpLocks/>
          </p:cNvCxnSpPr>
          <p:nvPr/>
        </p:nvCxnSpPr>
        <p:spPr>
          <a:xfrm>
            <a:off x="2700440" y="1325880"/>
            <a:ext cx="301840"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7F74CEF9-31E9-D9AB-64B0-58A3F6E2D9B3}"/>
              </a:ext>
            </a:extLst>
          </p:cNvPr>
          <p:cNvGrpSpPr/>
          <p:nvPr/>
        </p:nvGrpSpPr>
        <p:grpSpPr>
          <a:xfrm>
            <a:off x="2700439" y="1844041"/>
            <a:ext cx="1481462" cy="1856178"/>
            <a:chOff x="2700439" y="1844041"/>
            <a:chExt cx="1481462" cy="1856178"/>
          </a:xfrm>
        </p:grpSpPr>
        <p:cxnSp>
          <p:nvCxnSpPr>
            <p:cNvPr id="17" name="Straight Connector 16">
              <a:extLst>
                <a:ext uri="{FF2B5EF4-FFF2-40B4-BE49-F238E27FC236}">
                  <a16:creationId xmlns:a16="http://schemas.microsoft.com/office/drawing/2014/main" id="{9DEA6B94-214B-A11E-3454-9D04208BC01A}"/>
                </a:ext>
              </a:extLst>
            </p:cNvPr>
            <p:cNvCxnSpPr>
              <a:cxnSpLocks/>
            </p:cNvCxnSpPr>
            <p:nvPr/>
          </p:nvCxnSpPr>
          <p:spPr>
            <a:xfrm>
              <a:off x="2700439" y="1844041"/>
              <a:ext cx="16328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0A011A-0385-F642-9010-BA1B106AF172}"/>
                </a:ext>
              </a:extLst>
            </p:cNvPr>
            <p:cNvCxnSpPr>
              <a:cxnSpLocks/>
            </p:cNvCxnSpPr>
            <p:nvPr/>
          </p:nvCxnSpPr>
          <p:spPr>
            <a:xfrm>
              <a:off x="2863725" y="1844041"/>
              <a:ext cx="0" cy="18561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E68A58A-38B8-2266-8781-F9F5C6DEF8B8}"/>
                </a:ext>
              </a:extLst>
            </p:cNvPr>
            <p:cNvCxnSpPr>
              <a:cxnSpLocks/>
            </p:cNvCxnSpPr>
            <p:nvPr/>
          </p:nvCxnSpPr>
          <p:spPr>
            <a:xfrm>
              <a:off x="2866768" y="3700219"/>
              <a:ext cx="1315133" cy="0"/>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10" name="Content Placeholder 9">
            <a:extLst>
              <a:ext uri="{FF2B5EF4-FFF2-40B4-BE49-F238E27FC236}">
                <a16:creationId xmlns:a16="http://schemas.microsoft.com/office/drawing/2014/main" id="{DB962D73-A083-9E01-E46B-FB1734F4DF9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979420" y="882592"/>
            <a:ext cx="5181600" cy="2390515"/>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879E9687-C737-604F-AC91-8975C8243DAB}"/>
              </a:ext>
            </a:extLst>
          </p:cNvPr>
          <p:cNvPicPr>
            <a:picLocks noChangeAspect="1"/>
          </p:cNvPicPr>
          <p:nvPr/>
        </p:nvPicPr>
        <p:blipFill>
          <a:blip r:embed="rId4"/>
          <a:stretch>
            <a:fillRect/>
          </a:stretch>
        </p:blipFill>
        <p:spPr>
          <a:xfrm>
            <a:off x="4053841" y="1891257"/>
            <a:ext cx="5158739" cy="2390513"/>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7A29E29C-CB70-A4A3-27E1-7436A8189FE4}"/>
              </a:ext>
            </a:extLst>
          </p:cNvPr>
          <p:cNvPicPr>
            <a:picLocks noChangeAspect="1"/>
          </p:cNvPicPr>
          <p:nvPr/>
        </p:nvPicPr>
        <p:blipFill>
          <a:blip r:embed="rId5"/>
          <a:stretch>
            <a:fillRect/>
          </a:stretch>
        </p:blipFill>
        <p:spPr>
          <a:xfrm>
            <a:off x="6902409" y="2861058"/>
            <a:ext cx="3444538" cy="1785132"/>
          </a:xfrm>
          <a:prstGeom prst="rect">
            <a:avLst/>
          </a:prstGeom>
          <a:ln>
            <a:noFill/>
          </a:ln>
          <a:effectLst>
            <a:outerShdw blurRad="292100" dist="139700" dir="2700000" algn="tl" rotWithShape="0">
              <a:srgbClr val="333333">
                <a:alpha val="65000"/>
              </a:srgbClr>
            </a:outerShdw>
          </a:effectLst>
        </p:spPr>
      </p:pic>
      <p:sp>
        <p:nvSpPr>
          <p:cNvPr id="19" name="Content Placeholder 2">
            <a:extLst>
              <a:ext uri="{FF2B5EF4-FFF2-40B4-BE49-F238E27FC236}">
                <a16:creationId xmlns:a16="http://schemas.microsoft.com/office/drawing/2014/main" id="{D49A367B-F61D-83AA-288D-D35C2B009275}"/>
              </a:ext>
            </a:extLst>
          </p:cNvPr>
          <p:cNvSpPr txBox="1">
            <a:spLocks/>
          </p:cNvSpPr>
          <p:nvPr/>
        </p:nvSpPr>
        <p:spPr>
          <a:xfrm>
            <a:off x="486521" y="3753624"/>
            <a:ext cx="2213919" cy="2756974"/>
          </a:xfrm>
          <a:prstGeom prst="rect">
            <a:avLst/>
          </a:prstGeom>
          <a:solidFill>
            <a:schemeClr val="accent1">
              <a:lumMod val="40000"/>
              <a:lumOff val="60000"/>
            </a:schemeClr>
          </a:solidFill>
          <a:ln w="3175">
            <a:solidFill>
              <a:schemeClr val="tx1">
                <a:lumMod val="50000"/>
                <a:lumOff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u="sng" dirty="0">
                <a:solidFill>
                  <a:srgbClr val="000000"/>
                </a:solidFill>
              </a:rPr>
              <a:t>Additional Notes to User: </a:t>
            </a:r>
          </a:p>
          <a:p>
            <a:r>
              <a:rPr lang="en-US" sz="1300" b="1" dirty="0">
                <a:solidFill>
                  <a:srgbClr val="000000"/>
                </a:solidFill>
              </a:rPr>
              <a:t>Ensure that PDF file’s extension ends with “.pdf” (lower case)</a:t>
            </a:r>
          </a:p>
          <a:p>
            <a:r>
              <a:rPr lang="en-US" sz="1300" b="1" dirty="0">
                <a:solidFill>
                  <a:srgbClr val="000000"/>
                </a:solidFill>
              </a:rPr>
              <a:t>The PDF file name should not contain the “+” special character</a:t>
            </a:r>
          </a:p>
          <a:p>
            <a:r>
              <a:rPr lang="en-US" sz="1300" b="1" dirty="0">
                <a:solidFill>
                  <a:srgbClr val="000000"/>
                </a:solidFill>
              </a:rPr>
              <a:t>Make sure the document is not a scanned PDF, the system will not be able to automate the document scanning successfully</a:t>
            </a:r>
          </a:p>
          <a:p>
            <a:endParaRPr lang="en-US" sz="1300" b="1" dirty="0">
              <a:solidFill>
                <a:srgbClr val="000000"/>
              </a:solidFill>
            </a:endParaRPr>
          </a:p>
          <a:p>
            <a:pPr marL="0" indent="0">
              <a:buNone/>
            </a:pPr>
            <a:endParaRPr lang="en-US" sz="1600" b="1" dirty="0">
              <a:solidFill>
                <a:srgbClr val="000000"/>
              </a:solidFill>
            </a:endParaRPr>
          </a:p>
        </p:txBody>
      </p:sp>
      <p:sp>
        <p:nvSpPr>
          <p:cNvPr id="30" name="Rectangle 29">
            <a:extLst>
              <a:ext uri="{FF2B5EF4-FFF2-40B4-BE49-F238E27FC236}">
                <a16:creationId xmlns:a16="http://schemas.microsoft.com/office/drawing/2014/main" id="{28AE2345-84AA-6D98-F0C7-F7B0BEE0CC53}"/>
              </a:ext>
            </a:extLst>
          </p:cNvPr>
          <p:cNvSpPr/>
          <p:nvPr/>
        </p:nvSpPr>
        <p:spPr>
          <a:xfrm>
            <a:off x="6633210" y="4855455"/>
            <a:ext cx="5402490" cy="2690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MRC Processing status will be reflected once the “Send to AI” button is activated</a:t>
            </a:r>
          </a:p>
        </p:txBody>
      </p:sp>
      <p:pic>
        <p:nvPicPr>
          <p:cNvPr id="31" name="Picture 30">
            <a:extLst>
              <a:ext uri="{FF2B5EF4-FFF2-40B4-BE49-F238E27FC236}">
                <a16:creationId xmlns:a16="http://schemas.microsoft.com/office/drawing/2014/main" id="{6ED4BE98-93BD-D4D3-C88A-9F441CEAA0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8171" y="5114184"/>
            <a:ext cx="3880892" cy="16385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9465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266674" y="243156"/>
            <a:ext cx="8803186" cy="501567"/>
          </a:xfrm>
        </p:spPr>
        <p:txBody>
          <a:bodyPr>
            <a:noAutofit/>
          </a:bodyPr>
          <a:lstStyle/>
          <a:p>
            <a:r>
              <a:rPr lang="en-US" sz="3200" b="1" dirty="0"/>
              <a:t>DRA Addition of Documentation or Sub-topic by User</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486521" y="882592"/>
            <a:ext cx="2073799" cy="2348288"/>
          </a:xfrm>
          <a:ln w="3175">
            <a:solidFill>
              <a:schemeClr val="tx1">
                <a:lumMod val="50000"/>
                <a:lumOff val="50000"/>
              </a:schemeClr>
            </a:solidFill>
            <a:prstDash val="dash"/>
          </a:ln>
        </p:spPr>
        <p:txBody>
          <a:bodyPr>
            <a:normAutofit fontScale="85000" lnSpcReduction="10000"/>
          </a:bodyPr>
          <a:lstStyle/>
          <a:p>
            <a:pPr marL="342900" indent="-342900" algn="l">
              <a:buFont typeface="+mj-lt"/>
              <a:buAutoNum type="alphaLcParenR"/>
            </a:pPr>
            <a:r>
              <a:rPr lang="en-US" sz="1200" i="0" dirty="0">
                <a:solidFill>
                  <a:srgbClr val="000000"/>
                </a:solidFill>
                <a:effectLst/>
              </a:rPr>
              <a:t>Viewing the Document Library for a company</a:t>
            </a:r>
          </a:p>
          <a:p>
            <a:pPr marL="342900" indent="-342900" algn="l">
              <a:buFont typeface="+mj-lt"/>
              <a:buAutoNum type="alphaLcParenR"/>
            </a:pPr>
            <a:r>
              <a:rPr lang="en-US" sz="1200" i="0" dirty="0">
                <a:solidFill>
                  <a:srgbClr val="000000"/>
                </a:solidFill>
                <a:effectLst/>
              </a:rPr>
              <a:t>Adding an </a:t>
            </a:r>
            <a:r>
              <a:rPr lang="en-US" sz="1200" dirty="0">
                <a:solidFill>
                  <a:srgbClr val="000000"/>
                </a:solidFill>
              </a:rPr>
              <a:t>external</a:t>
            </a:r>
            <a:r>
              <a:rPr lang="en-US" sz="1200" i="0" dirty="0">
                <a:solidFill>
                  <a:srgbClr val="000000"/>
                </a:solidFill>
                <a:effectLst/>
              </a:rPr>
              <a:t> document</a:t>
            </a:r>
          </a:p>
          <a:p>
            <a:pPr marL="342900" indent="-342900" algn="l">
              <a:buFont typeface="+mj-lt"/>
              <a:buAutoNum type="alphaLcParenR"/>
            </a:pPr>
            <a:r>
              <a:rPr lang="en-US" sz="1700" b="1" i="0" dirty="0">
                <a:solidFill>
                  <a:srgbClr val="000000"/>
                </a:solidFill>
                <a:effectLst/>
              </a:rPr>
              <a:t>Adding a new subtopic</a:t>
            </a:r>
          </a:p>
          <a:p>
            <a:pPr marL="342900" indent="-342900" algn="l">
              <a:buFont typeface="+mj-lt"/>
              <a:buAutoNum type="alphaLcParenR"/>
            </a:pPr>
            <a:r>
              <a:rPr lang="en-US" sz="1700" b="1" i="0" dirty="0">
                <a:solidFill>
                  <a:srgbClr val="000000"/>
                </a:solidFill>
                <a:effectLst/>
              </a:rPr>
              <a:t>Adding a snippet to the new subtopic</a:t>
            </a:r>
          </a:p>
          <a:p>
            <a:pPr marL="342900" indent="-342900" algn="l">
              <a:buFont typeface="+mj-lt"/>
              <a:buAutoNum type="alphaLcParenR"/>
            </a:pPr>
            <a:r>
              <a:rPr lang="en-US" sz="1700" b="1" i="0" dirty="0">
                <a:solidFill>
                  <a:srgbClr val="000000"/>
                </a:solidFill>
                <a:effectLst/>
              </a:rPr>
              <a:t>Adding a document to the new subtopic</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27737" y="105287"/>
            <a:ext cx="2911092" cy="777307"/>
          </a:xfrm>
          <a:prstGeom prst="rect">
            <a:avLst/>
          </a:prstGeom>
        </p:spPr>
      </p:pic>
      <p:pic>
        <p:nvPicPr>
          <p:cNvPr id="18" name="Content Placeholder 17">
            <a:extLst>
              <a:ext uri="{FF2B5EF4-FFF2-40B4-BE49-F238E27FC236}">
                <a16:creationId xmlns:a16="http://schemas.microsoft.com/office/drawing/2014/main" id="{CFF2402A-87B3-929E-72F6-8686ED83BAD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021910" y="1001025"/>
            <a:ext cx="1150619" cy="12437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5" name="Picture 24">
            <a:extLst>
              <a:ext uri="{FF2B5EF4-FFF2-40B4-BE49-F238E27FC236}">
                <a16:creationId xmlns:a16="http://schemas.microsoft.com/office/drawing/2014/main" id="{BF2D21ED-E929-1B40-AF22-D0BB52F64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298" y="951697"/>
            <a:ext cx="4944221" cy="1349974"/>
          </a:xfrm>
          <a:prstGeom prst="rect">
            <a:avLst/>
          </a:prstGeom>
          <a:ln>
            <a:noFill/>
          </a:ln>
          <a:effectLst>
            <a:outerShdw blurRad="190500" algn="tl" rotWithShape="0">
              <a:srgbClr val="000000">
                <a:alpha val="70000"/>
              </a:srgbClr>
            </a:outerShdw>
          </a:effectLst>
        </p:spPr>
      </p:pic>
      <p:cxnSp>
        <p:nvCxnSpPr>
          <p:cNvPr id="26" name="Straight Connector 25">
            <a:extLst>
              <a:ext uri="{FF2B5EF4-FFF2-40B4-BE49-F238E27FC236}">
                <a16:creationId xmlns:a16="http://schemas.microsoft.com/office/drawing/2014/main" id="{00A62B17-173F-3A15-AE62-CAA46A2EDFA2}"/>
              </a:ext>
            </a:extLst>
          </p:cNvPr>
          <p:cNvCxnSpPr>
            <a:cxnSpLocks/>
          </p:cNvCxnSpPr>
          <p:nvPr/>
        </p:nvCxnSpPr>
        <p:spPr>
          <a:xfrm>
            <a:off x="4172529" y="1858213"/>
            <a:ext cx="37777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651A4103-BE05-50A0-1DB6-A6F0497A46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1680" y="1006243"/>
            <a:ext cx="2225040" cy="1517642"/>
          </a:xfrm>
          <a:prstGeom prst="rect">
            <a:avLst/>
          </a:prstGeom>
          <a:ln>
            <a:noFill/>
          </a:ln>
          <a:effectLst>
            <a:outerShdw blurRad="190500" algn="tl" rotWithShape="0">
              <a:srgbClr val="000000">
                <a:alpha val="70000"/>
              </a:srgbClr>
            </a:outerShdw>
          </a:effectLst>
        </p:spPr>
      </p:pic>
      <p:cxnSp>
        <p:nvCxnSpPr>
          <p:cNvPr id="15" name="Straight Connector 14">
            <a:extLst>
              <a:ext uri="{FF2B5EF4-FFF2-40B4-BE49-F238E27FC236}">
                <a16:creationId xmlns:a16="http://schemas.microsoft.com/office/drawing/2014/main" id="{552AA8F6-2C56-8088-0F88-E85232930F63}"/>
              </a:ext>
            </a:extLst>
          </p:cNvPr>
          <p:cNvCxnSpPr>
            <a:cxnSpLocks/>
          </p:cNvCxnSpPr>
          <p:nvPr/>
        </p:nvCxnSpPr>
        <p:spPr>
          <a:xfrm>
            <a:off x="2569845" y="1652563"/>
            <a:ext cx="3429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A03B3F8-F3C4-5189-6AD7-5CA9B0323643}"/>
              </a:ext>
            </a:extLst>
          </p:cNvPr>
          <p:cNvCxnSpPr>
            <a:cxnSpLocks/>
          </p:cNvCxnSpPr>
          <p:nvPr/>
        </p:nvCxnSpPr>
        <p:spPr>
          <a:xfrm>
            <a:off x="4360105" y="1858213"/>
            <a:ext cx="0" cy="9788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EB5D037-688B-E202-39FE-645C347479F9}"/>
              </a:ext>
            </a:extLst>
          </p:cNvPr>
          <p:cNvCxnSpPr>
            <a:cxnSpLocks/>
          </p:cNvCxnSpPr>
          <p:nvPr/>
        </p:nvCxnSpPr>
        <p:spPr>
          <a:xfrm>
            <a:off x="4360105" y="2837070"/>
            <a:ext cx="248372"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62" name="Picture 61">
            <a:extLst>
              <a:ext uri="{FF2B5EF4-FFF2-40B4-BE49-F238E27FC236}">
                <a16:creationId xmlns:a16="http://schemas.microsoft.com/office/drawing/2014/main" id="{4EC1DF26-CD2C-226D-49AD-57FC91B3A2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172" y="3827137"/>
            <a:ext cx="3914028" cy="1830617"/>
          </a:xfrm>
          <a:prstGeom prst="rect">
            <a:avLst/>
          </a:prstGeom>
          <a:ln>
            <a:noFill/>
          </a:ln>
          <a:effectLst>
            <a:outerShdw blurRad="190500" algn="tl" rotWithShape="0">
              <a:srgbClr val="000000">
                <a:alpha val="70000"/>
              </a:srgbClr>
            </a:outerShdw>
          </a:effectLst>
        </p:spPr>
      </p:pic>
      <p:cxnSp>
        <p:nvCxnSpPr>
          <p:cNvPr id="64" name="Straight Connector 63">
            <a:extLst>
              <a:ext uri="{FF2B5EF4-FFF2-40B4-BE49-F238E27FC236}">
                <a16:creationId xmlns:a16="http://schemas.microsoft.com/office/drawing/2014/main" id="{52D60A09-5F5B-8BA9-6350-1A4ADE9CAD96}"/>
              </a:ext>
            </a:extLst>
          </p:cNvPr>
          <p:cNvCxnSpPr>
            <a:cxnSpLocks/>
          </p:cNvCxnSpPr>
          <p:nvPr/>
        </p:nvCxnSpPr>
        <p:spPr>
          <a:xfrm>
            <a:off x="1409700" y="3230880"/>
            <a:ext cx="0" cy="596257"/>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4486DD2-19B8-0AB1-10A1-0398E4AFE15D}"/>
              </a:ext>
            </a:extLst>
          </p:cNvPr>
          <p:cNvPicPr>
            <a:picLocks noChangeAspect="1"/>
          </p:cNvPicPr>
          <p:nvPr/>
        </p:nvPicPr>
        <p:blipFill>
          <a:blip r:embed="rId7"/>
          <a:stretch>
            <a:fillRect/>
          </a:stretch>
        </p:blipFill>
        <p:spPr>
          <a:xfrm>
            <a:off x="9631679" y="3297211"/>
            <a:ext cx="2225039" cy="1646724"/>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2BE5CD8F-8648-1A21-9C14-0E4C903FCAE4}"/>
              </a:ext>
            </a:extLst>
          </p:cNvPr>
          <p:cNvPicPr>
            <a:picLocks noChangeAspect="1"/>
          </p:cNvPicPr>
          <p:nvPr/>
        </p:nvPicPr>
        <p:blipFill>
          <a:blip r:embed="rId8"/>
          <a:stretch>
            <a:fillRect/>
          </a:stretch>
        </p:blipFill>
        <p:spPr>
          <a:xfrm>
            <a:off x="4550298" y="2488462"/>
            <a:ext cx="4944221" cy="1517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4468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838199" y="292928"/>
            <a:ext cx="8273995" cy="501567"/>
          </a:xfrm>
        </p:spPr>
        <p:txBody>
          <a:bodyPr>
            <a:noAutofit/>
          </a:bodyPr>
          <a:lstStyle/>
          <a:p>
            <a:r>
              <a:rPr lang="en-US" sz="3200" b="1" dirty="0"/>
              <a:t>DRA Keyword Search</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838199" y="911747"/>
            <a:ext cx="1897381" cy="2347475"/>
          </a:xfrm>
          <a:ln w="3175">
            <a:solidFill>
              <a:schemeClr val="tx1"/>
            </a:solidFill>
            <a:prstDash val="dashDot"/>
          </a:ln>
        </p:spPr>
        <p:txBody>
          <a:bodyPr>
            <a:normAutofit/>
          </a:bodyPr>
          <a:lstStyle/>
          <a:p>
            <a:pPr algn="l">
              <a:buFont typeface="+mj-lt"/>
              <a:buAutoNum type="alphaLcParenR"/>
            </a:pPr>
            <a:r>
              <a:rPr lang="en-US" sz="1600" b="1" i="0" dirty="0">
                <a:solidFill>
                  <a:srgbClr val="000000"/>
                </a:solidFill>
                <a:effectLst/>
              </a:rPr>
              <a:t>Searching documentation on a company</a:t>
            </a:r>
          </a:p>
          <a:p>
            <a:pPr algn="l">
              <a:buFont typeface="+mj-lt"/>
              <a:buAutoNum type="alphaLcParenR"/>
            </a:pPr>
            <a:r>
              <a:rPr lang="en-US" sz="1200" b="0" i="0" dirty="0">
                <a:solidFill>
                  <a:srgbClr val="000000"/>
                </a:solidFill>
                <a:effectLst/>
              </a:rPr>
              <a:t>Adding a new found snippet to a subtopic</a:t>
            </a:r>
          </a:p>
          <a:p>
            <a:pPr algn="l">
              <a:buFont typeface="+mj-lt"/>
              <a:buAutoNum type="alphaLcParenR"/>
            </a:pPr>
            <a:r>
              <a:rPr lang="en-US" sz="1200" b="0" i="0" dirty="0">
                <a:solidFill>
                  <a:srgbClr val="000000"/>
                </a:solidFill>
                <a:effectLst/>
              </a:rPr>
              <a:t>Adding a new subtopic and assigning the snippet to the new subtopic</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27737" y="105287"/>
            <a:ext cx="2911092" cy="777307"/>
          </a:xfrm>
          <a:prstGeom prst="rect">
            <a:avLst/>
          </a:prstGeom>
        </p:spPr>
      </p:pic>
      <p:pic>
        <p:nvPicPr>
          <p:cNvPr id="8" name="Content Placeholder 7">
            <a:extLst>
              <a:ext uri="{FF2B5EF4-FFF2-40B4-BE49-F238E27FC236}">
                <a16:creationId xmlns:a16="http://schemas.microsoft.com/office/drawing/2014/main" id="{AEB6A2FE-14A4-B7B0-7382-3DB71CC4885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796540" y="911747"/>
            <a:ext cx="5715000" cy="2001321"/>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D2E0C082-8F62-6EDC-11F7-67C09872A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1672" y="3030319"/>
            <a:ext cx="5783328" cy="1228597"/>
          </a:xfrm>
          <a:prstGeom prst="rect">
            <a:avLst/>
          </a:prstGeom>
          <a:ln>
            <a:noFill/>
          </a:ln>
          <a:effectLst>
            <a:outerShdw blurRad="190500" algn="tl" rotWithShape="0">
              <a:srgbClr val="000000">
                <a:alpha val="70000"/>
              </a:srgbClr>
            </a:outerShdw>
          </a:effectLst>
        </p:spPr>
      </p:pic>
      <p:pic>
        <p:nvPicPr>
          <p:cNvPr id="19" name="Picture 18">
            <a:extLst>
              <a:ext uri="{FF2B5EF4-FFF2-40B4-BE49-F238E27FC236}">
                <a16:creationId xmlns:a16="http://schemas.microsoft.com/office/drawing/2014/main" id="{BCB63167-516F-E11D-E63A-F4001F1FDB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5360" y="4376168"/>
            <a:ext cx="6629400" cy="2376545"/>
          </a:xfrm>
          <a:prstGeom prst="rect">
            <a:avLst/>
          </a:prstGeom>
          <a:ln>
            <a:noFill/>
          </a:ln>
          <a:effectLst>
            <a:outerShdw blurRad="190500" algn="tl" rotWithShape="0">
              <a:srgbClr val="000000">
                <a:alpha val="70000"/>
              </a:srgbClr>
            </a:outerShdw>
          </a:effectLst>
        </p:spPr>
      </p:pic>
      <p:cxnSp>
        <p:nvCxnSpPr>
          <p:cNvPr id="6" name="Straight Connector 5">
            <a:extLst>
              <a:ext uri="{FF2B5EF4-FFF2-40B4-BE49-F238E27FC236}">
                <a16:creationId xmlns:a16="http://schemas.microsoft.com/office/drawing/2014/main" id="{EA0E1E6B-5E44-109D-37F2-7EEF6463AA4B}"/>
              </a:ext>
            </a:extLst>
          </p:cNvPr>
          <p:cNvCxnSpPr>
            <a:cxnSpLocks/>
          </p:cNvCxnSpPr>
          <p:nvPr/>
        </p:nvCxnSpPr>
        <p:spPr>
          <a:xfrm>
            <a:off x="2499360" y="1493520"/>
            <a:ext cx="23622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280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838199" y="243156"/>
            <a:ext cx="8273995" cy="501567"/>
          </a:xfrm>
        </p:spPr>
        <p:txBody>
          <a:bodyPr>
            <a:noAutofit/>
          </a:bodyPr>
          <a:lstStyle/>
          <a:p>
            <a:r>
              <a:rPr lang="en-US" sz="3200" b="1" dirty="0"/>
              <a:t>DRA Keyword Search</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838199" y="916714"/>
            <a:ext cx="1897381" cy="2347475"/>
          </a:xfrm>
          <a:ln w="3175">
            <a:solidFill>
              <a:schemeClr val="tx1"/>
            </a:solidFill>
            <a:prstDash val="dashDot"/>
          </a:ln>
        </p:spPr>
        <p:txBody>
          <a:bodyPr>
            <a:normAutofit/>
          </a:bodyPr>
          <a:lstStyle/>
          <a:p>
            <a:pPr algn="l">
              <a:buFont typeface="+mj-lt"/>
              <a:buAutoNum type="alphaLcParenR"/>
            </a:pPr>
            <a:r>
              <a:rPr lang="en-US" sz="1200" i="0" dirty="0">
                <a:solidFill>
                  <a:srgbClr val="000000"/>
                </a:solidFill>
                <a:effectLst/>
              </a:rPr>
              <a:t>Searching documentation on a company</a:t>
            </a:r>
          </a:p>
          <a:p>
            <a:pPr algn="l">
              <a:buFont typeface="+mj-lt"/>
              <a:buAutoNum type="alphaLcParenR"/>
            </a:pPr>
            <a:r>
              <a:rPr lang="en-US" sz="1600" b="1" i="0" dirty="0">
                <a:solidFill>
                  <a:srgbClr val="000000"/>
                </a:solidFill>
                <a:effectLst/>
              </a:rPr>
              <a:t>Adding a new found snippet to a subtopic</a:t>
            </a:r>
          </a:p>
          <a:p>
            <a:pPr algn="l">
              <a:buFont typeface="+mj-lt"/>
              <a:buAutoNum type="alphaLcParenR"/>
            </a:pPr>
            <a:r>
              <a:rPr lang="en-US" sz="1200" b="0" i="0" dirty="0">
                <a:solidFill>
                  <a:srgbClr val="000000"/>
                </a:solidFill>
                <a:effectLst/>
              </a:rPr>
              <a:t>Adding a new subtopic and assigning the snippet to the new subtopic</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27737" y="105287"/>
            <a:ext cx="2911092" cy="777307"/>
          </a:xfrm>
          <a:prstGeom prst="rect">
            <a:avLst/>
          </a:prstGeom>
        </p:spPr>
      </p:pic>
      <p:pic>
        <p:nvPicPr>
          <p:cNvPr id="9" name="Content Placeholder 8">
            <a:extLst>
              <a:ext uri="{FF2B5EF4-FFF2-40B4-BE49-F238E27FC236}">
                <a16:creationId xmlns:a16="http://schemas.microsoft.com/office/drawing/2014/main" id="{A106237C-F7C7-71FA-0B44-185E6D719FD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68510" y="908477"/>
            <a:ext cx="6432830" cy="2586541"/>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A8D82A00-A12D-4190-2D1B-7BBB88B09137}"/>
              </a:ext>
            </a:extLst>
          </p:cNvPr>
          <p:cNvPicPr>
            <a:picLocks noChangeAspect="1"/>
          </p:cNvPicPr>
          <p:nvPr/>
        </p:nvPicPr>
        <p:blipFill>
          <a:blip r:embed="rId4"/>
          <a:stretch>
            <a:fillRect/>
          </a:stretch>
        </p:blipFill>
        <p:spPr>
          <a:xfrm>
            <a:off x="7244213" y="4104538"/>
            <a:ext cx="2576641" cy="998364"/>
          </a:xfrm>
          <a:prstGeom prst="rect">
            <a:avLst/>
          </a:prstGeom>
          <a:ln>
            <a:noFill/>
          </a:ln>
          <a:effectLst>
            <a:outerShdw blurRad="190500" algn="tl" rotWithShape="0">
              <a:srgbClr val="000000">
                <a:alpha val="70000"/>
              </a:srgbClr>
            </a:outerShdw>
          </a:effectLst>
        </p:spPr>
      </p:pic>
      <p:pic>
        <p:nvPicPr>
          <p:cNvPr id="16" name="Picture 15">
            <a:extLst>
              <a:ext uri="{FF2B5EF4-FFF2-40B4-BE49-F238E27FC236}">
                <a16:creationId xmlns:a16="http://schemas.microsoft.com/office/drawing/2014/main" id="{D8DE2D21-6D2F-C5B4-0D58-3B2158C1DDE9}"/>
              </a:ext>
            </a:extLst>
          </p:cNvPr>
          <p:cNvPicPr>
            <a:picLocks noChangeAspect="1"/>
          </p:cNvPicPr>
          <p:nvPr/>
        </p:nvPicPr>
        <p:blipFill>
          <a:blip r:embed="rId5"/>
          <a:stretch>
            <a:fillRect/>
          </a:stretch>
        </p:blipFill>
        <p:spPr>
          <a:xfrm>
            <a:off x="3268510" y="3781668"/>
            <a:ext cx="3551144" cy="2642469"/>
          </a:xfrm>
          <a:prstGeom prst="rect">
            <a:avLst/>
          </a:prstGeom>
          <a:ln>
            <a:noFill/>
          </a:ln>
          <a:effectLst>
            <a:outerShdw blurRad="190500" algn="tl" rotWithShape="0">
              <a:srgbClr val="000000">
                <a:alpha val="70000"/>
              </a:srgbClr>
            </a:outerShdw>
          </a:effectLst>
        </p:spPr>
      </p:pic>
      <p:cxnSp>
        <p:nvCxnSpPr>
          <p:cNvPr id="18" name="Straight Connector 17">
            <a:extLst>
              <a:ext uri="{FF2B5EF4-FFF2-40B4-BE49-F238E27FC236}">
                <a16:creationId xmlns:a16="http://schemas.microsoft.com/office/drawing/2014/main" id="{40533AD3-9CF3-5B6A-D657-6942CC1B9ED0}"/>
              </a:ext>
            </a:extLst>
          </p:cNvPr>
          <p:cNvCxnSpPr>
            <a:stCxn id="3" idx="3"/>
          </p:cNvCxnSpPr>
          <p:nvPr/>
        </p:nvCxnSpPr>
        <p:spPr>
          <a:xfrm flipV="1">
            <a:off x="2735580" y="2090451"/>
            <a:ext cx="532930"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C5DD709-300A-0178-3EE1-595FBB7A29A6}"/>
              </a:ext>
            </a:extLst>
          </p:cNvPr>
          <p:cNvCxnSpPr>
            <a:cxnSpLocks/>
          </p:cNvCxnSpPr>
          <p:nvPr/>
        </p:nvCxnSpPr>
        <p:spPr>
          <a:xfrm>
            <a:off x="6819654" y="4711732"/>
            <a:ext cx="42455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102E0A9-2814-6EA3-19D3-438BADE96443}"/>
              </a:ext>
            </a:extLst>
          </p:cNvPr>
          <p:cNvCxnSpPr>
            <a:endCxn id="16" idx="0"/>
          </p:cNvCxnSpPr>
          <p:nvPr/>
        </p:nvCxnSpPr>
        <p:spPr>
          <a:xfrm>
            <a:off x="5044082" y="3495018"/>
            <a:ext cx="0" cy="28665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001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39F1-6B07-D33E-C814-7669D2A750A0}"/>
              </a:ext>
            </a:extLst>
          </p:cNvPr>
          <p:cNvSpPr>
            <a:spLocks noGrp="1"/>
          </p:cNvSpPr>
          <p:nvPr>
            <p:ph type="title"/>
          </p:nvPr>
        </p:nvSpPr>
        <p:spPr>
          <a:xfrm>
            <a:off x="838199" y="243156"/>
            <a:ext cx="8273995" cy="501567"/>
          </a:xfrm>
        </p:spPr>
        <p:txBody>
          <a:bodyPr>
            <a:noAutofit/>
          </a:bodyPr>
          <a:lstStyle/>
          <a:p>
            <a:r>
              <a:rPr lang="en-US" sz="3200" b="1" dirty="0"/>
              <a:t>DRA Keyword Search</a:t>
            </a:r>
          </a:p>
        </p:txBody>
      </p:sp>
      <p:sp>
        <p:nvSpPr>
          <p:cNvPr id="3" name="Content Placeholder 2">
            <a:extLst>
              <a:ext uri="{FF2B5EF4-FFF2-40B4-BE49-F238E27FC236}">
                <a16:creationId xmlns:a16="http://schemas.microsoft.com/office/drawing/2014/main" id="{918451F1-AA41-2101-65AB-AA79167C96A6}"/>
              </a:ext>
            </a:extLst>
          </p:cNvPr>
          <p:cNvSpPr>
            <a:spLocks noGrp="1"/>
          </p:cNvSpPr>
          <p:nvPr>
            <p:ph sz="half" idx="1"/>
          </p:nvPr>
        </p:nvSpPr>
        <p:spPr>
          <a:xfrm>
            <a:off x="838199" y="916714"/>
            <a:ext cx="1897381" cy="2347475"/>
          </a:xfrm>
          <a:ln w="3175">
            <a:solidFill>
              <a:schemeClr val="tx1"/>
            </a:solidFill>
            <a:prstDash val="dashDot"/>
          </a:ln>
        </p:spPr>
        <p:txBody>
          <a:bodyPr>
            <a:normAutofit/>
          </a:bodyPr>
          <a:lstStyle/>
          <a:p>
            <a:pPr algn="l">
              <a:buFont typeface="+mj-lt"/>
              <a:buAutoNum type="alphaLcParenR"/>
            </a:pPr>
            <a:r>
              <a:rPr lang="en-US" sz="1200" i="0" dirty="0">
                <a:solidFill>
                  <a:srgbClr val="000000"/>
                </a:solidFill>
                <a:effectLst/>
              </a:rPr>
              <a:t>Searching documentation on a company</a:t>
            </a:r>
          </a:p>
          <a:p>
            <a:pPr algn="l">
              <a:buFont typeface="+mj-lt"/>
              <a:buAutoNum type="alphaLcParenR"/>
            </a:pPr>
            <a:r>
              <a:rPr lang="en-US" sz="1200" i="0" dirty="0">
                <a:solidFill>
                  <a:srgbClr val="000000"/>
                </a:solidFill>
                <a:effectLst/>
              </a:rPr>
              <a:t>Adding a new found snippet to a subtopic</a:t>
            </a:r>
          </a:p>
          <a:p>
            <a:pPr algn="l">
              <a:buFont typeface="+mj-lt"/>
              <a:buAutoNum type="alphaLcParenR"/>
            </a:pPr>
            <a:r>
              <a:rPr lang="en-US" sz="1600" b="1" i="0" dirty="0">
                <a:solidFill>
                  <a:srgbClr val="000000"/>
                </a:solidFill>
                <a:effectLst/>
              </a:rPr>
              <a:t>Adding a new subtopic and assigning the snippet to the new subtopic</a:t>
            </a:r>
          </a:p>
        </p:txBody>
      </p:sp>
      <p:pic>
        <p:nvPicPr>
          <p:cNvPr id="5" name="Picture 4">
            <a:extLst>
              <a:ext uri="{FF2B5EF4-FFF2-40B4-BE49-F238E27FC236}">
                <a16:creationId xmlns:a16="http://schemas.microsoft.com/office/drawing/2014/main" id="{78727584-0164-5C68-D06C-2B983126C4D2}"/>
              </a:ext>
            </a:extLst>
          </p:cNvPr>
          <p:cNvPicPr>
            <a:picLocks noChangeAspect="1"/>
          </p:cNvPicPr>
          <p:nvPr/>
        </p:nvPicPr>
        <p:blipFill>
          <a:blip r:embed="rId2"/>
          <a:stretch>
            <a:fillRect/>
          </a:stretch>
        </p:blipFill>
        <p:spPr>
          <a:xfrm>
            <a:off x="8927737" y="105287"/>
            <a:ext cx="2911092" cy="777307"/>
          </a:xfrm>
          <a:prstGeom prst="rect">
            <a:avLst/>
          </a:prstGeom>
        </p:spPr>
      </p:pic>
      <p:pic>
        <p:nvPicPr>
          <p:cNvPr id="9" name="Content Placeholder 8">
            <a:extLst>
              <a:ext uri="{FF2B5EF4-FFF2-40B4-BE49-F238E27FC236}">
                <a16:creationId xmlns:a16="http://schemas.microsoft.com/office/drawing/2014/main" id="{A106237C-F7C7-71FA-0B44-185E6D719FD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68510" y="908477"/>
            <a:ext cx="6432830" cy="2586541"/>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DBC582D3-106B-1433-892C-D32EA7A767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8510" y="3782665"/>
            <a:ext cx="3128010" cy="2493069"/>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A8D82A00-A12D-4190-2D1B-7BBB88B09137}"/>
              </a:ext>
            </a:extLst>
          </p:cNvPr>
          <p:cNvPicPr>
            <a:picLocks noChangeAspect="1"/>
          </p:cNvPicPr>
          <p:nvPr/>
        </p:nvPicPr>
        <p:blipFill>
          <a:blip r:embed="rId5"/>
          <a:stretch>
            <a:fillRect/>
          </a:stretch>
        </p:blipFill>
        <p:spPr>
          <a:xfrm>
            <a:off x="6695573" y="4030835"/>
            <a:ext cx="2576641" cy="998364"/>
          </a:xfrm>
          <a:prstGeom prst="rect">
            <a:avLst/>
          </a:prstGeom>
          <a:ln>
            <a:noFill/>
          </a:ln>
          <a:effectLst>
            <a:outerShdw blurRad="190500" algn="tl" rotWithShape="0">
              <a:srgbClr val="000000">
                <a:alpha val="70000"/>
              </a:srgbClr>
            </a:outerShdw>
          </a:effectLst>
        </p:spPr>
      </p:pic>
      <p:cxnSp>
        <p:nvCxnSpPr>
          <p:cNvPr id="6" name="Straight Connector 5">
            <a:extLst>
              <a:ext uri="{FF2B5EF4-FFF2-40B4-BE49-F238E27FC236}">
                <a16:creationId xmlns:a16="http://schemas.microsoft.com/office/drawing/2014/main" id="{22BD65D5-1425-129B-A0D8-F3A0E6AF4262}"/>
              </a:ext>
            </a:extLst>
          </p:cNvPr>
          <p:cNvCxnSpPr>
            <a:cxnSpLocks/>
            <a:endCxn id="9" idx="1"/>
          </p:cNvCxnSpPr>
          <p:nvPr/>
        </p:nvCxnSpPr>
        <p:spPr>
          <a:xfrm>
            <a:off x="2735580" y="2201748"/>
            <a:ext cx="53293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61ECC4-D652-F710-456E-515B947EDC67}"/>
              </a:ext>
            </a:extLst>
          </p:cNvPr>
          <p:cNvCxnSpPr>
            <a:cxnSpLocks/>
          </p:cNvCxnSpPr>
          <p:nvPr/>
        </p:nvCxnSpPr>
        <p:spPr>
          <a:xfrm>
            <a:off x="6396520" y="4655388"/>
            <a:ext cx="29905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D799ED8-FAED-6461-B8C8-CBFDC65EF4B9}"/>
              </a:ext>
            </a:extLst>
          </p:cNvPr>
          <p:cNvCxnSpPr>
            <a:cxnSpLocks/>
          </p:cNvCxnSpPr>
          <p:nvPr/>
        </p:nvCxnSpPr>
        <p:spPr>
          <a:xfrm>
            <a:off x="4739640" y="3495018"/>
            <a:ext cx="0" cy="28764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198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2383</TotalTime>
  <Words>1348</Words>
  <Application>Microsoft Macintosh PowerPoint</Application>
  <PresentationFormat>Widescreen</PresentationFormat>
  <Paragraphs>112</Paragraphs>
  <Slides>14</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Calibri Light</vt:lpstr>
      <vt:lpstr>Manrope</vt:lpstr>
      <vt:lpstr>Manrope Light</vt:lpstr>
      <vt:lpstr>Office Theme</vt:lpstr>
      <vt:lpstr>Office Theme</vt:lpstr>
      <vt:lpstr>PowerPoint Presentation</vt:lpstr>
      <vt:lpstr>DRA Administration</vt:lpstr>
      <vt:lpstr>DRA Administration</vt:lpstr>
      <vt:lpstr>DRA Data Access / Documentation</vt:lpstr>
      <vt:lpstr>DRA Data Access / Documentation</vt:lpstr>
      <vt:lpstr>DRA Data Access / Documentation</vt:lpstr>
      <vt:lpstr>DRA Addition of Documents by User (Part A)</vt:lpstr>
      <vt:lpstr>DRA Addition of Documents by User (Part B)</vt:lpstr>
      <vt:lpstr>DRA Addition of Documents by User</vt:lpstr>
      <vt:lpstr>DRA Addition of Documentation or Sub-topic by User</vt:lpstr>
      <vt:lpstr>DRA Addition of Documentation or Sub-topic by User</vt:lpstr>
      <vt:lpstr>DRA Keyword Search</vt:lpstr>
      <vt:lpstr>DRA Keyword Search</vt:lpstr>
      <vt:lpstr>DRA Keyword Search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 Manual</dc:title>
  <dc:creator>E Chueng</dc:creator>
  <cp:lastModifiedBy>Roman Kraus</cp:lastModifiedBy>
  <cp:revision>104</cp:revision>
  <dcterms:created xsi:type="dcterms:W3CDTF">2023-09-07T03:23:45Z</dcterms:created>
  <dcterms:modified xsi:type="dcterms:W3CDTF">2024-02-07T17:21:21Z</dcterms:modified>
</cp:coreProperties>
</file>